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1" r:id="rId46"/>
    <p:sldId id="308" r:id="rId47"/>
    <p:sldId id="309" r:id="rId48"/>
    <p:sldId id="324" r:id="rId49"/>
    <p:sldId id="302" r:id="rId50"/>
    <p:sldId id="303" r:id="rId51"/>
    <p:sldId id="304" r:id="rId52"/>
    <p:sldId id="305" r:id="rId53"/>
    <p:sldId id="306" r:id="rId54"/>
    <p:sldId id="307" r:id="rId55"/>
    <p:sldId id="323" r:id="rId56"/>
    <p:sldId id="310" r:id="rId57"/>
    <p:sldId id="311" r:id="rId58"/>
    <p:sldId id="312" r:id="rId59"/>
    <p:sldId id="313" r:id="rId60"/>
    <p:sldId id="325" r:id="rId61"/>
    <p:sldId id="315" r:id="rId62"/>
    <p:sldId id="314" r:id="rId63"/>
    <p:sldId id="316" r:id="rId64"/>
    <p:sldId id="317" r:id="rId65"/>
    <p:sldId id="320" r:id="rId66"/>
    <p:sldId id="318" r:id="rId67"/>
    <p:sldId id="319" r:id="rId68"/>
    <p:sldId id="321" r:id="rId69"/>
    <p:sldId id="322" r:id="rId70"/>
    <p:sldId id="326" r:id="rId71"/>
    <p:sldId id="327" r:id="rId72"/>
    <p:sldId id="328" r:id="rId73"/>
    <p:sldId id="330" r:id="rId74"/>
    <p:sldId id="329"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26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4343EB6-635A-49CA-88F6-3015DE14F680}" type="datetimeFigureOut">
              <a:rPr lang="en-US" smtClean="0"/>
              <a:t>9/26/14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158E5F6-8DCC-47D0-A260-A17B0A3CBCF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4343EB6-635A-49CA-88F6-3015DE14F680}" type="datetimeFigureOut">
              <a:rPr lang="en-US" smtClean="0"/>
              <a:t>9/26/14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4343EB6-635A-49CA-88F6-3015DE14F680}" type="datetimeFigureOut">
              <a:rPr lang="en-US" smtClean="0"/>
              <a:t>9/26/14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4343EB6-635A-49CA-88F6-3015DE14F680}" type="datetimeFigureOut">
              <a:rPr lang="en-US" smtClean="0"/>
              <a:t>9/26/14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158E5F6-8DCC-47D0-A260-A17B0A3CBCF7}"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4343EB6-635A-49CA-88F6-3015DE14F680}" type="datetimeFigureOut">
              <a:rPr lang="en-US" smtClean="0"/>
              <a:t>9/26/14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158E5F6-8DCC-47D0-A260-A17B0A3CBC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3.jpeg"/><Relationship Id="rId1" Type="http://schemas.microsoft.com/office/2007/relationships/media" Target="../media/media1.mp3"/><Relationship Id="rId2" Type="http://schemas.openxmlformats.org/officeDocument/2006/relationships/audio" Target="../media/media1.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4.jpeg"/><Relationship Id="rId1" Type="http://schemas.microsoft.com/office/2007/relationships/media" Target="../media/media2.mp3"/><Relationship Id="rId2" Type="http://schemas.openxmlformats.org/officeDocument/2006/relationships/audio" Target="../media/media2.mp3"/></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5.jpeg"/><Relationship Id="rId1" Type="http://schemas.microsoft.com/office/2007/relationships/media" Target="../media/media3.mp3"/><Relationship Id="rId2" Type="http://schemas.openxmlformats.org/officeDocument/2006/relationships/audio" Target="../media/media3.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gif"/></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8.gif"/><Relationship Id="rId5"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Then Enlightenment and American Revolution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654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philosophes were a group of enlightenment thinkers who wanted to improve society.</a:t>
            </a:r>
          </a:p>
          <a:p>
            <a:r>
              <a:rPr lang="en-US" dirty="0" smtClean="0"/>
              <a:t>Voltaire used humor and sarcasm to point out abuse of power</a:t>
            </a:r>
          </a:p>
          <a:p>
            <a:r>
              <a:rPr lang="en-US" dirty="0" smtClean="0"/>
              <a:t>Voltaire was imprisoned for his writings</a:t>
            </a:r>
          </a:p>
          <a:p>
            <a:r>
              <a:rPr lang="en-US" dirty="0" smtClean="0"/>
              <a:t>“</a:t>
            </a:r>
            <a:r>
              <a:rPr lang="en-US" smtClean="0"/>
              <a:t>I may </a:t>
            </a:r>
            <a:r>
              <a:rPr lang="en-US" dirty="0" smtClean="0"/>
              <a:t>not agree with what you say, but I will defend to the death your right to say it.”</a:t>
            </a:r>
          </a:p>
        </p:txBody>
      </p:sp>
      <p:sp>
        <p:nvSpPr>
          <p:cNvPr id="3" name="Title 2"/>
          <p:cNvSpPr>
            <a:spLocks noGrp="1"/>
          </p:cNvSpPr>
          <p:nvPr>
            <p:ph type="title"/>
          </p:nvPr>
        </p:nvSpPr>
        <p:spPr/>
        <p:txBody>
          <a:bodyPr/>
          <a:lstStyle/>
          <a:p>
            <a:r>
              <a:rPr lang="en-US" dirty="0" smtClean="0"/>
              <a:t>The </a:t>
            </a:r>
            <a:r>
              <a:rPr lang="en-US" dirty="0" smtClean="0">
                <a:solidFill>
                  <a:schemeClr val="accent2"/>
                </a:solidFill>
              </a:rPr>
              <a:t>Philosophes</a:t>
            </a:r>
            <a:endParaRPr lang="en-US" dirty="0">
              <a:solidFill>
                <a:schemeClr val="accent2"/>
              </a:solidFill>
            </a:endParaRPr>
          </a:p>
        </p:txBody>
      </p:sp>
    </p:spTree>
    <p:extLst>
      <p:ext uri="{BB962C8B-B14F-4D97-AF65-F5344CB8AC3E}">
        <p14:creationId xmlns:p14="http://schemas.microsoft.com/office/powerpoint/2010/main" val="4034156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 us read and let us dance - two amusements that will never do any harm to the world</a:t>
            </a:r>
            <a:r>
              <a:rPr lang="en-US" dirty="0" smtClean="0"/>
              <a:t>.</a:t>
            </a:r>
          </a:p>
          <a:p>
            <a:r>
              <a:rPr lang="en-US" dirty="0"/>
              <a:t>It is dangerous to be right in matters on which the established authorities are wrong</a:t>
            </a:r>
            <a:r>
              <a:rPr lang="en-US" dirty="0" smtClean="0"/>
              <a:t>.</a:t>
            </a:r>
          </a:p>
          <a:p>
            <a:r>
              <a:rPr lang="en-US" dirty="0"/>
              <a:t>I have never made but one prayer to God, a very short one: 'O Lord make my enemies ridiculous.' And God granted it.</a:t>
            </a:r>
          </a:p>
        </p:txBody>
      </p:sp>
      <p:sp>
        <p:nvSpPr>
          <p:cNvPr id="3" name="Title 2"/>
          <p:cNvSpPr>
            <a:spLocks noGrp="1"/>
          </p:cNvSpPr>
          <p:nvPr>
            <p:ph type="title"/>
          </p:nvPr>
        </p:nvSpPr>
        <p:spPr/>
        <p:txBody>
          <a:bodyPr/>
          <a:lstStyle/>
          <a:p>
            <a:r>
              <a:rPr lang="en-US" dirty="0" smtClean="0"/>
              <a:t>Voltaire</a:t>
            </a:r>
            <a:endParaRPr lang="en-US" dirty="0"/>
          </a:p>
        </p:txBody>
      </p:sp>
      <p:pic>
        <p:nvPicPr>
          <p:cNvPr id="2050" name="Picture 2" descr="\\WPSDC01\USER WHS SHARE$\mwalton\Desktop\Volta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82" y="0"/>
            <a:ext cx="1904999" cy="194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86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Denis Diderot spent 28 years compiling a 28 volume encyclopedia</a:t>
            </a:r>
          </a:p>
          <a:p>
            <a:r>
              <a:rPr lang="en-US" dirty="0" smtClean="0"/>
              <a:t>His goal was to “change the general way of thinking” by bringing knowledge to the masses</a:t>
            </a:r>
          </a:p>
          <a:p>
            <a:r>
              <a:rPr lang="en-US" dirty="0" smtClean="0"/>
              <a:t>The books were banned in many countries, but still helped spread enlightenment ideas.</a:t>
            </a:r>
            <a:endParaRPr lang="en-US" dirty="0"/>
          </a:p>
        </p:txBody>
      </p:sp>
      <p:sp>
        <p:nvSpPr>
          <p:cNvPr id="3" name="Title 2"/>
          <p:cNvSpPr>
            <a:spLocks noGrp="1"/>
          </p:cNvSpPr>
          <p:nvPr>
            <p:ph type="title"/>
          </p:nvPr>
        </p:nvSpPr>
        <p:spPr/>
        <p:txBody>
          <a:bodyPr/>
          <a:lstStyle/>
          <a:p>
            <a:r>
              <a:rPr lang="en-US" dirty="0" smtClean="0"/>
              <a:t>The Encyclopedia </a:t>
            </a:r>
            <a:endParaRPr lang="en-US" dirty="0"/>
          </a:p>
        </p:txBody>
      </p:sp>
      <p:pic>
        <p:nvPicPr>
          <p:cNvPr id="3074" name="Picture 2" descr="\\WPSDC01\USER WHS SHARE$\mwalton\Desktop\denis-dider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95800"/>
            <a:ext cx="3924182" cy="220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86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Believed people were basically good, but were corrupted by society</a:t>
            </a:r>
          </a:p>
          <a:p>
            <a:r>
              <a:rPr lang="en-US" dirty="0" smtClean="0"/>
              <a:t>Believed that governments are only good if based on the consent of the governed</a:t>
            </a:r>
          </a:p>
          <a:p>
            <a:r>
              <a:rPr lang="en-US" dirty="0" smtClean="0"/>
              <a:t>If people made their own laws, they would willingly obey them</a:t>
            </a:r>
          </a:p>
          <a:p>
            <a:endParaRPr lang="en-US" dirty="0"/>
          </a:p>
          <a:p>
            <a:pPr marL="109728" indent="0">
              <a:buNone/>
            </a:pPr>
            <a:endParaRPr lang="en-US" dirty="0"/>
          </a:p>
        </p:txBody>
      </p:sp>
      <p:sp>
        <p:nvSpPr>
          <p:cNvPr id="3" name="Title 2"/>
          <p:cNvSpPr>
            <a:spLocks noGrp="1"/>
          </p:cNvSpPr>
          <p:nvPr>
            <p:ph type="title"/>
          </p:nvPr>
        </p:nvSpPr>
        <p:spPr/>
        <p:txBody>
          <a:bodyPr/>
          <a:lstStyle/>
          <a:p>
            <a:r>
              <a:rPr lang="en-US" dirty="0" smtClean="0"/>
              <a:t>Rousseau</a:t>
            </a:r>
            <a:endParaRPr lang="en-US" dirty="0"/>
          </a:p>
        </p:txBody>
      </p:sp>
    </p:spTree>
    <p:extLst>
      <p:ext uri="{BB962C8B-B14F-4D97-AF65-F5344CB8AC3E}">
        <p14:creationId xmlns:p14="http://schemas.microsoft.com/office/powerpoint/2010/main" val="1505717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 is born free and everywhere he is in chains</a:t>
            </a:r>
            <a:r>
              <a:rPr lang="en-US" dirty="0" smtClean="0"/>
              <a:t>.</a:t>
            </a:r>
          </a:p>
          <a:p>
            <a:r>
              <a:rPr lang="en-US" dirty="0"/>
              <a:t>No man has any natural authority over his fellow men</a:t>
            </a:r>
            <a:r>
              <a:rPr lang="en-US" dirty="0" smtClean="0"/>
              <a:t>.</a:t>
            </a:r>
          </a:p>
          <a:p>
            <a:r>
              <a:rPr lang="en-US" dirty="0"/>
              <a:t>Insults are the arguments employed by those who are in the wrong.</a:t>
            </a:r>
          </a:p>
        </p:txBody>
      </p:sp>
      <p:sp>
        <p:nvSpPr>
          <p:cNvPr id="3" name="Title 2"/>
          <p:cNvSpPr>
            <a:spLocks noGrp="1"/>
          </p:cNvSpPr>
          <p:nvPr>
            <p:ph type="title"/>
          </p:nvPr>
        </p:nvSpPr>
        <p:spPr/>
        <p:txBody>
          <a:bodyPr/>
          <a:lstStyle/>
          <a:p>
            <a:r>
              <a:rPr lang="en-US" dirty="0" smtClean="0"/>
              <a:t>Jean Jacques Rousseau</a:t>
            </a:r>
            <a:endParaRPr lang="en-US" dirty="0"/>
          </a:p>
        </p:txBody>
      </p:sp>
      <p:pic>
        <p:nvPicPr>
          <p:cNvPr id="4098" name="Picture 2" descr="\\WPSDC01\USER WHS SHARE$\mwalton\Desktop\Jean-Jacques_Rousseau_(painted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57600"/>
            <a:ext cx="2286000" cy="318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women argued, with little success, that natural rights applied to women as well</a:t>
            </a:r>
          </a:p>
          <a:p>
            <a:r>
              <a:rPr lang="en-US" dirty="0" smtClean="0"/>
              <a:t>Mary Wollstonecraft called for equal education for boys and girls</a:t>
            </a:r>
          </a:p>
          <a:p>
            <a:r>
              <a:rPr lang="en-US" dirty="0" smtClean="0"/>
              <a:t>She believed education was the key to equality for men and women</a:t>
            </a:r>
            <a:endParaRPr lang="en-US" dirty="0"/>
          </a:p>
        </p:txBody>
      </p:sp>
      <p:sp>
        <p:nvSpPr>
          <p:cNvPr id="3" name="Title 2"/>
          <p:cNvSpPr>
            <a:spLocks noGrp="1"/>
          </p:cNvSpPr>
          <p:nvPr>
            <p:ph type="title"/>
          </p:nvPr>
        </p:nvSpPr>
        <p:spPr/>
        <p:txBody>
          <a:bodyPr>
            <a:normAutofit fontScale="90000"/>
          </a:bodyPr>
          <a:lstStyle/>
          <a:p>
            <a:r>
              <a:rPr lang="en-US" dirty="0" smtClean="0"/>
              <a:t>Limited Natural rights for Women </a:t>
            </a:r>
            <a:endParaRPr lang="en-US" dirty="0"/>
          </a:p>
        </p:txBody>
      </p:sp>
      <p:pic>
        <p:nvPicPr>
          <p:cNvPr id="5122" name="Picture 2" descr="\\WPSDC01\USER WHS SHARE$\mwalton\Desktop\mary wollstonecr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33800"/>
            <a:ext cx="2224202" cy="276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84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solidFill>
                  <a:schemeClr val="accent2"/>
                </a:solidFill>
              </a:rPr>
              <a:t>Physiocrats</a:t>
            </a:r>
            <a:r>
              <a:rPr lang="en-US" dirty="0" smtClean="0"/>
              <a:t> were thinkers who focused on economic reform.</a:t>
            </a:r>
          </a:p>
          <a:p>
            <a:r>
              <a:rPr lang="en-US" dirty="0" smtClean="0"/>
              <a:t>The new economic thinkers pursued a policy of </a:t>
            </a:r>
            <a:r>
              <a:rPr lang="en-US" i="1" dirty="0" smtClean="0">
                <a:solidFill>
                  <a:schemeClr val="accent2"/>
                </a:solidFill>
              </a:rPr>
              <a:t>laissez-faire</a:t>
            </a:r>
            <a:r>
              <a:rPr lang="en-US" dirty="0" smtClean="0"/>
              <a:t>, which called for business to operate without government interference.  </a:t>
            </a:r>
          </a:p>
          <a:p>
            <a:r>
              <a:rPr lang="en-US" dirty="0" smtClean="0"/>
              <a:t>British economist Adam Smith argued for the </a:t>
            </a:r>
            <a:r>
              <a:rPr lang="en-US" dirty="0" smtClean="0">
                <a:solidFill>
                  <a:schemeClr val="accent2"/>
                </a:solidFill>
              </a:rPr>
              <a:t>free market</a:t>
            </a:r>
            <a:r>
              <a:rPr lang="en-US" dirty="0" smtClean="0"/>
              <a:t>, the natural forces of supply and demand.</a:t>
            </a:r>
          </a:p>
          <a:p>
            <a:endParaRPr lang="en-US" dirty="0"/>
          </a:p>
        </p:txBody>
      </p:sp>
      <p:sp>
        <p:nvSpPr>
          <p:cNvPr id="3" name="Title 2"/>
          <p:cNvSpPr>
            <a:spLocks noGrp="1"/>
          </p:cNvSpPr>
          <p:nvPr>
            <p:ph type="title"/>
          </p:nvPr>
        </p:nvSpPr>
        <p:spPr/>
        <p:txBody>
          <a:bodyPr/>
          <a:lstStyle/>
          <a:p>
            <a:r>
              <a:rPr lang="en-US" dirty="0" smtClean="0"/>
              <a:t>New Economic Thinking</a:t>
            </a:r>
            <a:endParaRPr lang="en-US" dirty="0"/>
          </a:p>
        </p:txBody>
      </p:sp>
    </p:spTree>
    <p:extLst>
      <p:ext uri="{BB962C8B-B14F-4D97-AF65-F5344CB8AC3E}">
        <p14:creationId xmlns:p14="http://schemas.microsoft.com/office/powerpoint/2010/main" val="34608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was the Enlightenment linked to the Scientific Revolution?</a:t>
            </a:r>
          </a:p>
          <a:p>
            <a:endParaRPr lang="en-US" dirty="0"/>
          </a:p>
          <a:p>
            <a:r>
              <a:rPr lang="en-US" dirty="0"/>
              <a:t>What ideas about government emerged during the Enlightenment?</a:t>
            </a:r>
          </a:p>
          <a:p>
            <a:endParaRPr lang="en-US" dirty="0"/>
          </a:p>
          <a:p>
            <a:r>
              <a:rPr lang="en-US" dirty="0"/>
              <a:t>What ideas did Enlightenment thinkers support?</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10087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Natural laws</a:t>
            </a:r>
          </a:p>
          <a:p>
            <a:r>
              <a:rPr lang="en-US" dirty="0"/>
              <a:t>Social contract</a:t>
            </a:r>
          </a:p>
          <a:p>
            <a:r>
              <a:rPr lang="en-US" dirty="0"/>
              <a:t>Natural rights</a:t>
            </a:r>
          </a:p>
          <a:p>
            <a:r>
              <a:rPr lang="en-US" dirty="0"/>
              <a:t>Philosophe</a:t>
            </a:r>
          </a:p>
          <a:p>
            <a:r>
              <a:rPr lang="en-US" dirty="0" err="1"/>
              <a:t>Physiocrat</a:t>
            </a:r>
            <a:endParaRPr lang="en-US" dirty="0"/>
          </a:p>
          <a:p>
            <a:r>
              <a:rPr lang="en-US" dirty="0"/>
              <a:t>Laissez faire</a:t>
            </a:r>
          </a:p>
          <a:p>
            <a:r>
              <a:rPr lang="en-US" dirty="0"/>
              <a:t>Free market</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35086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pPr algn="ctr"/>
            <a:r>
              <a:rPr lang="en-US" dirty="0" smtClean="0"/>
              <a:t>As Enlightenment ideas grew in popularity, traditional beliefs and customs were challenged</a:t>
            </a:r>
            <a:endParaRPr lang="en-US" dirty="0"/>
          </a:p>
        </p:txBody>
      </p:sp>
      <p:sp>
        <p:nvSpPr>
          <p:cNvPr id="3" name="Title 2"/>
          <p:cNvSpPr>
            <a:spLocks noGrp="1"/>
          </p:cNvSpPr>
          <p:nvPr>
            <p:ph type="title"/>
          </p:nvPr>
        </p:nvSpPr>
        <p:spPr/>
        <p:txBody>
          <a:bodyPr/>
          <a:lstStyle/>
          <a:p>
            <a:r>
              <a:rPr lang="en-US" dirty="0" smtClean="0"/>
              <a:t>Enlightenment Ideas Spread</a:t>
            </a:r>
            <a:endParaRPr lang="en-US" dirty="0"/>
          </a:p>
        </p:txBody>
      </p:sp>
    </p:spTree>
    <p:extLst>
      <p:ext uri="{BB962C8B-B14F-4D97-AF65-F5344CB8AC3E}">
        <p14:creationId xmlns:p14="http://schemas.microsoft.com/office/powerpoint/2010/main" val="270252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Go wondrous creatures! Mount where Science guides;  Go measure earth, weigh air and state the tides; Instruct the planets in what orbs to run, Correct old time, and regulate the sun</a:t>
            </a:r>
            <a:endParaRPr lang="en-US" dirty="0"/>
          </a:p>
        </p:txBody>
      </p:sp>
      <p:sp>
        <p:nvSpPr>
          <p:cNvPr id="2" name="Title 1"/>
          <p:cNvSpPr>
            <a:spLocks noGrp="1"/>
          </p:cNvSpPr>
          <p:nvPr>
            <p:ph type="title"/>
          </p:nvPr>
        </p:nvSpPr>
        <p:spPr/>
        <p:txBody>
          <a:bodyPr>
            <a:normAutofit fontScale="90000"/>
          </a:bodyPr>
          <a:lstStyle/>
          <a:p>
            <a:r>
              <a:rPr lang="en-US" dirty="0" smtClean="0"/>
              <a:t>Philosophy in the Age of Reason</a:t>
            </a:r>
            <a:endParaRPr lang="en-US" dirty="0"/>
          </a:p>
        </p:txBody>
      </p:sp>
    </p:spTree>
    <p:extLst>
      <p:ext uri="{BB962C8B-B14F-4D97-AF65-F5344CB8AC3E}">
        <p14:creationId xmlns:p14="http://schemas.microsoft.com/office/powerpoint/2010/main" val="1066452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did Enlightenment ideas pose a challenge to the established order?</a:t>
            </a:r>
          </a:p>
          <a:p>
            <a:r>
              <a:rPr lang="en-US" dirty="0" smtClean="0"/>
              <a:t>Why did some European rulers embrace Enlightenment ideas?</a:t>
            </a:r>
          </a:p>
          <a:p>
            <a:r>
              <a:rPr lang="en-US" dirty="0" smtClean="0"/>
              <a:t>What ideas influenced artists and writers of the Enlightenment?</a:t>
            </a:r>
          </a:p>
          <a:p>
            <a:r>
              <a:rPr lang="en-US" dirty="0" smtClean="0"/>
              <a:t>How did most people live during the age of reason?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26781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Candide</a:t>
            </a:r>
            <a:endParaRPr lang="en-US" dirty="0" smtClean="0"/>
          </a:p>
          <a:p>
            <a:r>
              <a:rPr lang="en-US" dirty="0" smtClean="0"/>
              <a:t>Joseph II</a:t>
            </a:r>
          </a:p>
          <a:p>
            <a:r>
              <a:rPr lang="en-US" dirty="0" smtClean="0"/>
              <a:t>Johann Sebastian Bach</a:t>
            </a:r>
          </a:p>
          <a:p>
            <a:r>
              <a:rPr lang="en-US" dirty="0" smtClean="0"/>
              <a:t>George Frederick Handel</a:t>
            </a:r>
          </a:p>
          <a:p>
            <a:r>
              <a:rPr lang="en-US" dirty="0" smtClean="0"/>
              <a:t>Wolfgang Amadeus Mozart</a:t>
            </a:r>
          </a:p>
          <a:p>
            <a:r>
              <a:rPr lang="en-US" dirty="0" smtClean="0"/>
              <a:t>Daniel Defoe</a:t>
            </a:r>
          </a:p>
          <a:p>
            <a:r>
              <a:rPr lang="en-US" dirty="0" smtClean="0"/>
              <a:t>Salon</a:t>
            </a:r>
          </a:p>
          <a:p>
            <a:r>
              <a:rPr lang="en-US" dirty="0" smtClean="0"/>
              <a:t>Enlightened despot</a:t>
            </a:r>
          </a:p>
          <a:p>
            <a:r>
              <a:rPr lang="en-US" dirty="0" smtClean="0"/>
              <a:t>baroque</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80649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Achieving a just society</a:t>
            </a:r>
          </a:p>
          <a:p>
            <a:pPr lvl="1"/>
            <a:r>
              <a:rPr lang="en-US" dirty="0" smtClean="0"/>
              <a:t>During the Middle Ages, people had accepted divine right, absolute rulers.  This was no longer the case</a:t>
            </a:r>
          </a:p>
          <a:p>
            <a:pPr lvl="1"/>
            <a:endParaRPr lang="en-US" dirty="0"/>
          </a:p>
          <a:p>
            <a:pPr lvl="1"/>
            <a:r>
              <a:rPr lang="en-US" dirty="0" smtClean="0"/>
              <a:t>People began to call for a just society that would</a:t>
            </a:r>
          </a:p>
          <a:p>
            <a:pPr lvl="2"/>
            <a:r>
              <a:rPr lang="en-US" dirty="0" smtClean="0"/>
              <a:t>Ensure material well being</a:t>
            </a:r>
          </a:p>
          <a:p>
            <a:pPr lvl="2"/>
            <a:r>
              <a:rPr lang="en-US" dirty="0" smtClean="0"/>
              <a:t>Ensure Social Justice</a:t>
            </a:r>
          </a:p>
          <a:p>
            <a:pPr lvl="2"/>
            <a:r>
              <a:rPr lang="en-US" dirty="0" smtClean="0"/>
              <a:t>Ensure happiness</a:t>
            </a:r>
            <a:endParaRPr lang="en-US" dirty="0"/>
          </a:p>
        </p:txBody>
      </p:sp>
      <p:sp>
        <p:nvSpPr>
          <p:cNvPr id="3" name="Title 2"/>
          <p:cNvSpPr>
            <a:spLocks noGrp="1"/>
          </p:cNvSpPr>
          <p:nvPr>
            <p:ph type="title"/>
          </p:nvPr>
        </p:nvSpPr>
        <p:spPr/>
        <p:txBody>
          <a:bodyPr/>
          <a:lstStyle/>
          <a:p>
            <a:r>
              <a:rPr lang="en-US" dirty="0" smtClean="0"/>
              <a:t>The Challenge of New Ideas</a:t>
            </a:r>
            <a:endParaRPr lang="en-US" dirty="0"/>
          </a:p>
        </p:txBody>
      </p:sp>
    </p:spTree>
    <p:extLst>
      <p:ext uri="{BB962C8B-B14F-4D97-AF65-F5344CB8AC3E}">
        <p14:creationId xmlns:p14="http://schemas.microsoft.com/office/powerpoint/2010/main" val="405336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Censorship</a:t>
            </a:r>
          </a:p>
          <a:p>
            <a:pPr lvl="1"/>
            <a:r>
              <a:rPr lang="en-US" dirty="0" smtClean="0"/>
              <a:t>Government and Church officials believed the old order had been set up by God, and it was their duty to protect it</a:t>
            </a:r>
          </a:p>
          <a:p>
            <a:pPr lvl="1"/>
            <a:r>
              <a:rPr lang="en-US" dirty="0" smtClean="0"/>
              <a:t>To protect the old order, they waged a war of Censorship</a:t>
            </a:r>
          </a:p>
          <a:p>
            <a:pPr lvl="2"/>
            <a:r>
              <a:rPr lang="en-US" dirty="0" smtClean="0"/>
              <a:t>	</a:t>
            </a:r>
            <a:r>
              <a:rPr lang="en-US" dirty="0"/>
              <a:t>Books were burned</a:t>
            </a:r>
          </a:p>
          <a:p>
            <a:pPr lvl="2"/>
            <a:r>
              <a:rPr lang="en-US" dirty="0"/>
              <a:t>Books were banned</a:t>
            </a:r>
          </a:p>
          <a:p>
            <a:pPr lvl="2"/>
            <a:r>
              <a:rPr lang="en-US" dirty="0"/>
              <a:t>Writers were </a:t>
            </a:r>
            <a:r>
              <a:rPr lang="en-US" dirty="0" smtClean="0"/>
              <a:t>imprisoned</a:t>
            </a:r>
          </a:p>
          <a:p>
            <a:pPr lvl="1"/>
            <a:r>
              <a:rPr lang="en-US" dirty="0" smtClean="0"/>
              <a:t>Some writers disguised their works as fiction, such as </a:t>
            </a:r>
            <a:r>
              <a:rPr lang="en-US" i="1" dirty="0" smtClean="0">
                <a:solidFill>
                  <a:srgbClr val="FF0000"/>
                </a:solidFill>
              </a:rPr>
              <a:t>The </a:t>
            </a:r>
            <a:r>
              <a:rPr lang="en-US" i="1" dirty="0" err="1" smtClean="0">
                <a:solidFill>
                  <a:srgbClr val="FF0000"/>
                </a:solidFill>
              </a:rPr>
              <a:t>Candide</a:t>
            </a:r>
            <a:r>
              <a:rPr lang="en-US" i="1" dirty="0" smtClean="0"/>
              <a:t>, </a:t>
            </a:r>
            <a:r>
              <a:rPr lang="en-US" dirty="0" smtClean="0"/>
              <a:t>which showed the need for change</a:t>
            </a:r>
          </a:p>
        </p:txBody>
      </p:sp>
      <p:sp>
        <p:nvSpPr>
          <p:cNvPr id="3" name="Title 2"/>
          <p:cNvSpPr>
            <a:spLocks noGrp="1"/>
          </p:cNvSpPr>
          <p:nvPr>
            <p:ph type="title"/>
          </p:nvPr>
        </p:nvSpPr>
        <p:spPr/>
        <p:txBody>
          <a:bodyPr>
            <a:normAutofit fontScale="90000"/>
          </a:bodyPr>
          <a:lstStyle/>
          <a:p>
            <a:r>
              <a:rPr lang="en-US" dirty="0" smtClean="0"/>
              <a:t>The Challenge of New Ideas Continued…</a:t>
            </a:r>
            <a:endParaRPr lang="en-US" dirty="0"/>
          </a:p>
        </p:txBody>
      </p:sp>
    </p:spTree>
    <p:extLst>
      <p:ext uri="{BB962C8B-B14F-4D97-AF65-F5344CB8AC3E}">
        <p14:creationId xmlns:p14="http://schemas.microsoft.com/office/powerpoint/2010/main" val="155640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spread of new ideas was helped by informal discussion held in places called </a:t>
            </a:r>
            <a:r>
              <a:rPr lang="en-US" dirty="0" smtClean="0">
                <a:solidFill>
                  <a:srgbClr val="FF0000"/>
                </a:solidFill>
              </a:rPr>
              <a:t>Salons.</a:t>
            </a:r>
          </a:p>
          <a:p>
            <a:r>
              <a:rPr lang="en-US" dirty="0" smtClean="0"/>
              <a:t>Here Middle Class citizens were on equal footing when they discussed ideas with nobles.</a:t>
            </a:r>
          </a:p>
          <a:p>
            <a:endParaRPr lang="en-US" dirty="0"/>
          </a:p>
        </p:txBody>
      </p:sp>
      <p:sp>
        <p:nvSpPr>
          <p:cNvPr id="3" name="Title 2"/>
          <p:cNvSpPr>
            <a:spLocks noGrp="1"/>
          </p:cNvSpPr>
          <p:nvPr>
            <p:ph type="title"/>
          </p:nvPr>
        </p:nvSpPr>
        <p:spPr/>
        <p:txBody>
          <a:bodyPr/>
          <a:lstStyle/>
          <a:p>
            <a:r>
              <a:rPr lang="en-US" dirty="0" smtClean="0"/>
              <a:t>Salons</a:t>
            </a:r>
            <a:endParaRPr lang="en-US" dirty="0"/>
          </a:p>
        </p:txBody>
      </p:sp>
    </p:spTree>
    <p:extLst>
      <p:ext uri="{BB962C8B-B14F-4D97-AF65-F5344CB8AC3E}">
        <p14:creationId xmlns:p14="http://schemas.microsoft.com/office/powerpoint/2010/main" val="748446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the most famous Salons was operated by Madame </a:t>
            </a:r>
            <a:r>
              <a:rPr lang="en-US" dirty="0" err="1" smtClean="0"/>
              <a:t>Geoffrin</a:t>
            </a:r>
            <a:r>
              <a:rPr lang="en-US" dirty="0" smtClean="0"/>
              <a:t>, </a:t>
            </a:r>
            <a:r>
              <a:rPr lang="en-US" smtClean="0"/>
              <a:t>against her </a:t>
            </a:r>
            <a:r>
              <a:rPr lang="en-US" dirty="0" smtClean="0"/>
              <a:t>husband’s wishes</a:t>
            </a:r>
          </a:p>
          <a:p>
            <a:r>
              <a:rPr lang="en-US" dirty="0" smtClean="0"/>
              <a:t>She entertained people such as Mozart</a:t>
            </a:r>
            <a:r>
              <a:rPr lang="en-US" dirty="0"/>
              <a:t> </a:t>
            </a:r>
            <a:r>
              <a:rPr lang="en-US" dirty="0" smtClean="0"/>
              <a:t>and Diderot.</a:t>
            </a:r>
          </a:p>
          <a:p>
            <a:r>
              <a:rPr lang="en-US" dirty="0" smtClean="0"/>
              <a:t>She wrote letters to Catherine II of Russia and Maria Theresa of Austria.</a:t>
            </a:r>
          </a:p>
          <a:p>
            <a:r>
              <a:rPr lang="en-US" dirty="0" smtClean="0"/>
              <a:t>Salons such as this helped women become educated in a time with no schools</a:t>
            </a:r>
            <a:endParaRPr lang="en-US" dirty="0"/>
          </a:p>
        </p:txBody>
      </p:sp>
      <p:sp>
        <p:nvSpPr>
          <p:cNvPr id="3" name="Title 2"/>
          <p:cNvSpPr>
            <a:spLocks noGrp="1"/>
          </p:cNvSpPr>
          <p:nvPr>
            <p:ph type="title"/>
          </p:nvPr>
        </p:nvSpPr>
        <p:spPr/>
        <p:txBody>
          <a:bodyPr>
            <a:normAutofit/>
          </a:bodyPr>
          <a:lstStyle/>
          <a:p>
            <a:r>
              <a:rPr lang="en-US" dirty="0" smtClean="0"/>
              <a:t>The Salons in Rue Saint </a:t>
            </a:r>
            <a:r>
              <a:rPr lang="en-US" dirty="0" err="1" smtClean="0"/>
              <a:t>Honore</a:t>
            </a:r>
            <a:endParaRPr lang="en-US" dirty="0"/>
          </a:p>
        </p:txBody>
      </p:sp>
    </p:spTree>
    <p:extLst>
      <p:ext uri="{BB962C8B-B14F-4D97-AF65-F5344CB8AC3E}">
        <p14:creationId xmlns:p14="http://schemas.microsoft.com/office/powerpoint/2010/main" val="407732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r>
              <a:rPr lang="en-US" dirty="0" smtClean="0"/>
              <a:t>Philosophers tried to convince absolute rulers to adopt the ideas of the Enlightenment.  They hoped this would bring about reform. </a:t>
            </a:r>
          </a:p>
          <a:p>
            <a:r>
              <a:rPr lang="en-US" dirty="0" smtClean="0"/>
              <a:t>Rulers who accepted enlightenment ideas were known as </a:t>
            </a:r>
            <a:r>
              <a:rPr lang="en-US" dirty="0" smtClean="0">
                <a:solidFill>
                  <a:schemeClr val="accent2"/>
                </a:solidFill>
              </a:rPr>
              <a:t>enlightened despots</a:t>
            </a:r>
            <a:r>
              <a:rPr lang="en-US" dirty="0" smtClean="0"/>
              <a:t>. </a:t>
            </a:r>
          </a:p>
          <a:p>
            <a:r>
              <a:rPr lang="en-US" dirty="0"/>
              <a:t>(despot: a king or other ruler with absolute, unlimited </a:t>
            </a:r>
            <a:r>
              <a:rPr lang="en-US" dirty="0" smtClean="0"/>
              <a:t>power) </a:t>
            </a:r>
            <a:endParaRPr lang="en-US" dirty="0"/>
          </a:p>
        </p:txBody>
      </p:sp>
      <p:sp>
        <p:nvSpPr>
          <p:cNvPr id="3" name="Title 2"/>
          <p:cNvSpPr>
            <a:spLocks noGrp="1"/>
          </p:cNvSpPr>
          <p:nvPr>
            <p:ph type="title"/>
          </p:nvPr>
        </p:nvSpPr>
        <p:spPr/>
        <p:txBody>
          <a:bodyPr/>
          <a:lstStyle/>
          <a:p>
            <a:r>
              <a:rPr lang="en-US" dirty="0" smtClean="0"/>
              <a:t>Enlightened Despots</a:t>
            </a:r>
            <a:endParaRPr lang="en-US" dirty="0"/>
          </a:p>
        </p:txBody>
      </p:sp>
    </p:spTree>
    <p:extLst>
      <p:ext uri="{BB962C8B-B14F-4D97-AF65-F5344CB8AC3E}">
        <p14:creationId xmlns:p14="http://schemas.microsoft.com/office/powerpoint/2010/main" val="368743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Frederick The Great</a:t>
            </a:r>
            <a:endParaRPr lang="en-US" dirty="0"/>
          </a:p>
        </p:txBody>
      </p:sp>
      <p:sp>
        <p:nvSpPr>
          <p:cNvPr id="5" name="Content Placeholder 4"/>
          <p:cNvSpPr>
            <a:spLocks noGrp="1"/>
          </p:cNvSpPr>
          <p:nvPr>
            <p:ph idx="1"/>
          </p:nvPr>
        </p:nvSpPr>
        <p:spPr/>
        <p:txBody>
          <a:bodyPr/>
          <a:lstStyle/>
          <a:p>
            <a:r>
              <a:rPr lang="en-US" dirty="0" smtClean="0"/>
              <a:t>Ruled Prussia from 1740-1786</a:t>
            </a:r>
          </a:p>
          <a:p>
            <a:r>
              <a:rPr lang="en-US" dirty="0" smtClean="0"/>
              <a:t>Exerted tight control over his subjects</a:t>
            </a:r>
          </a:p>
          <a:p>
            <a:endParaRPr lang="en-US" dirty="0"/>
          </a:p>
        </p:txBody>
      </p:sp>
      <p:pic>
        <p:nvPicPr>
          <p:cNvPr id="1026" name="Picture 2" descr="\\WPSDC01\USER WHS SHARE$\mwalton\Desktop\Friedrich_Zweite_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2590800"/>
            <a:ext cx="3098800" cy="37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55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Had Voltaire develop a Prussian academy of Science</a:t>
            </a:r>
          </a:p>
          <a:p>
            <a:r>
              <a:rPr lang="en-US" dirty="0" smtClean="0"/>
              <a:t>Distributed tools and seed to help peasants farm.</a:t>
            </a:r>
          </a:p>
          <a:p>
            <a:r>
              <a:rPr lang="en-US" dirty="0" smtClean="0"/>
              <a:t>Tolerated Religious Freedom</a:t>
            </a:r>
            <a:endParaRPr lang="en-US" dirty="0"/>
          </a:p>
          <a:p>
            <a:pPr marL="109728" indent="0" algn="ctr">
              <a:buNone/>
            </a:pPr>
            <a:r>
              <a:rPr lang="en-US" dirty="0" smtClean="0"/>
              <a:t>“In my kingdom, everyone can go to heaven in his own fashion”</a:t>
            </a:r>
          </a:p>
          <a:p>
            <a:pPr marL="109728" indent="0">
              <a:buNone/>
            </a:pPr>
            <a:r>
              <a:rPr lang="en-US" dirty="0" smtClean="0"/>
              <a:t>Frederick’s reforms ultimately gave him more power. </a:t>
            </a:r>
          </a:p>
          <a:p>
            <a:pPr marL="109728" indent="0" algn="ctr">
              <a:buNone/>
            </a:pPr>
            <a:endParaRPr lang="en-US" dirty="0"/>
          </a:p>
        </p:txBody>
      </p:sp>
      <p:sp>
        <p:nvSpPr>
          <p:cNvPr id="3" name="Title 2"/>
          <p:cNvSpPr>
            <a:spLocks noGrp="1"/>
          </p:cNvSpPr>
          <p:nvPr>
            <p:ph type="title"/>
          </p:nvPr>
        </p:nvSpPr>
        <p:spPr/>
        <p:txBody>
          <a:bodyPr>
            <a:normAutofit fontScale="90000"/>
          </a:bodyPr>
          <a:lstStyle/>
          <a:p>
            <a:r>
              <a:rPr lang="en-US" dirty="0" smtClean="0"/>
              <a:t>How was Frederick The Great Enlightened?</a:t>
            </a:r>
            <a:endParaRPr lang="en-US" dirty="0"/>
          </a:p>
        </p:txBody>
      </p:sp>
    </p:spTree>
    <p:extLst>
      <p:ext uri="{BB962C8B-B14F-4D97-AF65-F5344CB8AC3E}">
        <p14:creationId xmlns:p14="http://schemas.microsoft.com/office/powerpoint/2010/main" val="1978026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Began her rule in Russia in 1762</a:t>
            </a:r>
            <a:endParaRPr lang="en-US" dirty="0"/>
          </a:p>
        </p:txBody>
      </p:sp>
      <p:sp>
        <p:nvSpPr>
          <p:cNvPr id="3" name="Title 2"/>
          <p:cNvSpPr>
            <a:spLocks noGrp="1"/>
          </p:cNvSpPr>
          <p:nvPr>
            <p:ph type="title"/>
          </p:nvPr>
        </p:nvSpPr>
        <p:spPr/>
        <p:txBody>
          <a:bodyPr/>
          <a:lstStyle/>
          <a:p>
            <a:r>
              <a:rPr lang="en-US" dirty="0" smtClean="0"/>
              <a:t>Catherine the Great</a:t>
            </a:r>
            <a:endParaRPr lang="en-US" dirty="0"/>
          </a:p>
        </p:txBody>
      </p:sp>
      <p:pic>
        <p:nvPicPr>
          <p:cNvPr id="2050" name="Picture 2" descr="\\WPSDC01\USER WHS SHARE$\mwalton\Desktop\catherine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133600"/>
            <a:ext cx="3074831" cy="39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2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 was the Enlightenment linked to the Scientific Revolution?</a:t>
            </a:r>
          </a:p>
          <a:p>
            <a:endParaRPr lang="en-US" dirty="0" smtClean="0"/>
          </a:p>
          <a:p>
            <a:r>
              <a:rPr lang="en-US" dirty="0" smtClean="0"/>
              <a:t>What ideas about government emerged during the Enlightenment?</a:t>
            </a:r>
          </a:p>
          <a:p>
            <a:endParaRPr lang="en-US" dirty="0" smtClean="0"/>
          </a:p>
          <a:p>
            <a:r>
              <a:rPr lang="en-US" dirty="0" smtClean="0"/>
              <a:t>What ideas did Enlightenment thinkers support?</a:t>
            </a:r>
            <a:endParaRPr lang="en-US" dirty="0"/>
          </a:p>
        </p:txBody>
      </p:sp>
      <p:sp>
        <p:nvSpPr>
          <p:cNvPr id="2" name="Title 1"/>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84908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exchanged letters with Voltaire and Diderot</a:t>
            </a:r>
          </a:p>
          <a:p>
            <a:r>
              <a:rPr lang="en-US" dirty="0" smtClean="0"/>
              <a:t>She granted nobles a charter of rights</a:t>
            </a:r>
          </a:p>
          <a:p>
            <a:r>
              <a:rPr lang="en-US" dirty="0" smtClean="0"/>
              <a:t>She spoke out against serfdom</a:t>
            </a:r>
          </a:p>
          <a:p>
            <a:r>
              <a:rPr lang="en-US" dirty="0" smtClean="0"/>
              <a:t>However, in the end, Catherine allied with the nobles against the serfs when a revolt broke out.  </a:t>
            </a:r>
            <a:endParaRPr lang="en-US" dirty="0"/>
          </a:p>
        </p:txBody>
      </p:sp>
      <p:sp>
        <p:nvSpPr>
          <p:cNvPr id="3" name="Title 2"/>
          <p:cNvSpPr>
            <a:spLocks noGrp="1"/>
          </p:cNvSpPr>
          <p:nvPr>
            <p:ph type="title"/>
          </p:nvPr>
        </p:nvSpPr>
        <p:spPr/>
        <p:txBody>
          <a:bodyPr>
            <a:normAutofit fontScale="90000"/>
          </a:bodyPr>
          <a:lstStyle/>
          <a:p>
            <a:r>
              <a:rPr lang="en-US" dirty="0" smtClean="0"/>
              <a:t>How was Catherine the Great Enlightened?</a:t>
            </a:r>
            <a:endParaRPr lang="en-US" dirty="0"/>
          </a:p>
        </p:txBody>
      </p:sp>
    </p:spTree>
    <p:extLst>
      <p:ext uri="{BB962C8B-B14F-4D97-AF65-F5344CB8AC3E}">
        <p14:creationId xmlns:p14="http://schemas.microsoft.com/office/powerpoint/2010/main" val="36437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Ruler of Austria</a:t>
            </a:r>
            <a:endParaRPr lang="en-US" dirty="0"/>
          </a:p>
        </p:txBody>
      </p:sp>
      <p:sp>
        <p:nvSpPr>
          <p:cNvPr id="3" name="Title 2"/>
          <p:cNvSpPr>
            <a:spLocks noGrp="1"/>
          </p:cNvSpPr>
          <p:nvPr>
            <p:ph type="title"/>
          </p:nvPr>
        </p:nvSpPr>
        <p:spPr/>
        <p:txBody>
          <a:bodyPr/>
          <a:lstStyle/>
          <a:p>
            <a:r>
              <a:rPr lang="en-US" dirty="0" smtClean="0">
                <a:solidFill>
                  <a:srgbClr val="FF0000"/>
                </a:solidFill>
              </a:rPr>
              <a:t>Joseph II</a:t>
            </a:r>
            <a:endParaRPr lang="en-US" dirty="0">
              <a:solidFill>
                <a:srgbClr val="FF0000"/>
              </a:solidFill>
            </a:endParaRPr>
          </a:p>
        </p:txBody>
      </p:sp>
      <p:pic>
        <p:nvPicPr>
          <p:cNvPr id="3074" name="Picture 2" descr="\\WPSDC01\USER WHS SHARE$\mwalton\Desktop\Joseph-II-9358214-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38290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traveled in disguise among the peasants to learn of their problems.</a:t>
            </a:r>
          </a:p>
          <a:p>
            <a:r>
              <a:rPr lang="en-US" dirty="0" smtClean="0"/>
              <a:t>Chose middle class citizens rather than nobles to head departments</a:t>
            </a:r>
          </a:p>
          <a:p>
            <a:r>
              <a:rPr lang="en-US" dirty="0" smtClean="0"/>
              <a:t>Was tolerant of religions such as Judaism and Catholicism</a:t>
            </a:r>
          </a:p>
          <a:p>
            <a:r>
              <a:rPr lang="en-US" dirty="0" smtClean="0"/>
              <a:t>Ended Censorship, abolished serfdom</a:t>
            </a:r>
          </a:p>
          <a:p>
            <a:r>
              <a:rPr lang="en-US" dirty="0" smtClean="0"/>
              <a:t>Joseph’s reforms were ended after he died</a:t>
            </a:r>
          </a:p>
          <a:p>
            <a:endParaRPr lang="en-US" dirty="0"/>
          </a:p>
        </p:txBody>
      </p:sp>
      <p:sp>
        <p:nvSpPr>
          <p:cNvPr id="3" name="Title 2"/>
          <p:cNvSpPr>
            <a:spLocks noGrp="1"/>
          </p:cNvSpPr>
          <p:nvPr>
            <p:ph type="title"/>
          </p:nvPr>
        </p:nvSpPr>
        <p:spPr/>
        <p:txBody>
          <a:bodyPr/>
          <a:lstStyle/>
          <a:p>
            <a:r>
              <a:rPr lang="en-US" dirty="0" smtClean="0"/>
              <a:t>How was Joseph II Enlightened?</a:t>
            </a:r>
            <a:endParaRPr lang="en-US" dirty="0"/>
          </a:p>
        </p:txBody>
      </p:sp>
    </p:spTree>
    <p:extLst>
      <p:ext uri="{BB962C8B-B14F-4D97-AF65-F5344CB8AC3E}">
        <p14:creationId xmlns:p14="http://schemas.microsoft.com/office/powerpoint/2010/main" val="111673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Art, music, and literature evolved to meet changing tastes, just like today.</a:t>
            </a:r>
          </a:p>
          <a:p>
            <a:pPr algn="ctr"/>
            <a:r>
              <a:rPr lang="en-US" b="1" dirty="0" smtClean="0">
                <a:solidFill>
                  <a:schemeClr val="accent1">
                    <a:lumMod val="60000"/>
                    <a:lumOff val="40000"/>
                  </a:schemeClr>
                </a:solidFill>
              </a:rPr>
              <a:t>How has art, music, and literature changed in your lifetime?</a:t>
            </a:r>
          </a:p>
          <a:p>
            <a:endParaRPr lang="en-US" b="1" dirty="0" smtClean="0"/>
          </a:p>
          <a:p>
            <a:endParaRPr lang="en-US" dirty="0"/>
          </a:p>
          <a:p>
            <a:endParaRPr lang="en-US" dirty="0"/>
          </a:p>
        </p:txBody>
      </p:sp>
      <p:sp>
        <p:nvSpPr>
          <p:cNvPr id="3" name="Title 2"/>
          <p:cNvSpPr>
            <a:spLocks noGrp="1"/>
          </p:cNvSpPr>
          <p:nvPr>
            <p:ph type="title"/>
          </p:nvPr>
        </p:nvSpPr>
        <p:spPr/>
        <p:txBody>
          <a:bodyPr/>
          <a:lstStyle/>
          <a:p>
            <a:r>
              <a:rPr lang="en-US" dirty="0" smtClean="0"/>
              <a:t>The arts and Literature</a:t>
            </a:r>
            <a:endParaRPr lang="en-US" dirty="0"/>
          </a:p>
        </p:txBody>
      </p:sp>
    </p:spTree>
    <p:extLst>
      <p:ext uri="{BB962C8B-B14F-4D97-AF65-F5344CB8AC3E}">
        <p14:creationId xmlns:p14="http://schemas.microsoft.com/office/powerpoint/2010/main" val="2978332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tastes of the nobles changed from the classical or </a:t>
            </a:r>
            <a:r>
              <a:rPr lang="en-US" dirty="0" smtClean="0">
                <a:solidFill>
                  <a:srgbClr val="FF0000"/>
                </a:solidFill>
              </a:rPr>
              <a:t>baroque</a:t>
            </a:r>
            <a:r>
              <a:rPr lang="en-US" dirty="0" smtClean="0"/>
              <a:t> style to the rococo style.</a:t>
            </a:r>
          </a:p>
          <a:p>
            <a:endParaRPr lang="en-US" dirty="0"/>
          </a:p>
          <a:p>
            <a:r>
              <a:rPr lang="en-US" dirty="0" smtClean="0"/>
              <a:t>People now favored art and decorations that were more simplified, and less ornate</a:t>
            </a:r>
          </a:p>
          <a:p>
            <a:endParaRPr lang="en-US" dirty="0"/>
          </a:p>
        </p:txBody>
      </p:sp>
      <p:sp>
        <p:nvSpPr>
          <p:cNvPr id="3" name="Title 2"/>
          <p:cNvSpPr>
            <a:spLocks noGrp="1"/>
          </p:cNvSpPr>
          <p:nvPr>
            <p:ph type="title"/>
          </p:nvPr>
        </p:nvSpPr>
        <p:spPr/>
        <p:txBody>
          <a:bodyPr/>
          <a:lstStyle/>
          <a:p>
            <a:r>
              <a:rPr lang="en-US" dirty="0" smtClean="0"/>
              <a:t>Courtly Art</a:t>
            </a:r>
            <a:endParaRPr lang="en-US" dirty="0"/>
          </a:p>
        </p:txBody>
      </p:sp>
    </p:spTree>
    <p:extLst>
      <p:ext uri="{BB962C8B-B14F-4D97-AF65-F5344CB8AC3E}">
        <p14:creationId xmlns:p14="http://schemas.microsoft.com/office/powerpoint/2010/main" val="3765321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People who such as successful merchants or town officials wanted their portraits painted, but without frills.</a:t>
            </a:r>
          </a:p>
          <a:p>
            <a:endParaRPr lang="en-US" dirty="0"/>
          </a:p>
          <a:p>
            <a:r>
              <a:rPr lang="en-US" dirty="0" smtClean="0"/>
              <a:t>Middle Class audiences liked paintings of family life, or realistic scenes from their town or in the countryside</a:t>
            </a:r>
            <a:endParaRPr lang="en-US" dirty="0"/>
          </a:p>
        </p:txBody>
      </p:sp>
      <p:sp>
        <p:nvSpPr>
          <p:cNvPr id="3" name="Title 2"/>
          <p:cNvSpPr>
            <a:spLocks noGrp="1"/>
          </p:cNvSpPr>
          <p:nvPr>
            <p:ph type="title"/>
          </p:nvPr>
        </p:nvSpPr>
        <p:spPr/>
        <p:txBody>
          <a:bodyPr/>
          <a:lstStyle/>
          <a:p>
            <a:r>
              <a:rPr lang="en-US" dirty="0" smtClean="0"/>
              <a:t>Middle Class Audiences</a:t>
            </a:r>
            <a:endParaRPr lang="en-US" dirty="0"/>
          </a:p>
        </p:txBody>
      </p:sp>
    </p:spTree>
    <p:extLst>
      <p:ext uri="{BB962C8B-B14F-4D97-AF65-F5344CB8AC3E}">
        <p14:creationId xmlns:p14="http://schemas.microsoft.com/office/powerpoint/2010/main" val="131882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 important musical figures of the time period were </a:t>
            </a:r>
          </a:p>
          <a:p>
            <a:pPr lvl="2"/>
            <a:r>
              <a:rPr lang="en-US" dirty="0" smtClean="0"/>
              <a:t>Johann Sebastian Bach</a:t>
            </a:r>
          </a:p>
          <a:p>
            <a:pPr lvl="2"/>
            <a:r>
              <a:rPr lang="en-US" dirty="0" smtClean="0"/>
              <a:t>George Frederick Handel</a:t>
            </a:r>
          </a:p>
          <a:p>
            <a:pPr lvl="2"/>
            <a:r>
              <a:rPr lang="en-US" dirty="0" smtClean="0"/>
              <a:t>Wolfgang Amadeus Mozart</a:t>
            </a:r>
            <a:endParaRPr lang="en-US" dirty="0"/>
          </a:p>
        </p:txBody>
      </p:sp>
      <p:sp>
        <p:nvSpPr>
          <p:cNvPr id="3" name="Title 2"/>
          <p:cNvSpPr>
            <a:spLocks noGrp="1"/>
          </p:cNvSpPr>
          <p:nvPr>
            <p:ph type="title"/>
          </p:nvPr>
        </p:nvSpPr>
        <p:spPr/>
        <p:txBody>
          <a:bodyPr/>
          <a:lstStyle/>
          <a:p>
            <a:r>
              <a:rPr lang="en-US" dirty="0" smtClean="0"/>
              <a:t>Trends in Music</a:t>
            </a:r>
            <a:endParaRPr lang="en-US" dirty="0"/>
          </a:p>
        </p:txBody>
      </p:sp>
    </p:spTree>
    <p:extLst>
      <p:ext uri="{BB962C8B-B14F-4D97-AF65-F5344CB8AC3E}">
        <p14:creationId xmlns:p14="http://schemas.microsoft.com/office/powerpoint/2010/main" val="404298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denburg_3_mov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086600" y="52578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Johann Sebastian Bach</a:t>
            </a:r>
            <a:r>
              <a:rPr lang="en-US" dirty="0" smtClean="0"/>
              <a:t>: Brandenburg Number Three</a:t>
            </a:r>
            <a:endParaRPr lang="en-US" dirty="0"/>
          </a:p>
        </p:txBody>
      </p:sp>
      <p:pic>
        <p:nvPicPr>
          <p:cNvPr id="1026" name="Picture 2" descr="\\WPSDC01\USER WHS SHARE$\mwalton\Desktop\Johann_Sebastian_B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00" y="1447800"/>
            <a:ext cx="3838599" cy="472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8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el_Hornpip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705600" y="49530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George Frederick Handel:  </a:t>
            </a:r>
            <a:r>
              <a:rPr lang="en-US" dirty="0" smtClean="0"/>
              <a:t>Water Music</a:t>
            </a:r>
            <a:endParaRPr lang="en-US" dirty="0"/>
          </a:p>
        </p:txBody>
      </p:sp>
      <p:pic>
        <p:nvPicPr>
          <p:cNvPr id="2050" name="Picture 2" descr="\\WPSDC01\USER WHS SHARE$\mwalton\Desktop\Hand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5257800" cy="45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3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ine_Kleine_Nachtmusik.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5181600"/>
            <a:ext cx="523875" cy="381000"/>
          </a:xfrm>
        </p:spPr>
      </p:pic>
      <p:sp>
        <p:nvSpPr>
          <p:cNvPr id="3" name="Title 2"/>
          <p:cNvSpPr>
            <a:spLocks noGrp="1"/>
          </p:cNvSpPr>
          <p:nvPr>
            <p:ph type="title"/>
          </p:nvPr>
        </p:nvSpPr>
        <p:spPr/>
        <p:txBody>
          <a:bodyPr>
            <a:normAutofit fontScale="90000"/>
          </a:bodyPr>
          <a:lstStyle/>
          <a:p>
            <a:r>
              <a:rPr lang="en-US" dirty="0" smtClean="0">
                <a:solidFill>
                  <a:srgbClr val="FF0000"/>
                </a:solidFill>
              </a:rPr>
              <a:t>Wolfgang Amadeus Mozart</a:t>
            </a:r>
            <a:r>
              <a:rPr lang="en-US" dirty="0" smtClean="0"/>
              <a:t>: Night Music</a:t>
            </a:r>
            <a:endParaRPr lang="en-US" dirty="0"/>
          </a:p>
        </p:txBody>
      </p:sp>
      <p:pic>
        <p:nvPicPr>
          <p:cNvPr id="3074" name="Picture 2" descr="\\WPSDC01\USER WHS SHARE$\mwalton\Desktop\Wolfgang-amadeus-mozart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447800"/>
            <a:ext cx="316865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72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Natural laws</a:t>
            </a:r>
          </a:p>
          <a:p>
            <a:r>
              <a:rPr lang="en-US" dirty="0" smtClean="0"/>
              <a:t>Social contract</a:t>
            </a:r>
          </a:p>
          <a:p>
            <a:r>
              <a:rPr lang="en-US" dirty="0" smtClean="0"/>
              <a:t>Natural rights</a:t>
            </a:r>
          </a:p>
          <a:p>
            <a:r>
              <a:rPr lang="en-US" dirty="0" smtClean="0"/>
              <a:t>Philosophe</a:t>
            </a:r>
          </a:p>
          <a:p>
            <a:r>
              <a:rPr lang="en-US" dirty="0" err="1" smtClean="0"/>
              <a:t>Physiocrat</a:t>
            </a:r>
            <a:endParaRPr lang="en-US" dirty="0" smtClean="0"/>
          </a:p>
          <a:p>
            <a:r>
              <a:rPr lang="en-US" dirty="0" smtClean="0"/>
              <a:t>Laissez faire</a:t>
            </a:r>
          </a:p>
          <a:p>
            <a:r>
              <a:rPr lang="en-US" dirty="0" smtClean="0"/>
              <a:t>Free market</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44672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Literature developed a new audience</a:t>
            </a:r>
          </a:p>
          <a:p>
            <a:endParaRPr lang="en-US" dirty="0"/>
          </a:p>
          <a:p>
            <a:r>
              <a:rPr lang="en-US" dirty="0" smtClean="0"/>
              <a:t>Middle Class readers liked stories written in simple prose, that told stories they could relate to.</a:t>
            </a:r>
            <a:endParaRPr lang="en-US" dirty="0"/>
          </a:p>
        </p:txBody>
      </p:sp>
      <p:sp>
        <p:nvSpPr>
          <p:cNvPr id="3" name="Title 2"/>
          <p:cNvSpPr>
            <a:spLocks noGrp="1"/>
          </p:cNvSpPr>
          <p:nvPr>
            <p:ph type="title"/>
          </p:nvPr>
        </p:nvSpPr>
        <p:spPr/>
        <p:txBody>
          <a:bodyPr/>
          <a:lstStyle/>
          <a:p>
            <a:r>
              <a:rPr lang="en-US" dirty="0" smtClean="0"/>
              <a:t>The Novel</a:t>
            </a:r>
            <a:endParaRPr lang="en-US" dirty="0"/>
          </a:p>
        </p:txBody>
      </p:sp>
    </p:spTree>
    <p:extLst>
      <p:ext uri="{BB962C8B-B14F-4D97-AF65-F5344CB8AC3E}">
        <p14:creationId xmlns:p14="http://schemas.microsoft.com/office/powerpoint/2010/main" val="222840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Told the story of a man shipwrecked on an Island, written by </a:t>
            </a:r>
            <a:r>
              <a:rPr lang="en-US" dirty="0" smtClean="0">
                <a:solidFill>
                  <a:srgbClr val="FF0000"/>
                </a:solidFill>
              </a:rPr>
              <a:t>Daniel Dafoe</a:t>
            </a:r>
            <a:endParaRPr lang="en-US" dirty="0">
              <a:solidFill>
                <a:srgbClr val="FF0000"/>
              </a:solidFill>
            </a:endParaRPr>
          </a:p>
        </p:txBody>
      </p:sp>
      <p:sp>
        <p:nvSpPr>
          <p:cNvPr id="3" name="Title 2"/>
          <p:cNvSpPr>
            <a:spLocks noGrp="1"/>
          </p:cNvSpPr>
          <p:nvPr>
            <p:ph type="title"/>
          </p:nvPr>
        </p:nvSpPr>
        <p:spPr/>
        <p:txBody>
          <a:bodyPr/>
          <a:lstStyle/>
          <a:p>
            <a:r>
              <a:rPr lang="en-US" dirty="0" smtClean="0"/>
              <a:t>Novels</a:t>
            </a:r>
            <a:endParaRPr lang="en-US" dirty="0"/>
          </a:p>
        </p:txBody>
      </p:sp>
      <p:pic>
        <p:nvPicPr>
          <p:cNvPr id="4098" name="Picture 2" descr="\\WPSDC01\USER WHS SHARE$\mwalton\Desktop\RobinsonCrus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4600"/>
            <a:ext cx="2878954" cy="39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31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Conditions West and East</a:t>
            </a:r>
          </a:p>
          <a:p>
            <a:pPr lvl="1"/>
            <a:r>
              <a:rPr lang="en-US" dirty="0" smtClean="0"/>
              <a:t>Peasant life varied across Europe.  In the west serfdom had disappeared, while in the east it continued</a:t>
            </a:r>
          </a:p>
          <a:p>
            <a:pPr lvl="1"/>
            <a:endParaRPr lang="en-US" dirty="0"/>
          </a:p>
          <a:p>
            <a:pPr lvl="1"/>
            <a:endParaRPr lang="en-US" dirty="0" smtClean="0"/>
          </a:p>
          <a:p>
            <a:r>
              <a:rPr lang="en-US" dirty="0" smtClean="0"/>
              <a:t>Old Ways Survive</a:t>
            </a:r>
          </a:p>
          <a:p>
            <a:pPr lvl="1"/>
            <a:r>
              <a:rPr lang="en-US" dirty="0" smtClean="0"/>
              <a:t>Although new ideas about freedom and democracy were spreading, change would be a long time off</a:t>
            </a:r>
            <a:endParaRPr lang="en-US" dirty="0"/>
          </a:p>
        </p:txBody>
      </p:sp>
      <p:sp>
        <p:nvSpPr>
          <p:cNvPr id="3" name="Title 2"/>
          <p:cNvSpPr>
            <a:spLocks noGrp="1"/>
          </p:cNvSpPr>
          <p:nvPr>
            <p:ph type="title"/>
          </p:nvPr>
        </p:nvSpPr>
        <p:spPr/>
        <p:txBody>
          <a:bodyPr/>
          <a:lstStyle/>
          <a:p>
            <a:r>
              <a:rPr lang="en-US" dirty="0" smtClean="0"/>
              <a:t>Lives of the Majority</a:t>
            </a:r>
            <a:endParaRPr lang="en-US" dirty="0"/>
          </a:p>
        </p:txBody>
      </p:sp>
    </p:spTree>
    <p:extLst>
      <p:ext uri="{BB962C8B-B14F-4D97-AF65-F5344CB8AC3E}">
        <p14:creationId xmlns:p14="http://schemas.microsoft.com/office/powerpoint/2010/main" val="1020207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did Enlightenment ideas pose a challenge to the established order?</a:t>
            </a:r>
          </a:p>
          <a:p>
            <a:r>
              <a:rPr lang="en-US" dirty="0"/>
              <a:t>Why did some European rulers embrace Enlightenment ideas?</a:t>
            </a:r>
          </a:p>
          <a:p>
            <a:r>
              <a:rPr lang="en-US" dirty="0"/>
              <a:t>What ideas influenced artists and writers of the Enlightenment?</a:t>
            </a:r>
          </a:p>
          <a:p>
            <a:r>
              <a:rPr lang="en-US" dirty="0"/>
              <a:t>How did most people live during the age of reason?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54657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Candide</a:t>
            </a:r>
            <a:endParaRPr lang="en-US" dirty="0"/>
          </a:p>
          <a:p>
            <a:r>
              <a:rPr lang="en-US" dirty="0"/>
              <a:t>Joseph II</a:t>
            </a:r>
          </a:p>
          <a:p>
            <a:r>
              <a:rPr lang="en-US" dirty="0"/>
              <a:t>Johann Sebastian Bach</a:t>
            </a:r>
          </a:p>
          <a:p>
            <a:r>
              <a:rPr lang="en-US" dirty="0"/>
              <a:t>George Frederick Handel</a:t>
            </a:r>
          </a:p>
          <a:p>
            <a:r>
              <a:rPr lang="en-US" dirty="0"/>
              <a:t>Wolfgang Amadeus Mozart</a:t>
            </a:r>
          </a:p>
          <a:p>
            <a:r>
              <a:rPr lang="en-US" dirty="0"/>
              <a:t>Daniel Defoe</a:t>
            </a:r>
          </a:p>
          <a:p>
            <a:r>
              <a:rPr lang="en-US" dirty="0"/>
              <a:t>Salon</a:t>
            </a:r>
          </a:p>
          <a:p>
            <a:r>
              <a:rPr lang="en-US" dirty="0"/>
              <a:t>Enlightened despot</a:t>
            </a:r>
          </a:p>
          <a:p>
            <a:r>
              <a:rPr lang="en-US" dirty="0"/>
              <a:t>baroque</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898178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“Foreign trade is the honor of the kingdom the noble profession of the merchant…the supply of our wants, the employment of our poor, the improvement of our lands, the nursery of our sailors, the walls of the kingdom, the means of our trade, the sinews of our wars, the terror of our enemies.”</a:t>
            </a:r>
            <a:endParaRPr lang="en-US" dirty="0"/>
          </a:p>
        </p:txBody>
      </p:sp>
      <p:sp>
        <p:nvSpPr>
          <p:cNvPr id="3" name="Title 2"/>
          <p:cNvSpPr>
            <a:spLocks noGrp="1"/>
          </p:cNvSpPr>
          <p:nvPr>
            <p:ph type="title"/>
          </p:nvPr>
        </p:nvSpPr>
        <p:spPr/>
        <p:txBody>
          <a:bodyPr/>
          <a:lstStyle/>
          <a:p>
            <a:r>
              <a:rPr lang="en-US" dirty="0" smtClean="0"/>
              <a:t>Britain at Mid-Century</a:t>
            </a:r>
            <a:endParaRPr lang="en-US" dirty="0"/>
          </a:p>
        </p:txBody>
      </p:sp>
    </p:spTree>
    <p:extLst>
      <p:ext uri="{BB962C8B-B14F-4D97-AF65-F5344CB8AC3E}">
        <p14:creationId xmlns:p14="http://schemas.microsoft.com/office/powerpoint/2010/main" val="2847182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Act of Union</a:t>
            </a:r>
          </a:p>
          <a:p>
            <a:r>
              <a:rPr lang="en-US" dirty="0" smtClean="0"/>
              <a:t>Tories</a:t>
            </a:r>
          </a:p>
          <a:p>
            <a:r>
              <a:rPr lang="en-US" dirty="0" smtClean="0"/>
              <a:t>Whigs</a:t>
            </a:r>
          </a:p>
          <a:p>
            <a:r>
              <a:rPr lang="en-US" dirty="0" smtClean="0"/>
              <a:t>Robert Walpole</a:t>
            </a:r>
          </a:p>
          <a:p>
            <a:r>
              <a:rPr lang="en-US" dirty="0" smtClean="0"/>
              <a:t>George III</a:t>
            </a:r>
          </a:p>
          <a:p>
            <a:r>
              <a:rPr lang="en-US" dirty="0" smtClean="0"/>
              <a:t>Constitutional government</a:t>
            </a:r>
          </a:p>
          <a:p>
            <a:r>
              <a:rPr lang="en-US" dirty="0" smtClean="0"/>
              <a:t>Prime minister</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59726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did Britain become a global player in the 1700s?</a:t>
            </a:r>
          </a:p>
          <a:p>
            <a:r>
              <a:rPr lang="en-US" dirty="0" smtClean="0"/>
              <a:t>What new political institutions emerged in Britain in the 1700s?</a:t>
            </a:r>
          </a:p>
          <a:p>
            <a:r>
              <a:rPr lang="en-US" dirty="0" smtClean="0"/>
              <a:t>What groups held political power in Britain?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100862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Kingdom of Great Britain and Northern Ireland is made up of four regions</a:t>
            </a:r>
          </a:p>
          <a:p>
            <a:r>
              <a:rPr lang="en-US" dirty="0" smtClean="0"/>
              <a:t>England</a:t>
            </a:r>
          </a:p>
          <a:p>
            <a:r>
              <a:rPr lang="en-US" dirty="0" smtClean="0"/>
              <a:t>Wales-Conquered in 1284</a:t>
            </a:r>
          </a:p>
          <a:p>
            <a:r>
              <a:rPr lang="en-US" dirty="0" smtClean="0"/>
              <a:t>Scotland-Joined by the Act of Union in 1707</a:t>
            </a:r>
          </a:p>
          <a:p>
            <a:r>
              <a:rPr lang="en-US" dirty="0" smtClean="0"/>
              <a:t>Northern Ireland-joined/conquered 1921</a:t>
            </a:r>
            <a:endParaRPr lang="en-US" dirty="0"/>
          </a:p>
        </p:txBody>
      </p:sp>
      <p:sp>
        <p:nvSpPr>
          <p:cNvPr id="3" name="Title 2"/>
          <p:cNvSpPr>
            <a:spLocks noGrp="1"/>
          </p:cNvSpPr>
          <p:nvPr>
            <p:ph type="title"/>
          </p:nvPr>
        </p:nvSpPr>
        <p:spPr/>
        <p:txBody>
          <a:bodyPr/>
          <a:lstStyle/>
          <a:p>
            <a:r>
              <a:rPr lang="en-US" dirty="0" smtClean="0"/>
              <a:t>Great Britain</a:t>
            </a:r>
            <a:endParaRPr lang="en-US" dirty="0"/>
          </a:p>
        </p:txBody>
      </p:sp>
      <p:pic>
        <p:nvPicPr>
          <p:cNvPr id="8194" name="Picture 2" descr="\\WPSDC01\USER WHS SHARE$\mwalton\Desktop\england-f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362200"/>
            <a:ext cx="957892" cy="4984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PSDC01\USER WHS SHARE$\mwalton\Desktop\St_Patricks_Cros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330937"/>
            <a:ext cx="814388" cy="4077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PSDC01\USER WHS SHARE$\mwalton\Desktop\Flag_of_Scotland_(navy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964" y="3276600"/>
            <a:ext cx="761998" cy="45719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WPSDC01\USER WHS SHARE$\mwalton\Desktop\welsh fl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83978"/>
            <a:ext cx="118966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77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rose to prominence in the world due to several reasons</a:t>
            </a:r>
          </a:p>
          <a:p>
            <a:r>
              <a:rPr lang="en-US" dirty="0" smtClean="0"/>
              <a:t>Geography</a:t>
            </a:r>
          </a:p>
          <a:p>
            <a:pPr lvl="1"/>
            <a:r>
              <a:rPr lang="en-US" dirty="0" smtClean="0"/>
              <a:t>During the 1500s and 1600s England established settlements all over the world.  West Indies, North America, and India were notable.</a:t>
            </a:r>
          </a:p>
          <a:p>
            <a:pPr lvl="1"/>
            <a:r>
              <a:rPr lang="en-US" dirty="0" smtClean="0"/>
              <a:t>England had conquered Wales in 1284, </a:t>
            </a:r>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064979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Thinkers such as Newton, and scientists like Jenner enjoyed great success…which led to great faith in reason</a:t>
            </a:r>
          </a:p>
          <a:p>
            <a:endParaRPr lang="en-US" dirty="0"/>
          </a:p>
          <a:p>
            <a:pPr algn="ctr"/>
            <a:r>
              <a:rPr lang="en-US" dirty="0"/>
              <a:t> </a:t>
            </a:r>
            <a:r>
              <a:rPr lang="en-US" dirty="0" smtClean="0"/>
              <a:t>“the </a:t>
            </a:r>
            <a:r>
              <a:rPr lang="en-US" dirty="0"/>
              <a:t>power of comprehending, inferring, or thinking especially in orderly rational </a:t>
            </a:r>
            <a:r>
              <a:rPr lang="en-US" dirty="0" smtClean="0"/>
              <a:t>ways”</a:t>
            </a:r>
          </a:p>
          <a:p>
            <a:pPr algn="ctr"/>
            <a:endParaRPr lang="en-US" dirty="0" smtClean="0"/>
          </a:p>
          <a:p>
            <a:r>
              <a:rPr lang="en-US" dirty="0" smtClean="0"/>
              <a:t>Political thinkers worked to discover natural laws that governed human behavior, just like scientific principles governed the world.  </a:t>
            </a:r>
            <a:endParaRPr lang="en-US" dirty="0"/>
          </a:p>
        </p:txBody>
      </p:sp>
      <p:sp>
        <p:nvSpPr>
          <p:cNvPr id="3" name="Title 2"/>
          <p:cNvSpPr>
            <a:spLocks noGrp="1"/>
          </p:cNvSpPr>
          <p:nvPr>
            <p:ph type="title"/>
          </p:nvPr>
        </p:nvSpPr>
        <p:spPr/>
        <p:txBody>
          <a:bodyPr>
            <a:normAutofit/>
          </a:bodyPr>
          <a:lstStyle/>
          <a:p>
            <a:r>
              <a:rPr lang="en-US" dirty="0" smtClean="0"/>
              <a:t>A world of progress and reason</a:t>
            </a:r>
            <a:endParaRPr lang="en-US" dirty="0"/>
          </a:p>
        </p:txBody>
      </p:sp>
    </p:spTree>
    <p:extLst>
      <p:ext uri="{BB962C8B-B14F-4D97-AF65-F5344CB8AC3E}">
        <p14:creationId xmlns:p14="http://schemas.microsoft.com/office/powerpoint/2010/main" val="1368949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66800"/>
            <a:ext cx="8686800" cy="5410200"/>
          </a:xfrm>
        </p:spPr>
      </p:pic>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54976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Success in War</a:t>
            </a:r>
          </a:p>
          <a:p>
            <a:pPr marL="109728" indent="0">
              <a:buNone/>
            </a:pPr>
            <a:endParaRPr lang="en-US" dirty="0" smtClean="0"/>
          </a:p>
          <a:p>
            <a:pPr lvl="1"/>
            <a:r>
              <a:rPr lang="en-US" dirty="0" smtClean="0"/>
              <a:t>Starting in 1588, Britain was on the winning side of most wars, resulting in gains in territory and a more powerful navy</a:t>
            </a:r>
          </a:p>
          <a:p>
            <a:pPr lvl="1"/>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pic>
        <p:nvPicPr>
          <p:cNvPr id="3074" name="Picture 2" descr="\\WPSDC01\USER WHS SHARE$\mwalton\Desktop\BattleOfVirginiaCap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352800"/>
            <a:ext cx="4648200" cy="291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4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favorable business climate</a:t>
            </a:r>
          </a:p>
          <a:p>
            <a:pPr lvl="1"/>
            <a:r>
              <a:rPr lang="en-US" dirty="0" smtClean="0"/>
              <a:t>Britain places fewer restrictions on trade than other countries did</a:t>
            </a:r>
          </a:p>
          <a:p>
            <a:pPr lvl="1"/>
            <a:r>
              <a:rPr lang="en-US" dirty="0" smtClean="0"/>
              <a:t>As a result, British companies grew to be very successful</a:t>
            </a:r>
          </a:p>
          <a:p>
            <a:pPr lvl="1"/>
            <a:endParaRPr lang="en-US" dirty="0"/>
          </a:p>
        </p:txBody>
      </p:sp>
      <p:sp>
        <p:nvSpPr>
          <p:cNvPr id="3" name="Title 2"/>
          <p:cNvSpPr>
            <a:spLocks noGrp="1"/>
          </p:cNvSpPr>
          <p:nvPr>
            <p:ph type="title"/>
          </p:nvPr>
        </p:nvSpPr>
        <p:spPr/>
        <p:txBody>
          <a:bodyPr/>
          <a:lstStyle/>
          <a:p>
            <a:r>
              <a:rPr lang="en-US" dirty="0" smtClean="0"/>
              <a:t>Global Expansion</a:t>
            </a:r>
            <a:endParaRPr lang="en-US" dirty="0"/>
          </a:p>
        </p:txBody>
      </p:sp>
      <p:pic>
        <p:nvPicPr>
          <p:cNvPr id="4098" name="Picture 2" descr="\\WPSDC01\USER WHS SHARE$\mwalton\Desktop\bag_of_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160712"/>
            <a:ext cx="2887160" cy="369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91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1707: England and Scotland merged with the Act of Union</a:t>
            </a:r>
          </a:p>
          <a:p>
            <a:pPr lvl="1"/>
            <a:r>
              <a:rPr lang="en-US" dirty="0" smtClean="0"/>
              <a:t>The union helped trade pass freely</a:t>
            </a:r>
          </a:p>
          <a:p>
            <a:pPr lvl="1"/>
            <a:r>
              <a:rPr lang="en-US" dirty="0" smtClean="0"/>
              <a:t>The Union created a larger market for goods</a:t>
            </a:r>
            <a:endParaRPr lang="en-US" dirty="0"/>
          </a:p>
        </p:txBody>
      </p:sp>
      <p:sp>
        <p:nvSpPr>
          <p:cNvPr id="3" name="Title 2"/>
          <p:cNvSpPr>
            <a:spLocks noGrp="1"/>
          </p:cNvSpPr>
          <p:nvPr>
            <p:ph type="title"/>
          </p:nvPr>
        </p:nvSpPr>
        <p:spPr/>
        <p:txBody>
          <a:bodyPr/>
          <a:lstStyle/>
          <a:p>
            <a:r>
              <a:rPr lang="en-US" dirty="0" smtClean="0"/>
              <a:t>Union with Scotland</a:t>
            </a:r>
            <a:endParaRPr lang="en-US" dirty="0"/>
          </a:p>
        </p:txBody>
      </p:sp>
      <p:pic>
        <p:nvPicPr>
          <p:cNvPr id="5122" name="Picture 2" descr="\\WPSDC01\USER WHS SHARE$\mwalton\Desktop\UJ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276600"/>
            <a:ext cx="2879069" cy="321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4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 had controlled Ireland since the 1100s</a:t>
            </a:r>
          </a:p>
          <a:p>
            <a:r>
              <a:rPr lang="en-US" dirty="0" smtClean="0"/>
              <a:t>England had tried to increase the number of protestants that lived in Ireland, this was met with great resistance from the Irish.  </a:t>
            </a:r>
            <a:endParaRPr lang="en-US" dirty="0"/>
          </a:p>
        </p:txBody>
      </p:sp>
      <p:sp>
        <p:nvSpPr>
          <p:cNvPr id="3" name="Title 2"/>
          <p:cNvSpPr>
            <a:spLocks noGrp="1"/>
          </p:cNvSpPr>
          <p:nvPr>
            <p:ph type="title"/>
          </p:nvPr>
        </p:nvSpPr>
        <p:spPr/>
        <p:txBody>
          <a:bodyPr/>
          <a:lstStyle/>
          <a:p>
            <a:r>
              <a:rPr lang="en-US" dirty="0" smtClean="0"/>
              <a:t>Ireland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33464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WPSDC01\USER WHS SHARE$\mwalton\Desktop\isl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6163"/>
            <a:ext cx="1974850" cy="315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59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British Union….</a:t>
            </a:r>
            <a:endParaRPr lang="en-US" dirty="0"/>
          </a:p>
        </p:txBody>
      </p:sp>
      <p:pic>
        <p:nvPicPr>
          <p:cNvPr id="6146" name="Picture 2" descr="\\WPSDC01\USER WHS SHARE$\mwalton\Desktop\england-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151697" cy="214153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WPSDC01\USER WHS SHARE$\mwalton\Desktop\Flag_of_Scotland_(navy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485" y="1396254"/>
            <a:ext cx="3782140" cy="22692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PSDC01\USER WHS SHARE$\mwalton\Desktop\St_Patricks_Cro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348969" cy="16765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WPSDC01\USER WHS SHARE$\mwalton\Desktop\british 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999" y="3923357"/>
            <a:ext cx="3349625" cy="22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3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England’s government evolved from a monarchy to a constitutional government</a:t>
            </a:r>
          </a:p>
          <a:p>
            <a:r>
              <a:rPr lang="en-US" dirty="0" smtClean="0"/>
              <a:t>The British constitution is made up of:</a:t>
            </a:r>
          </a:p>
          <a:p>
            <a:pPr lvl="2"/>
            <a:r>
              <a:rPr lang="en-US" dirty="0" smtClean="0"/>
              <a:t>all acts of parliament.</a:t>
            </a:r>
          </a:p>
          <a:p>
            <a:pPr lvl="2"/>
            <a:r>
              <a:rPr lang="en-US" dirty="0" smtClean="0"/>
              <a:t>Magna </a:t>
            </a:r>
            <a:r>
              <a:rPr lang="en-US" dirty="0" err="1" smtClean="0"/>
              <a:t>Carta</a:t>
            </a:r>
            <a:endParaRPr lang="en-US" dirty="0" smtClean="0"/>
          </a:p>
          <a:p>
            <a:pPr lvl="2"/>
            <a:r>
              <a:rPr lang="en-US" dirty="0" smtClean="0"/>
              <a:t>Bill of Rights</a:t>
            </a:r>
          </a:p>
          <a:p>
            <a:pPr lvl="2"/>
            <a:r>
              <a:rPr lang="en-US" dirty="0" smtClean="0"/>
              <a:t>Unwritten traditions</a:t>
            </a:r>
            <a:endParaRPr lang="en-US" dirty="0"/>
          </a:p>
        </p:txBody>
      </p:sp>
      <p:sp>
        <p:nvSpPr>
          <p:cNvPr id="3" name="Title 2"/>
          <p:cNvSpPr>
            <a:spLocks noGrp="1"/>
          </p:cNvSpPr>
          <p:nvPr>
            <p:ph type="title"/>
          </p:nvPr>
        </p:nvSpPr>
        <p:spPr/>
        <p:txBody>
          <a:bodyPr>
            <a:normAutofit fontScale="90000"/>
          </a:bodyPr>
          <a:lstStyle/>
          <a:p>
            <a:r>
              <a:rPr lang="en-US" dirty="0" smtClean="0"/>
              <a:t>Growth of Constitutional Government</a:t>
            </a:r>
            <a:endParaRPr lang="en-US" dirty="0"/>
          </a:p>
        </p:txBody>
      </p:sp>
    </p:spTree>
    <p:extLst>
      <p:ext uri="{BB962C8B-B14F-4D97-AF65-F5344CB8AC3E}">
        <p14:creationId xmlns:p14="http://schemas.microsoft.com/office/powerpoint/2010/main" val="2896280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political party is an organization to gain </a:t>
            </a:r>
            <a:r>
              <a:rPr lang="en-US" dirty="0" smtClean="0"/>
              <a:t>governmental control</a:t>
            </a:r>
          </a:p>
          <a:p>
            <a:endParaRPr lang="en-US" dirty="0"/>
          </a:p>
          <a:p>
            <a:r>
              <a:rPr lang="en-US" dirty="0" smtClean="0"/>
              <a:t>In Great Britain, there were two main political parties.</a:t>
            </a:r>
          </a:p>
          <a:p>
            <a:endParaRPr lang="en-US" dirty="0">
              <a:solidFill>
                <a:schemeClr val="accent1"/>
              </a:solidFill>
            </a:endParaRPr>
          </a:p>
          <a:p>
            <a:pPr algn="ctr"/>
            <a:r>
              <a:rPr lang="en-US" dirty="0" smtClean="0">
                <a:solidFill>
                  <a:schemeClr val="accent1"/>
                </a:solidFill>
              </a:rPr>
              <a:t>Can You name the two main political parties in the U.S?</a:t>
            </a:r>
            <a:endParaRPr lang="en-US" dirty="0">
              <a:solidFill>
                <a:schemeClr val="accent1"/>
              </a:solidFill>
            </a:endParaRPr>
          </a:p>
        </p:txBody>
      </p:sp>
      <p:sp>
        <p:nvSpPr>
          <p:cNvPr id="3" name="Title 2"/>
          <p:cNvSpPr>
            <a:spLocks noGrp="1"/>
          </p:cNvSpPr>
          <p:nvPr>
            <p:ph type="title"/>
          </p:nvPr>
        </p:nvSpPr>
        <p:spPr/>
        <p:txBody>
          <a:bodyPr/>
          <a:lstStyle/>
          <a:p>
            <a:r>
              <a:rPr lang="en-US" dirty="0" smtClean="0"/>
              <a:t>Political Parties</a:t>
            </a:r>
            <a:endParaRPr lang="en-US" dirty="0"/>
          </a:p>
        </p:txBody>
      </p:sp>
    </p:spTree>
    <p:extLst>
      <p:ext uri="{BB962C8B-B14F-4D97-AF65-F5344CB8AC3E}">
        <p14:creationId xmlns:p14="http://schemas.microsoft.com/office/powerpoint/2010/main" val="221734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Political Parties </a:t>
            </a:r>
            <a:endParaRPr lang="en-US" dirty="0"/>
          </a:p>
        </p:txBody>
      </p:sp>
      <p:sp>
        <p:nvSpPr>
          <p:cNvPr id="4" name="Text Placeholder 3"/>
          <p:cNvSpPr>
            <a:spLocks noGrp="1"/>
          </p:cNvSpPr>
          <p:nvPr>
            <p:ph type="body" idx="1"/>
          </p:nvPr>
        </p:nvSpPr>
        <p:spPr/>
        <p:txBody>
          <a:bodyPr/>
          <a:lstStyle/>
          <a:p>
            <a:r>
              <a:rPr lang="en-US" dirty="0" smtClean="0"/>
              <a:t>Whigs</a:t>
            </a:r>
            <a:endParaRPr lang="en-US" dirty="0"/>
          </a:p>
        </p:txBody>
      </p:sp>
      <p:sp>
        <p:nvSpPr>
          <p:cNvPr id="6" name="Text Placeholder 5"/>
          <p:cNvSpPr>
            <a:spLocks noGrp="1"/>
          </p:cNvSpPr>
          <p:nvPr>
            <p:ph type="body" sz="half" idx="3"/>
          </p:nvPr>
        </p:nvSpPr>
        <p:spPr/>
        <p:txBody>
          <a:bodyPr/>
          <a:lstStyle/>
          <a:p>
            <a:r>
              <a:rPr lang="en-US" dirty="0" smtClean="0"/>
              <a:t>Tories</a:t>
            </a:r>
            <a:endParaRPr lang="en-US" dirty="0"/>
          </a:p>
        </p:txBody>
      </p:sp>
      <p:sp>
        <p:nvSpPr>
          <p:cNvPr id="5" name="Content Placeholder 4"/>
          <p:cNvSpPr>
            <a:spLocks noGrp="1"/>
          </p:cNvSpPr>
          <p:nvPr>
            <p:ph sz="quarter" idx="2"/>
          </p:nvPr>
        </p:nvSpPr>
        <p:spPr/>
        <p:txBody>
          <a:bodyPr/>
          <a:lstStyle/>
          <a:p>
            <a:r>
              <a:rPr lang="en-US" dirty="0" smtClean="0"/>
              <a:t>Backed more liberal policies</a:t>
            </a:r>
          </a:p>
          <a:p>
            <a:r>
              <a:rPr lang="en-US" dirty="0" smtClean="0"/>
              <a:t>Supported religious toleration</a:t>
            </a:r>
          </a:p>
          <a:p>
            <a:r>
              <a:rPr lang="en-US" dirty="0" smtClean="0"/>
              <a:t>Supported the power of parliament over the crown</a:t>
            </a:r>
          </a:p>
          <a:p>
            <a:r>
              <a:rPr lang="en-US" dirty="0" smtClean="0"/>
              <a:t>Generally were urban business owners</a:t>
            </a:r>
            <a:endParaRPr lang="en-US" dirty="0"/>
          </a:p>
        </p:txBody>
      </p:sp>
      <p:sp>
        <p:nvSpPr>
          <p:cNvPr id="7" name="Content Placeholder 6"/>
          <p:cNvSpPr>
            <a:spLocks noGrp="1"/>
          </p:cNvSpPr>
          <p:nvPr>
            <p:ph sz="quarter" idx="4"/>
          </p:nvPr>
        </p:nvSpPr>
        <p:spPr/>
        <p:txBody>
          <a:bodyPr/>
          <a:lstStyle/>
          <a:p>
            <a:r>
              <a:rPr lang="en-US" dirty="0" smtClean="0"/>
              <a:t>Generally land owning aristocrats</a:t>
            </a:r>
          </a:p>
          <a:p>
            <a:r>
              <a:rPr lang="en-US" dirty="0" smtClean="0"/>
              <a:t>Wanted to preserve older traditions</a:t>
            </a:r>
          </a:p>
          <a:p>
            <a:r>
              <a:rPr lang="en-US" dirty="0" smtClean="0"/>
              <a:t>Supported broad royal power and a powerful Anglican Church</a:t>
            </a:r>
            <a:endParaRPr lang="en-US" dirty="0"/>
          </a:p>
        </p:txBody>
      </p:sp>
    </p:spTree>
    <p:extLst>
      <p:ext uri="{BB962C8B-B14F-4D97-AF65-F5344CB8AC3E}">
        <p14:creationId xmlns:p14="http://schemas.microsoft.com/office/powerpoint/2010/main" val="2039030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In 1714 King George I came to the throne of Britain.  He was German, and spoke no English.</a:t>
            </a:r>
          </a:p>
          <a:p>
            <a:r>
              <a:rPr lang="en-US" dirty="0" smtClean="0"/>
              <a:t>George I, and his son George II, relied on a small group of advisors, known as the cabinet.</a:t>
            </a:r>
          </a:p>
          <a:p>
            <a:r>
              <a:rPr lang="en-US" dirty="0" smtClean="0"/>
              <a:t>The cabinet got its name from the small room they met in, and over time became official, and remained in power as long as the House of Commons agreed.  </a:t>
            </a:r>
            <a:endParaRPr lang="en-US" dirty="0"/>
          </a:p>
        </p:txBody>
      </p:sp>
      <p:sp>
        <p:nvSpPr>
          <p:cNvPr id="7" name="Title 6"/>
          <p:cNvSpPr>
            <a:spLocks noGrp="1"/>
          </p:cNvSpPr>
          <p:nvPr>
            <p:ph type="title"/>
          </p:nvPr>
        </p:nvSpPr>
        <p:spPr/>
        <p:txBody>
          <a:bodyPr/>
          <a:lstStyle/>
          <a:p>
            <a:r>
              <a:rPr lang="en-US" dirty="0" smtClean="0"/>
              <a:t>Cabinet System</a:t>
            </a:r>
            <a:endParaRPr lang="en-US" dirty="0"/>
          </a:p>
        </p:txBody>
      </p:sp>
    </p:spTree>
    <p:extLst>
      <p:ext uri="{BB962C8B-B14F-4D97-AF65-F5344CB8AC3E}">
        <p14:creationId xmlns:p14="http://schemas.microsoft.com/office/powerpoint/2010/main" val="2427058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Two Views on the Social Contract</a:t>
            </a:r>
            <a:endParaRPr lang="en-US" dirty="0"/>
          </a:p>
        </p:txBody>
      </p:sp>
      <p:sp>
        <p:nvSpPr>
          <p:cNvPr id="6" name="Text Placeholder 5"/>
          <p:cNvSpPr>
            <a:spLocks noGrp="1"/>
          </p:cNvSpPr>
          <p:nvPr>
            <p:ph type="body" idx="1"/>
          </p:nvPr>
        </p:nvSpPr>
        <p:spPr/>
        <p:txBody>
          <a:bodyPr/>
          <a:lstStyle/>
          <a:p>
            <a:r>
              <a:rPr lang="en-US" dirty="0" smtClean="0"/>
              <a:t>John Locke</a:t>
            </a:r>
            <a:endParaRPr lang="en-US" dirty="0"/>
          </a:p>
        </p:txBody>
      </p:sp>
      <p:sp>
        <p:nvSpPr>
          <p:cNvPr id="8" name="Text Placeholder 7"/>
          <p:cNvSpPr>
            <a:spLocks noGrp="1"/>
          </p:cNvSpPr>
          <p:nvPr>
            <p:ph type="body" sz="half" idx="3"/>
          </p:nvPr>
        </p:nvSpPr>
        <p:spPr/>
        <p:txBody>
          <a:bodyPr/>
          <a:lstStyle/>
          <a:p>
            <a:r>
              <a:rPr lang="en-US" dirty="0" smtClean="0"/>
              <a:t>Thomas Hobbes</a:t>
            </a:r>
            <a:endParaRPr lang="en-US" dirty="0"/>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1295399"/>
            <a:ext cx="3539331" cy="4154867"/>
          </a:xfr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295400"/>
            <a:ext cx="3739448" cy="3938588"/>
          </a:xfrm>
        </p:spPr>
      </p:pic>
    </p:spTree>
    <p:extLst>
      <p:ext uri="{BB962C8B-B14F-4D97-AF65-F5344CB8AC3E}">
        <p14:creationId xmlns:p14="http://schemas.microsoft.com/office/powerpoint/2010/main" val="838146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solidFill>
                  <a:schemeClr val="accent1"/>
                </a:solidFill>
              </a:rPr>
              <a:t>Secretary of State John Kerry   </a:t>
            </a:r>
          </a:p>
          <a:p>
            <a:r>
              <a:rPr lang="en-US" dirty="0">
                <a:solidFill>
                  <a:schemeClr val="accent1"/>
                </a:solidFill>
              </a:rPr>
              <a:t>Secretary of the Treasury Jacob Lew </a:t>
            </a:r>
          </a:p>
          <a:p>
            <a:r>
              <a:rPr lang="en-US" dirty="0">
                <a:solidFill>
                  <a:schemeClr val="accent1"/>
                </a:solidFill>
              </a:rPr>
              <a:t>Secretary of Defense Chuck Hagel   </a:t>
            </a:r>
          </a:p>
          <a:p>
            <a:r>
              <a:rPr lang="en-US" dirty="0">
                <a:solidFill>
                  <a:schemeClr val="accent1"/>
                </a:solidFill>
              </a:rPr>
              <a:t>Attorney General Eric Holder   </a:t>
            </a:r>
          </a:p>
          <a:p>
            <a:r>
              <a:rPr lang="en-US" dirty="0">
                <a:solidFill>
                  <a:schemeClr val="accent1"/>
                </a:solidFill>
              </a:rPr>
              <a:t>Secretary of the Interior Sally Jewell   </a:t>
            </a:r>
          </a:p>
          <a:p>
            <a:r>
              <a:rPr lang="en-US" dirty="0">
                <a:solidFill>
                  <a:schemeClr val="accent1"/>
                </a:solidFill>
              </a:rPr>
              <a:t>Secretary of Agriculture Tom J. Vilsack  </a:t>
            </a:r>
          </a:p>
          <a:p>
            <a:r>
              <a:rPr lang="en-US" dirty="0">
                <a:solidFill>
                  <a:schemeClr val="accent1"/>
                </a:solidFill>
              </a:rPr>
              <a:t>Secretary of Commerce Penny </a:t>
            </a:r>
            <a:r>
              <a:rPr lang="en-US" dirty="0" err="1">
                <a:solidFill>
                  <a:schemeClr val="accent1"/>
                </a:solidFill>
              </a:rPr>
              <a:t>Pritzker</a:t>
            </a:r>
            <a:r>
              <a:rPr lang="en-US" dirty="0">
                <a:solidFill>
                  <a:schemeClr val="accent1"/>
                </a:solidFill>
              </a:rPr>
              <a:t>   </a:t>
            </a:r>
          </a:p>
          <a:p>
            <a:r>
              <a:rPr lang="en-US" dirty="0">
                <a:solidFill>
                  <a:schemeClr val="accent1"/>
                </a:solidFill>
              </a:rPr>
              <a:t>Secretary of Labor Thomas E. Perez   </a:t>
            </a:r>
          </a:p>
          <a:p>
            <a:r>
              <a:rPr lang="en-US" dirty="0">
                <a:solidFill>
                  <a:schemeClr val="accent1"/>
                </a:solidFill>
              </a:rPr>
              <a:t>Secretary of Health and Human Services Kathleen </a:t>
            </a:r>
            <a:r>
              <a:rPr lang="en-US" dirty="0" err="1">
                <a:solidFill>
                  <a:schemeClr val="accent1"/>
                </a:solidFill>
              </a:rPr>
              <a:t>Sebelius</a:t>
            </a:r>
            <a:r>
              <a:rPr lang="en-US" dirty="0">
                <a:solidFill>
                  <a:schemeClr val="accent1"/>
                </a:solidFill>
              </a:rPr>
              <a:t>   </a:t>
            </a:r>
          </a:p>
          <a:p>
            <a:r>
              <a:rPr lang="en-US" dirty="0">
                <a:solidFill>
                  <a:schemeClr val="accent1"/>
                </a:solidFill>
              </a:rPr>
              <a:t>Secretary of Housing and Urban Development Shaun Donovan   </a:t>
            </a:r>
          </a:p>
          <a:p>
            <a:r>
              <a:rPr lang="en-US" dirty="0">
                <a:solidFill>
                  <a:schemeClr val="accent1"/>
                </a:solidFill>
              </a:rPr>
              <a:t>Secretary of Transportation Anthony Foxx  </a:t>
            </a:r>
          </a:p>
          <a:p>
            <a:r>
              <a:rPr lang="en-US" dirty="0">
                <a:solidFill>
                  <a:schemeClr val="accent1"/>
                </a:solidFill>
              </a:rPr>
              <a:t>Secretary of Energy Ernest Moniz   </a:t>
            </a:r>
          </a:p>
          <a:p>
            <a:r>
              <a:rPr lang="en-US" dirty="0">
                <a:solidFill>
                  <a:schemeClr val="accent1"/>
                </a:solidFill>
              </a:rPr>
              <a:t> Secretary of Education Arne Duncan   </a:t>
            </a:r>
          </a:p>
          <a:p>
            <a:r>
              <a:rPr lang="en-US" dirty="0">
                <a:solidFill>
                  <a:schemeClr val="accent1"/>
                </a:solidFill>
              </a:rPr>
              <a:t>Secretary of Veterans Affairs Eric Shinseki   </a:t>
            </a:r>
          </a:p>
          <a:p>
            <a:r>
              <a:rPr lang="en-US" dirty="0">
                <a:solidFill>
                  <a:schemeClr val="accent1"/>
                </a:solidFill>
              </a:rPr>
              <a:t>Secretary of Homeland Security Rand Beers (acting) </a:t>
            </a:r>
          </a:p>
        </p:txBody>
      </p:sp>
      <p:sp>
        <p:nvSpPr>
          <p:cNvPr id="3" name="Title 2"/>
          <p:cNvSpPr>
            <a:spLocks noGrp="1"/>
          </p:cNvSpPr>
          <p:nvPr>
            <p:ph type="title"/>
          </p:nvPr>
        </p:nvSpPr>
        <p:spPr/>
        <p:txBody>
          <a:bodyPr/>
          <a:lstStyle/>
          <a:p>
            <a:r>
              <a:rPr lang="en-US" dirty="0" smtClean="0">
                <a:solidFill>
                  <a:schemeClr val="accent1"/>
                </a:solidFill>
              </a:rPr>
              <a:t>American Cabinet</a:t>
            </a:r>
            <a:endParaRPr lang="en-US" dirty="0">
              <a:solidFill>
                <a:schemeClr val="accent1"/>
              </a:solidFill>
            </a:endParaRPr>
          </a:p>
        </p:txBody>
      </p:sp>
    </p:spTree>
    <p:extLst>
      <p:ext uri="{BB962C8B-B14F-4D97-AF65-F5344CB8AC3E}">
        <p14:creationId xmlns:p14="http://schemas.microsoft.com/office/powerpoint/2010/main" val="3921193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Kings</a:t>
            </a:r>
            <a:endParaRPr lang="en-US" dirty="0"/>
          </a:p>
        </p:txBody>
      </p:sp>
      <p:sp>
        <p:nvSpPr>
          <p:cNvPr id="4" name="Text Placeholder 3"/>
          <p:cNvSpPr>
            <a:spLocks noGrp="1"/>
          </p:cNvSpPr>
          <p:nvPr>
            <p:ph type="body" idx="1"/>
          </p:nvPr>
        </p:nvSpPr>
        <p:spPr/>
        <p:txBody>
          <a:bodyPr/>
          <a:lstStyle/>
          <a:p>
            <a:r>
              <a:rPr lang="en-US" dirty="0" smtClean="0"/>
              <a:t>George I</a:t>
            </a:r>
            <a:endParaRPr lang="en-US" dirty="0"/>
          </a:p>
        </p:txBody>
      </p:sp>
      <p:sp>
        <p:nvSpPr>
          <p:cNvPr id="6" name="Text Placeholder 5"/>
          <p:cNvSpPr>
            <a:spLocks noGrp="1"/>
          </p:cNvSpPr>
          <p:nvPr>
            <p:ph type="body" sz="half" idx="3"/>
          </p:nvPr>
        </p:nvSpPr>
        <p:spPr/>
        <p:txBody>
          <a:bodyPr/>
          <a:lstStyle/>
          <a:p>
            <a:r>
              <a:rPr lang="en-US" dirty="0" smtClean="0"/>
              <a:t>George II</a:t>
            </a:r>
            <a:endParaRPr lang="en-US" dirty="0"/>
          </a:p>
        </p:txBody>
      </p:sp>
      <p:sp>
        <p:nvSpPr>
          <p:cNvPr id="5" name="Content Placeholder 4"/>
          <p:cNvSpPr>
            <a:spLocks noGrp="1"/>
          </p:cNvSpPr>
          <p:nvPr>
            <p:ph sz="quarter" idx="2"/>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1026" name="Picture 2" descr="\\WPSDC01\USER WHS SHARE$\mwalton\Desktop\georg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5588"/>
            <a:ext cx="2924175" cy="38689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PSDC01\USER WHS SHARE$\mwalton\Desktop\George_II_of_Great_Britai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5586"/>
            <a:ext cx="3109925" cy="39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98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head of the cabinet was called the prime minister</a:t>
            </a:r>
          </a:p>
          <a:p>
            <a:r>
              <a:rPr lang="en-US" dirty="0" smtClean="0"/>
              <a:t>The prime minster is the head of the majority party in parliament, and the chief executive in Britain.</a:t>
            </a:r>
          </a:p>
          <a:p>
            <a:r>
              <a:rPr lang="en-US" dirty="0" smtClean="0"/>
              <a:t>Robert Walpole is known as Britain’s first prime minister and molded the cabinet into a unified powerful force. </a:t>
            </a:r>
            <a:endParaRPr lang="en-US" dirty="0"/>
          </a:p>
        </p:txBody>
      </p:sp>
      <p:sp>
        <p:nvSpPr>
          <p:cNvPr id="3" name="Title 2"/>
          <p:cNvSpPr>
            <a:spLocks noGrp="1"/>
          </p:cNvSpPr>
          <p:nvPr>
            <p:ph type="title"/>
          </p:nvPr>
        </p:nvSpPr>
        <p:spPr/>
        <p:txBody>
          <a:bodyPr/>
          <a:lstStyle/>
          <a:p>
            <a:r>
              <a:rPr lang="en-US" dirty="0" smtClean="0"/>
              <a:t>Prime Minister </a:t>
            </a:r>
            <a:endParaRPr lang="en-US" dirty="0"/>
          </a:p>
        </p:txBody>
      </p:sp>
    </p:spTree>
    <p:extLst>
      <p:ext uri="{BB962C8B-B14F-4D97-AF65-F5344CB8AC3E}">
        <p14:creationId xmlns:p14="http://schemas.microsoft.com/office/powerpoint/2010/main" val="400542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Robert Walpole</a:t>
            </a:r>
            <a:endParaRPr lang="en-US" dirty="0"/>
          </a:p>
        </p:txBody>
      </p:sp>
      <p:pic>
        <p:nvPicPr>
          <p:cNvPr id="2050" name="Picture 2" descr="\\WPSDC01\USER WHS SHARE$\mwalton\Desktop\Robert_Walpole,_1st_Earl_of_Orford_by_Arthur_Po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620892" cy="461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18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Ruling Elite</a:t>
            </a:r>
          </a:p>
          <a:p>
            <a:pPr lvl="1"/>
            <a:r>
              <a:rPr lang="en-US" dirty="0" smtClean="0"/>
              <a:t>Traditionally made up of the landowning aristocrats</a:t>
            </a:r>
          </a:p>
          <a:p>
            <a:pPr lvl="1"/>
            <a:r>
              <a:rPr lang="en-US" dirty="0" smtClean="0"/>
              <a:t>Highest Nobles held seats in the House of Lords</a:t>
            </a:r>
          </a:p>
          <a:p>
            <a:pPr lvl="1"/>
            <a:r>
              <a:rPr lang="en-US" dirty="0" smtClean="0"/>
              <a:t>Wealthy landowners controlled elections to the House of Commons</a:t>
            </a:r>
          </a:p>
          <a:p>
            <a:pPr lvl="1"/>
            <a:r>
              <a:rPr lang="en-US" dirty="0" smtClean="0"/>
              <a:t>Only property owners were allowed to vote  </a:t>
            </a:r>
          </a:p>
          <a:p>
            <a:r>
              <a:rPr lang="en-US" dirty="0" smtClean="0"/>
              <a:t>Other Classes</a:t>
            </a:r>
          </a:p>
          <a:p>
            <a:pPr lvl="1"/>
            <a:r>
              <a:rPr lang="en-US" dirty="0" smtClean="0"/>
              <a:t>Most people were very poor, with almost no food as their land was lost to the wealthy</a:t>
            </a:r>
          </a:p>
          <a:p>
            <a:pPr lvl="1"/>
            <a:r>
              <a:rPr lang="en-US" dirty="0" smtClean="0"/>
              <a:t>A growing middle class </a:t>
            </a:r>
            <a:r>
              <a:rPr lang="en-US" smtClean="0"/>
              <a:t>helped usher </a:t>
            </a:r>
            <a:r>
              <a:rPr lang="en-US" dirty="0" smtClean="0"/>
              <a:t>in the Industrial Revolution (Ch. 3)</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Politics and Society</a:t>
            </a:r>
            <a:endParaRPr lang="en-US" dirty="0"/>
          </a:p>
        </p:txBody>
      </p:sp>
    </p:spTree>
    <p:extLst>
      <p:ext uri="{BB962C8B-B14F-4D97-AF65-F5344CB8AC3E}">
        <p14:creationId xmlns:p14="http://schemas.microsoft.com/office/powerpoint/2010/main" val="392899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1236" y="1201578"/>
            <a:ext cx="3991964" cy="5123021"/>
          </a:xfrm>
        </p:spPr>
      </p:pic>
      <p:sp>
        <p:nvSpPr>
          <p:cNvPr id="3" name="Title 2"/>
          <p:cNvSpPr>
            <a:spLocks noGrp="1"/>
          </p:cNvSpPr>
          <p:nvPr>
            <p:ph type="title"/>
          </p:nvPr>
        </p:nvSpPr>
        <p:spPr/>
        <p:txBody>
          <a:bodyPr/>
          <a:lstStyle/>
          <a:p>
            <a:r>
              <a:rPr lang="en-US" dirty="0" smtClean="0"/>
              <a:t>King George III</a:t>
            </a:r>
            <a:endParaRPr lang="en-US" dirty="0"/>
          </a:p>
        </p:txBody>
      </p:sp>
    </p:spTree>
    <p:extLst>
      <p:ext uri="{BB962C8B-B14F-4D97-AF65-F5344CB8AC3E}">
        <p14:creationId xmlns:p14="http://schemas.microsoft.com/office/powerpoint/2010/main" val="237840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Came to the throne in 1760</a:t>
            </a:r>
          </a:p>
          <a:p>
            <a:r>
              <a:rPr lang="en-US" dirty="0" smtClean="0"/>
              <a:t>George III wanted to:</a:t>
            </a:r>
          </a:p>
          <a:p>
            <a:pPr lvl="1"/>
            <a:r>
              <a:rPr lang="en-US" dirty="0" smtClean="0"/>
              <a:t>Reassert royal power</a:t>
            </a:r>
          </a:p>
          <a:p>
            <a:pPr lvl="1"/>
            <a:r>
              <a:rPr lang="en-US" dirty="0" smtClean="0"/>
              <a:t>End Whig domination</a:t>
            </a:r>
          </a:p>
          <a:p>
            <a:pPr lvl="1"/>
            <a:r>
              <a:rPr lang="en-US" dirty="0" smtClean="0"/>
              <a:t>Choose his own ministers</a:t>
            </a:r>
          </a:p>
          <a:p>
            <a:pPr lvl="1"/>
            <a:r>
              <a:rPr lang="en-US" dirty="0" smtClean="0"/>
              <a:t>Dissolve the cabinet system</a:t>
            </a:r>
          </a:p>
          <a:p>
            <a:pPr lvl="1"/>
            <a:r>
              <a:rPr lang="en-US" dirty="0" smtClean="0"/>
              <a:t>Make the House of Commons follow his will</a:t>
            </a:r>
            <a:endParaRPr lang="en-US" dirty="0"/>
          </a:p>
        </p:txBody>
      </p:sp>
      <p:sp>
        <p:nvSpPr>
          <p:cNvPr id="3" name="Title 2"/>
          <p:cNvSpPr>
            <a:spLocks noGrp="1"/>
          </p:cNvSpPr>
          <p:nvPr>
            <p:ph type="title"/>
          </p:nvPr>
        </p:nvSpPr>
        <p:spPr/>
        <p:txBody>
          <a:bodyPr>
            <a:normAutofit fontScale="90000"/>
          </a:bodyPr>
          <a:lstStyle/>
          <a:p>
            <a:r>
              <a:rPr lang="en-US" dirty="0" smtClean="0"/>
              <a:t>George III Reasserts Royal Power</a:t>
            </a:r>
            <a:endParaRPr lang="en-US" dirty="0"/>
          </a:p>
        </p:txBody>
      </p:sp>
    </p:spTree>
    <p:extLst>
      <p:ext uri="{BB962C8B-B14F-4D97-AF65-F5344CB8AC3E}">
        <p14:creationId xmlns:p14="http://schemas.microsoft.com/office/powerpoint/2010/main" val="128693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George III and his allies in Parliament tried to make colonists pay taxes</a:t>
            </a:r>
          </a:p>
          <a:p>
            <a:r>
              <a:rPr lang="en-US" dirty="0" smtClean="0"/>
              <a:t>This action led to the American Revolutionary War</a:t>
            </a:r>
          </a:p>
          <a:p>
            <a:r>
              <a:rPr lang="en-US" dirty="0" smtClean="0"/>
              <a:t>After the loss in the American Revolution, cabinet rule was restored in 1788.  </a:t>
            </a:r>
            <a:endParaRPr lang="en-US" dirty="0"/>
          </a:p>
        </p:txBody>
      </p:sp>
      <p:sp>
        <p:nvSpPr>
          <p:cNvPr id="3" name="Title 2"/>
          <p:cNvSpPr>
            <a:spLocks noGrp="1"/>
          </p:cNvSpPr>
          <p:nvPr>
            <p:ph type="title"/>
          </p:nvPr>
        </p:nvSpPr>
        <p:spPr/>
        <p:txBody>
          <a:bodyPr/>
          <a:lstStyle/>
          <a:p>
            <a:r>
              <a:rPr lang="en-US" dirty="0" smtClean="0"/>
              <a:t>George III</a:t>
            </a:r>
            <a:endParaRPr lang="en-US" dirty="0"/>
          </a:p>
        </p:txBody>
      </p:sp>
    </p:spTree>
    <p:extLst>
      <p:ext uri="{BB962C8B-B14F-4D97-AF65-F5344CB8AC3E}">
        <p14:creationId xmlns:p14="http://schemas.microsoft.com/office/powerpoint/2010/main" val="226341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did Britain become a global player in the 1700s?</a:t>
            </a:r>
          </a:p>
          <a:p>
            <a:r>
              <a:rPr lang="en-US" dirty="0"/>
              <a:t>What new political institutions emerged in Britain in the 1700s?</a:t>
            </a:r>
          </a:p>
          <a:p>
            <a:r>
              <a:rPr lang="en-US" dirty="0"/>
              <a:t>What groups held political power in Britain?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339452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Act of Union</a:t>
            </a:r>
          </a:p>
          <a:p>
            <a:r>
              <a:rPr lang="en-US" dirty="0"/>
              <a:t>Tories</a:t>
            </a:r>
          </a:p>
          <a:p>
            <a:r>
              <a:rPr lang="en-US" dirty="0"/>
              <a:t>Whigs</a:t>
            </a:r>
          </a:p>
          <a:p>
            <a:r>
              <a:rPr lang="en-US" dirty="0"/>
              <a:t>Robert Walpole</a:t>
            </a:r>
          </a:p>
          <a:p>
            <a:r>
              <a:rPr lang="en-US" dirty="0"/>
              <a:t>George III</a:t>
            </a:r>
          </a:p>
          <a:p>
            <a:r>
              <a:rPr lang="en-US" dirty="0"/>
              <a:t>Constitutional government</a:t>
            </a:r>
          </a:p>
          <a:p>
            <a:r>
              <a:rPr lang="en-US" dirty="0"/>
              <a:t>Prime minister</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026192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Views on the Social Contract</a:t>
            </a:r>
            <a:endParaRPr lang="en-US" dirty="0"/>
          </a:p>
        </p:txBody>
      </p:sp>
      <p:sp>
        <p:nvSpPr>
          <p:cNvPr id="3" name="Text Placeholder 2"/>
          <p:cNvSpPr>
            <a:spLocks noGrp="1"/>
          </p:cNvSpPr>
          <p:nvPr>
            <p:ph type="body" idx="1"/>
          </p:nvPr>
        </p:nvSpPr>
        <p:spPr/>
        <p:txBody>
          <a:bodyPr/>
          <a:lstStyle/>
          <a:p>
            <a:r>
              <a:rPr lang="en-US" dirty="0" smtClean="0"/>
              <a:t>John Locke </a:t>
            </a:r>
            <a:endParaRPr lang="en-US" dirty="0"/>
          </a:p>
        </p:txBody>
      </p:sp>
      <p:sp>
        <p:nvSpPr>
          <p:cNvPr id="4" name="Text Placeholder 3"/>
          <p:cNvSpPr>
            <a:spLocks noGrp="1"/>
          </p:cNvSpPr>
          <p:nvPr>
            <p:ph type="body" sz="half" idx="3"/>
          </p:nvPr>
        </p:nvSpPr>
        <p:spPr/>
        <p:txBody>
          <a:bodyPr/>
          <a:lstStyle/>
          <a:p>
            <a:r>
              <a:rPr lang="en-US" dirty="0" smtClean="0"/>
              <a:t>Thomas Hobbes</a:t>
            </a:r>
            <a:endParaRPr lang="en-US" dirty="0"/>
          </a:p>
        </p:txBody>
      </p:sp>
      <p:sp>
        <p:nvSpPr>
          <p:cNvPr id="5" name="Content Placeholder 4"/>
          <p:cNvSpPr>
            <a:spLocks noGrp="1"/>
          </p:cNvSpPr>
          <p:nvPr>
            <p:ph sz="quarter" idx="2"/>
          </p:nvPr>
        </p:nvSpPr>
        <p:spPr/>
        <p:txBody>
          <a:bodyPr>
            <a:normAutofit lnSpcReduction="10000"/>
          </a:bodyPr>
          <a:lstStyle/>
          <a:p>
            <a:r>
              <a:rPr lang="en-US" dirty="0" smtClean="0"/>
              <a:t>Believed people had </a:t>
            </a:r>
            <a:r>
              <a:rPr lang="en-US" dirty="0" smtClean="0">
                <a:solidFill>
                  <a:schemeClr val="accent2"/>
                </a:solidFill>
              </a:rPr>
              <a:t>Natural Rights</a:t>
            </a:r>
          </a:p>
          <a:p>
            <a:r>
              <a:rPr lang="en-US" dirty="0" smtClean="0"/>
              <a:t>The best kind of government should be limited, and beholden to the people</a:t>
            </a:r>
          </a:p>
          <a:p>
            <a:r>
              <a:rPr lang="en-US" dirty="0" smtClean="0"/>
              <a:t>People have the right to overthrow a government that violates the natural rights</a:t>
            </a:r>
          </a:p>
          <a:p>
            <a:endParaRPr lang="en-US" dirty="0"/>
          </a:p>
        </p:txBody>
      </p:sp>
      <p:sp>
        <p:nvSpPr>
          <p:cNvPr id="6" name="Content Placeholder 5"/>
          <p:cNvSpPr>
            <a:spLocks noGrp="1"/>
          </p:cNvSpPr>
          <p:nvPr>
            <p:ph sz="quarter" idx="4"/>
          </p:nvPr>
        </p:nvSpPr>
        <p:spPr/>
        <p:txBody>
          <a:bodyPr>
            <a:normAutofit lnSpcReduction="10000"/>
          </a:bodyPr>
          <a:lstStyle/>
          <a:p>
            <a:r>
              <a:rPr lang="en-US" dirty="0" smtClean="0"/>
              <a:t>Believed people were naturally cruel</a:t>
            </a:r>
          </a:p>
          <a:p>
            <a:r>
              <a:rPr lang="en-US" dirty="0" smtClean="0"/>
              <a:t>Life in a state of nature is nasty, brutish, and short.</a:t>
            </a:r>
          </a:p>
          <a:p>
            <a:r>
              <a:rPr lang="en-US" dirty="0" smtClean="0"/>
              <a:t>People entered into a </a:t>
            </a:r>
            <a:r>
              <a:rPr lang="en-US" dirty="0" smtClean="0">
                <a:solidFill>
                  <a:schemeClr val="accent2"/>
                </a:solidFill>
              </a:rPr>
              <a:t>social contract </a:t>
            </a:r>
            <a:r>
              <a:rPr lang="en-US" dirty="0" smtClean="0"/>
              <a:t>to protect themselves</a:t>
            </a:r>
          </a:p>
          <a:p>
            <a:r>
              <a:rPr lang="en-US" dirty="0" smtClean="0"/>
              <a:t>Governments should be powerful to protect people  </a:t>
            </a:r>
          </a:p>
        </p:txBody>
      </p:sp>
    </p:spTree>
    <p:extLst>
      <p:ext uri="{BB962C8B-B14F-4D97-AF65-F5344CB8AC3E}">
        <p14:creationId xmlns:p14="http://schemas.microsoft.com/office/powerpoint/2010/main" val="2877642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algn="ctr"/>
            <a:endParaRPr lang="en-US" dirty="0"/>
          </a:p>
          <a:p>
            <a:pPr algn="ctr"/>
            <a:r>
              <a:rPr lang="en-US" dirty="0" err="1" smtClean="0"/>
              <a:t>‘Tis</a:t>
            </a:r>
            <a:r>
              <a:rPr lang="en-US" dirty="0" smtClean="0"/>
              <a:t> repugnant to think, to the universal order of things, to all examples of former ages, to suppose that this continent can long remain subject to any external power”</a:t>
            </a:r>
          </a:p>
          <a:p>
            <a:pPr algn="ctr"/>
            <a:r>
              <a:rPr lang="en-US" dirty="0" smtClean="0"/>
              <a:t>-Thomas Paine</a:t>
            </a:r>
            <a:endParaRPr lang="en-US" dirty="0"/>
          </a:p>
        </p:txBody>
      </p:sp>
      <p:sp>
        <p:nvSpPr>
          <p:cNvPr id="3" name="Title 2"/>
          <p:cNvSpPr>
            <a:spLocks noGrp="1"/>
          </p:cNvSpPr>
          <p:nvPr>
            <p:ph type="title"/>
          </p:nvPr>
        </p:nvSpPr>
        <p:spPr/>
        <p:txBody>
          <a:bodyPr/>
          <a:lstStyle/>
          <a:p>
            <a:r>
              <a:rPr lang="en-US" dirty="0" smtClean="0"/>
              <a:t>Birth of the American Republic</a:t>
            </a:r>
            <a:endParaRPr lang="en-US" dirty="0"/>
          </a:p>
        </p:txBody>
      </p:sp>
    </p:spTree>
    <p:extLst>
      <p:ext uri="{BB962C8B-B14F-4D97-AF65-F5344CB8AC3E}">
        <p14:creationId xmlns:p14="http://schemas.microsoft.com/office/powerpoint/2010/main" val="2346072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7892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Navigation Acts</a:t>
            </a:r>
          </a:p>
          <a:p>
            <a:r>
              <a:rPr lang="en-US" dirty="0" smtClean="0"/>
              <a:t>Continental Congress</a:t>
            </a:r>
          </a:p>
          <a:p>
            <a:r>
              <a:rPr lang="en-US" dirty="0" smtClean="0"/>
              <a:t>George Washington</a:t>
            </a:r>
          </a:p>
          <a:p>
            <a:r>
              <a:rPr lang="en-US" dirty="0" smtClean="0"/>
              <a:t>Thomas Jefferson </a:t>
            </a:r>
          </a:p>
          <a:p>
            <a:r>
              <a:rPr lang="en-US" dirty="0" smtClean="0"/>
              <a:t>Battle of Saratoga</a:t>
            </a:r>
          </a:p>
          <a:p>
            <a:r>
              <a:rPr lang="en-US" dirty="0" smtClean="0"/>
              <a:t>Treaty of Paris of 1783</a:t>
            </a:r>
          </a:p>
          <a:p>
            <a:r>
              <a:rPr lang="en-US" dirty="0" smtClean="0"/>
              <a:t>Bill of Rights</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94508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New Hampshire</a:t>
            </a:r>
          </a:p>
          <a:p>
            <a:r>
              <a:rPr lang="en-US" dirty="0" smtClean="0"/>
              <a:t>Massachusetts</a:t>
            </a:r>
          </a:p>
          <a:p>
            <a:r>
              <a:rPr lang="en-US" dirty="0" smtClean="0"/>
              <a:t>New York</a:t>
            </a:r>
          </a:p>
          <a:p>
            <a:r>
              <a:rPr lang="en-US" dirty="0" smtClean="0"/>
              <a:t>Pennsylvania</a:t>
            </a:r>
          </a:p>
          <a:p>
            <a:r>
              <a:rPr lang="en-US" dirty="0" smtClean="0"/>
              <a:t>Rhode Island</a:t>
            </a:r>
          </a:p>
          <a:p>
            <a:r>
              <a:rPr lang="en-US" dirty="0" smtClean="0"/>
              <a:t>Connecticut</a:t>
            </a:r>
          </a:p>
          <a:p>
            <a:r>
              <a:rPr lang="en-US" dirty="0" smtClean="0"/>
              <a:t>New Jersey</a:t>
            </a:r>
          </a:p>
          <a:p>
            <a:r>
              <a:rPr lang="en-US" dirty="0" smtClean="0"/>
              <a:t>Delaware</a:t>
            </a:r>
          </a:p>
          <a:p>
            <a:r>
              <a:rPr lang="en-US" dirty="0" smtClean="0"/>
              <a:t>Maryland</a:t>
            </a:r>
          </a:p>
          <a:p>
            <a:r>
              <a:rPr lang="en-US" dirty="0" smtClean="0"/>
              <a:t>Virginia</a:t>
            </a:r>
          </a:p>
          <a:p>
            <a:r>
              <a:rPr lang="en-US" dirty="0" smtClean="0"/>
              <a:t>North Carolina</a:t>
            </a:r>
          </a:p>
          <a:p>
            <a:r>
              <a:rPr lang="en-US" dirty="0" smtClean="0"/>
              <a:t>South Carolina</a:t>
            </a:r>
          </a:p>
          <a:p>
            <a:r>
              <a:rPr lang="en-US" dirty="0" smtClean="0"/>
              <a:t>Georgia</a:t>
            </a:r>
          </a:p>
          <a:p>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pic>
        <p:nvPicPr>
          <p:cNvPr id="1026" name="Picture 2" descr="\\WPSDC01\USER WHS SHARE$\mwalton\Desktop\coloni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034" y="2819400"/>
            <a:ext cx="5843609" cy="330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1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1750, the 13 colonies were well  established and prosperous.</a:t>
            </a:r>
          </a:p>
          <a:p>
            <a:endParaRPr lang="en-US" dirty="0" smtClean="0"/>
          </a:p>
          <a:p>
            <a:r>
              <a:rPr lang="en-US" dirty="0" smtClean="0"/>
              <a:t>Britain had adopted some mercantilist policies, like the </a:t>
            </a:r>
            <a:r>
              <a:rPr lang="en-US" dirty="0" smtClean="0">
                <a:solidFill>
                  <a:srgbClr val="FF0000"/>
                </a:solidFill>
              </a:rPr>
              <a:t>Navigation Acts</a:t>
            </a:r>
            <a:r>
              <a:rPr lang="en-US" dirty="0" smtClean="0"/>
              <a:t>, but they were rarely enforced.</a:t>
            </a:r>
          </a:p>
          <a:p>
            <a:endParaRPr lang="en-US" dirty="0" smtClean="0"/>
          </a:p>
          <a:p>
            <a:r>
              <a:rPr lang="en-US" dirty="0" smtClean="0"/>
              <a:t>Some people did not even consider smuggling a crime</a:t>
            </a:r>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spTree>
    <p:extLst>
      <p:ext uri="{BB962C8B-B14F-4D97-AF65-F5344CB8AC3E}">
        <p14:creationId xmlns:p14="http://schemas.microsoft.com/office/powerpoint/2010/main" val="846685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Colonies were home to diverse ethnic and religious groups</a:t>
            </a:r>
          </a:p>
          <a:p>
            <a:endParaRPr lang="en-US" dirty="0"/>
          </a:p>
          <a:p>
            <a:r>
              <a:rPr lang="en-US" dirty="0" smtClean="0"/>
              <a:t>Social distinctions were blurred.</a:t>
            </a:r>
          </a:p>
          <a:p>
            <a:endParaRPr lang="en-US" dirty="0"/>
          </a:p>
          <a:p>
            <a:r>
              <a:rPr lang="en-US" dirty="0" smtClean="0"/>
              <a:t>Colonists felt that they should have the same rights as other British Subjects</a:t>
            </a:r>
            <a:endParaRPr lang="en-US" dirty="0"/>
          </a:p>
        </p:txBody>
      </p:sp>
      <p:sp>
        <p:nvSpPr>
          <p:cNvPr id="3" name="Title 2"/>
          <p:cNvSpPr>
            <a:spLocks noGrp="1"/>
          </p:cNvSpPr>
          <p:nvPr>
            <p:ph type="title"/>
          </p:nvPr>
        </p:nvSpPr>
        <p:spPr/>
        <p:txBody>
          <a:bodyPr/>
          <a:lstStyle/>
          <a:p>
            <a:r>
              <a:rPr lang="en-US" dirty="0" smtClean="0"/>
              <a:t>13 Colonies</a:t>
            </a:r>
            <a:endParaRPr lang="en-US" dirty="0"/>
          </a:p>
        </p:txBody>
      </p:sp>
    </p:spTree>
    <p:extLst>
      <p:ext uri="{BB962C8B-B14F-4D97-AF65-F5344CB8AC3E}">
        <p14:creationId xmlns:p14="http://schemas.microsoft.com/office/powerpoint/2010/main" val="2924927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t>
            </a:r>
            <a:r>
              <a:rPr lang="en-US" dirty="0"/>
              <a:t>B</a:t>
            </a:r>
            <a:r>
              <a:rPr lang="en-US" dirty="0" smtClean="0"/>
              <a:t>ritain won the 7 Years War, which included the French and Indian War, they wanted the colonists to help pay the bill.</a:t>
            </a:r>
          </a:p>
          <a:p>
            <a:endParaRPr lang="en-US" dirty="0" smtClean="0"/>
          </a:p>
          <a:p>
            <a:r>
              <a:rPr lang="en-US" dirty="0" smtClean="0"/>
              <a:t>Colonists were unhappy with the new laws.</a:t>
            </a:r>
          </a:p>
          <a:p>
            <a:endParaRPr lang="en-US" dirty="0"/>
          </a:p>
          <a:p>
            <a:pPr algn="ctr"/>
            <a:r>
              <a:rPr lang="en-US" dirty="0" smtClean="0"/>
              <a:t>“No taxation without representation!”</a:t>
            </a:r>
            <a:endParaRPr lang="en-US" dirty="0"/>
          </a:p>
        </p:txBody>
      </p:sp>
      <p:sp>
        <p:nvSpPr>
          <p:cNvPr id="3" name="Title 2"/>
          <p:cNvSpPr>
            <a:spLocks noGrp="1"/>
          </p:cNvSpPr>
          <p:nvPr>
            <p:ph type="title"/>
          </p:nvPr>
        </p:nvSpPr>
        <p:spPr/>
        <p:txBody>
          <a:bodyPr/>
          <a:lstStyle/>
          <a:p>
            <a:r>
              <a:rPr lang="en-US" dirty="0" smtClean="0"/>
              <a:t>Growing Discontent</a:t>
            </a:r>
            <a:endParaRPr lang="en-US" dirty="0"/>
          </a:p>
        </p:txBody>
      </p:sp>
    </p:spTree>
    <p:extLst>
      <p:ext uri="{BB962C8B-B14F-4D97-AF65-F5344CB8AC3E}">
        <p14:creationId xmlns:p14="http://schemas.microsoft.com/office/powerpoint/2010/main" val="2007834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1770 Boston Massacre:-British soldiers fired into a crowd of angry colonists, killing five of them</a:t>
            </a:r>
          </a:p>
          <a:p>
            <a:endParaRPr lang="en-US" dirty="0"/>
          </a:p>
          <a:p>
            <a:r>
              <a:rPr lang="en-US" dirty="0" smtClean="0"/>
              <a:t>1773: Boston Tea Party- Colonists boarded three ships in Boston Harbor and dumped the tea they were transporting into the Ocean</a:t>
            </a:r>
          </a:p>
          <a:p>
            <a:endParaRPr lang="en-US" dirty="0"/>
          </a:p>
          <a:p>
            <a:endParaRPr lang="en-US" dirty="0" smtClean="0"/>
          </a:p>
          <a:p>
            <a:endParaRPr lang="en-US" dirty="0"/>
          </a:p>
          <a:p>
            <a:endParaRPr lang="en-US" dirty="0" smtClean="0"/>
          </a:p>
          <a:p>
            <a:r>
              <a:rPr lang="en-US" dirty="0" smtClean="0"/>
              <a:t>As a result, Parliament passed harsh laws designed to punish, which made the colonists angry</a:t>
            </a:r>
            <a:endParaRPr lang="en-US" dirty="0"/>
          </a:p>
        </p:txBody>
      </p:sp>
      <p:sp>
        <p:nvSpPr>
          <p:cNvPr id="3" name="Title 2"/>
          <p:cNvSpPr>
            <a:spLocks noGrp="1"/>
          </p:cNvSpPr>
          <p:nvPr>
            <p:ph type="title"/>
          </p:nvPr>
        </p:nvSpPr>
        <p:spPr/>
        <p:txBody>
          <a:bodyPr/>
          <a:lstStyle/>
          <a:p>
            <a:r>
              <a:rPr lang="en-US" dirty="0" smtClean="0"/>
              <a:t>Early Clashes </a:t>
            </a:r>
            <a:endParaRPr lang="en-US" dirty="0"/>
          </a:p>
        </p:txBody>
      </p:sp>
    </p:spTree>
    <p:extLst>
      <p:ext uri="{BB962C8B-B14F-4D97-AF65-F5344CB8AC3E}">
        <p14:creationId xmlns:p14="http://schemas.microsoft.com/office/powerpoint/2010/main" val="2377393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April of 1775, Colonial Militia and British soldiers fought at Lexington and Concord</a:t>
            </a:r>
          </a:p>
          <a:p>
            <a:r>
              <a:rPr lang="en-US" dirty="0" smtClean="0"/>
              <a:t> </a:t>
            </a:r>
          </a:p>
          <a:p>
            <a:r>
              <a:rPr lang="en-US" dirty="0" smtClean="0"/>
              <a:t>This battle </a:t>
            </a:r>
            <a:r>
              <a:rPr lang="en-US" dirty="0" err="1" smtClean="0"/>
              <a:t>kickstarted</a:t>
            </a:r>
            <a:r>
              <a:rPr lang="en-US" dirty="0" smtClean="0"/>
              <a:t> the Revolutionary War</a:t>
            </a:r>
          </a:p>
          <a:p>
            <a:endParaRPr lang="en-US" dirty="0"/>
          </a:p>
          <a:p>
            <a:r>
              <a:rPr lang="en-US" dirty="0" smtClean="0"/>
              <a:t>The Colonists were led by men such as…</a:t>
            </a:r>
          </a:p>
        </p:txBody>
      </p:sp>
      <p:sp>
        <p:nvSpPr>
          <p:cNvPr id="3" name="Title 2"/>
          <p:cNvSpPr>
            <a:spLocks noGrp="1"/>
          </p:cNvSpPr>
          <p:nvPr>
            <p:ph type="title"/>
          </p:nvPr>
        </p:nvSpPr>
        <p:spPr/>
        <p:txBody>
          <a:bodyPr/>
          <a:lstStyle/>
          <a:p>
            <a:r>
              <a:rPr lang="en-US" dirty="0" smtClean="0"/>
              <a:t>Fighting Begins </a:t>
            </a:r>
            <a:endParaRPr lang="en-US" dirty="0"/>
          </a:p>
        </p:txBody>
      </p:sp>
    </p:spTree>
    <p:extLst>
      <p:ext uri="{BB962C8B-B14F-4D97-AF65-F5344CB8AC3E}">
        <p14:creationId xmlns:p14="http://schemas.microsoft.com/office/powerpoint/2010/main" val="3267834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a:t>
            </a:r>
            <a:r>
              <a:rPr lang="en-US" dirty="0"/>
              <a:t>must study politics and war that my sons may have liberty to study mathematics and </a:t>
            </a:r>
            <a:r>
              <a:rPr lang="en-US" dirty="0" smtClean="0"/>
              <a:t>philosophy”.</a:t>
            </a:r>
            <a:endParaRPr lang="en-US" dirty="0"/>
          </a:p>
        </p:txBody>
      </p:sp>
      <p:sp>
        <p:nvSpPr>
          <p:cNvPr id="3" name="Title 2"/>
          <p:cNvSpPr>
            <a:spLocks noGrp="1"/>
          </p:cNvSpPr>
          <p:nvPr>
            <p:ph type="title"/>
          </p:nvPr>
        </p:nvSpPr>
        <p:spPr/>
        <p:txBody>
          <a:bodyPr/>
          <a:lstStyle/>
          <a:p>
            <a:r>
              <a:rPr lang="en-US" dirty="0" smtClean="0"/>
              <a:t>John Adams</a:t>
            </a:r>
            <a:endParaRPr lang="en-US" dirty="0"/>
          </a:p>
        </p:txBody>
      </p:sp>
      <p:pic>
        <p:nvPicPr>
          <p:cNvPr id="3074" name="Picture 2" descr="\\WPSDC01\USER WHS SHARE$\mwalton\Desktop\john-adams-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84392"/>
            <a:ext cx="5181600" cy="352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942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Are people naturally good or bad?</a:t>
            </a:r>
          </a:p>
          <a:p>
            <a:endParaRPr lang="en-US" dirty="0"/>
          </a:p>
          <a:p>
            <a:r>
              <a:rPr lang="en-US" dirty="0" smtClean="0"/>
              <a:t>Do people need protection from each other, or from the government?</a:t>
            </a:r>
          </a:p>
          <a:p>
            <a:endParaRPr lang="en-US" dirty="0"/>
          </a:p>
          <a:p>
            <a:r>
              <a:rPr lang="en-US" dirty="0" smtClean="0"/>
              <a:t>Think of a school….are strict rules needed?</a:t>
            </a:r>
          </a:p>
        </p:txBody>
      </p:sp>
      <p:sp>
        <p:nvSpPr>
          <p:cNvPr id="7" name="Title 6"/>
          <p:cNvSpPr>
            <a:spLocks noGrp="1"/>
          </p:cNvSpPr>
          <p:nvPr>
            <p:ph type="title"/>
          </p:nvPr>
        </p:nvSpPr>
        <p:spPr/>
        <p:txBody>
          <a:bodyPr/>
          <a:lstStyle/>
          <a:p>
            <a:r>
              <a:rPr lang="en-US" dirty="0" smtClean="0"/>
              <a:t>What do you think?</a:t>
            </a:r>
            <a:endParaRPr lang="en-US" dirty="0"/>
          </a:p>
        </p:txBody>
      </p:sp>
    </p:spTree>
    <p:extLst>
      <p:ext uri="{BB962C8B-B14F-4D97-AF65-F5344CB8AC3E}">
        <p14:creationId xmlns:p14="http://schemas.microsoft.com/office/powerpoint/2010/main" val="1893244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“Associate </a:t>
            </a:r>
            <a:r>
              <a:rPr lang="en-US" dirty="0"/>
              <a:t>with men of good quality if you esteem your own reputation; for it is better to be alone than in bad company</a:t>
            </a:r>
            <a:r>
              <a:rPr lang="en-US" dirty="0" smtClean="0"/>
              <a:t>.”</a:t>
            </a:r>
            <a:endParaRPr lang="en-US" dirty="0"/>
          </a:p>
        </p:txBody>
      </p:sp>
      <p:sp>
        <p:nvSpPr>
          <p:cNvPr id="3" name="Title 2"/>
          <p:cNvSpPr>
            <a:spLocks noGrp="1"/>
          </p:cNvSpPr>
          <p:nvPr>
            <p:ph type="title"/>
          </p:nvPr>
        </p:nvSpPr>
        <p:spPr/>
        <p:txBody>
          <a:bodyPr/>
          <a:lstStyle/>
          <a:p>
            <a:r>
              <a:rPr lang="en-US" dirty="0" smtClean="0"/>
              <a:t>George Washington</a:t>
            </a:r>
            <a:endParaRPr lang="en-US" dirty="0"/>
          </a:p>
        </p:txBody>
      </p:sp>
      <p:pic>
        <p:nvPicPr>
          <p:cNvPr id="4098" name="Picture 2" descr="\\WPSDC01\USER WHS SHARE$\mwalton\Desktop\Gilbert_Stuart_Williamstown_Portrait_of_George_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09580"/>
            <a:ext cx="2674938" cy="320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47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a:t>
            </a:r>
            <a:r>
              <a:rPr lang="en-US" dirty="0"/>
              <a:t>takes many good deeds to build a good reputation, and only one bad one to lose </a:t>
            </a:r>
            <a:r>
              <a:rPr lang="en-US" dirty="0" smtClean="0"/>
              <a:t>it.”</a:t>
            </a:r>
          </a:p>
          <a:p>
            <a:r>
              <a:rPr lang="en-US" dirty="0" smtClean="0"/>
              <a:t>“He </a:t>
            </a:r>
            <a:r>
              <a:rPr lang="en-US" dirty="0"/>
              <a:t>that is good for making excuses is seldom good for anything else</a:t>
            </a:r>
            <a:r>
              <a:rPr lang="en-US" dirty="0" smtClean="0"/>
              <a:t>.”</a:t>
            </a:r>
            <a:endParaRPr lang="en-US" dirty="0"/>
          </a:p>
        </p:txBody>
      </p:sp>
      <p:sp>
        <p:nvSpPr>
          <p:cNvPr id="3" name="Title 2"/>
          <p:cNvSpPr>
            <a:spLocks noGrp="1"/>
          </p:cNvSpPr>
          <p:nvPr>
            <p:ph type="title"/>
          </p:nvPr>
        </p:nvSpPr>
        <p:spPr/>
        <p:txBody>
          <a:bodyPr/>
          <a:lstStyle/>
          <a:p>
            <a:r>
              <a:rPr lang="en-US" dirty="0" smtClean="0"/>
              <a:t>Ben Franklin</a:t>
            </a:r>
            <a:endParaRPr lang="en-US" dirty="0"/>
          </a:p>
        </p:txBody>
      </p:sp>
      <p:pic>
        <p:nvPicPr>
          <p:cNvPr id="5122" name="Picture 2" descr="\\WPSDC01\USER WHS SHARE$\mwalton\Desktop\Benjamin-Franklin-9301234-2-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99619"/>
            <a:ext cx="2750344" cy="27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97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t>
            </a:r>
            <a:r>
              <a:rPr lang="en-US" dirty="0"/>
              <a:t>angry count to ten before you speak. If </a:t>
            </a:r>
            <a:r>
              <a:rPr lang="en-US" dirty="0" smtClean="0"/>
              <a:t>very </a:t>
            </a:r>
            <a:r>
              <a:rPr lang="en-US" dirty="0"/>
              <a:t>angry, count to one hundred</a:t>
            </a:r>
            <a:r>
              <a:rPr lang="en-US" dirty="0" smtClean="0"/>
              <a:t>.”</a:t>
            </a:r>
          </a:p>
          <a:p>
            <a:r>
              <a:rPr lang="en-US" dirty="0" smtClean="0"/>
              <a:t>“Honesty </a:t>
            </a:r>
            <a:r>
              <a:rPr lang="en-US" dirty="0"/>
              <a:t>is the first chapter in the book of </a:t>
            </a:r>
            <a:r>
              <a:rPr lang="en-US" dirty="0" smtClean="0"/>
              <a:t>wisdom.”</a:t>
            </a:r>
            <a:endParaRPr lang="en-US" dirty="0"/>
          </a:p>
        </p:txBody>
      </p:sp>
      <p:sp>
        <p:nvSpPr>
          <p:cNvPr id="3" name="Title 2"/>
          <p:cNvSpPr>
            <a:spLocks noGrp="1"/>
          </p:cNvSpPr>
          <p:nvPr>
            <p:ph type="title"/>
          </p:nvPr>
        </p:nvSpPr>
        <p:spPr/>
        <p:txBody>
          <a:bodyPr/>
          <a:lstStyle/>
          <a:p>
            <a:r>
              <a:rPr lang="en-US" dirty="0" smtClean="0"/>
              <a:t>Thomas Jefferson</a:t>
            </a:r>
            <a:endParaRPr lang="en-US" dirty="0"/>
          </a:p>
        </p:txBody>
      </p:sp>
      <p:pic>
        <p:nvPicPr>
          <p:cNvPr id="6146" name="Picture 2" descr="\\WPSDC01\USER WHS SHARE$\mwalton\Desktop\Thomas-Jefferson-9353715-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2895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53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July 4</a:t>
            </a:r>
            <a:r>
              <a:rPr lang="en-US" baseline="30000" dirty="0" smtClean="0"/>
              <a:t>th</a:t>
            </a:r>
            <a:r>
              <a:rPr lang="en-US" dirty="0" smtClean="0"/>
              <a:t>, 1776, American Colonists declared that they were an independent country.  </a:t>
            </a:r>
          </a:p>
          <a:p>
            <a:pPr algn="ctr"/>
            <a:r>
              <a:rPr lang="en-US" dirty="0" smtClean="0"/>
              <a:t>“We hold these truths to be self-evident, that all men are created equal, that they are endowed by their creator with certain inalienable rights, that among these are life, liberty, and the pursuit of happiness”</a:t>
            </a:r>
          </a:p>
          <a:p>
            <a:r>
              <a:rPr lang="en-US" dirty="0" smtClean="0">
                <a:solidFill>
                  <a:schemeClr val="accent1"/>
                </a:solidFill>
              </a:rPr>
              <a:t>Which enlightenment thinker most influenced the ideas behind the Declaration?</a:t>
            </a:r>
            <a:endParaRPr lang="en-US" dirty="0">
              <a:solidFill>
                <a:schemeClr val="accent1"/>
              </a:solidFill>
            </a:endParaRPr>
          </a:p>
        </p:txBody>
      </p:sp>
      <p:sp>
        <p:nvSpPr>
          <p:cNvPr id="3" name="Title 2"/>
          <p:cNvSpPr>
            <a:spLocks noGrp="1"/>
          </p:cNvSpPr>
          <p:nvPr>
            <p:ph type="title"/>
          </p:nvPr>
        </p:nvSpPr>
        <p:spPr/>
        <p:txBody>
          <a:bodyPr/>
          <a:lstStyle/>
          <a:p>
            <a:r>
              <a:rPr lang="en-US" dirty="0" smtClean="0"/>
              <a:t>Declaring Independence</a:t>
            </a:r>
            <a:endParaRPr lang="en-US" dirty="0"/>
          </a:p>
        </p:txBody>
      </p:sp>
    </p:spTree>
    <p:extLst>
      <p:ext uri="{BB962C8B-B14F-4D97-AF65-F5344CB8AC3E}">
        <p14:creationId xmlns:p14="http://schemas.microsoft.com/office/powerpoint/2010/main" val="1349885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had the most powerful military in the world, the Americans had an untrained all volunteer force.</a:t>
            </a:r>
          </a:p>
          <a:p>
            <a:endParaRPr lang="en-US" dirty="0"/>
          </a:p>
          <a:p>
            <a:r>
              <a:rPr lang="en-US" dirty="0" smtClean="0"/>
              <a:t>The Americans used their knowledge of the land as well as guerilla tactics.</a:t>
            </a:r>
          </a:p>
          <a:p>
            <a:endParaRPr lang="en-US" dirty="0"/>
          </a:p>
          <a:p>
            <a:r>
              <a:rPr lang="en-US" dirty="0" smtClean="0"/>
              <a:t>Britain controlled the major cities, the Americans controlled the countryside</a:t>
            </a:r>
            <a:endParaRPr lang="en-US" dirty="0"/>
          </a:p>
        </p:txBody>
      </p:sp>
      <p:sp>
        <p:nvSpPr>
          <p:cNvPr id="3" name="Title 2"/>
          <p:cNvSpPr>
            <a:spLocks noGrp="1"/>
          </p:cNvSpPr>
          <p:nvPr>
            <p:ph type="title"/>
          </p:nvPr>
        </p:nvSpPr>
        <p:spPr/>
        <p:txBody>
          <a:bodyPr/>
          <a:lstStyle/>
          <a:p>
            <a:r>
              <a:rPr lang="en-US" dirty="0" smtClean="0"/>
              <a:t>The American Revolution</a:t>
            </a:r>
            <a:endParaRPr lang="en-US" dirty="0"/>
          </a:p>
        </p:txBody>
      </p:sp>
    </p:spTree>
    <p:extLst>
      <p:ext uri="{BB962C8B-B14F-4D97-AF65-F5344CB8AC3E}">
        <p14:creationId xmlns:p14="http://schemas.microsoft.com/office/powerpoint/2010/main" val="34893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 victory at the Battle of Saratoga, the French allied with the Americans </a:t>
            </a:r>
          </a:p>
          <a:p>
            <a:endParaRPr lang="en-US" dirty="0"/>
          </a:p>
          <a:p>
            <a:r>
              <a:rPr lang="en-US" dirty="0" smtClean="0"/>
              <a:t>The French army helped reinforce the Americans, and the French Navy battled the British on the water.</a:t>
            </a:r>
          </a:p>
          <a:p>
            <a:endParaRPr lang="en-US" dirty="0"/>
          </a:p>
          <a:p>
            <a:r>
              <a:rPr lang="en-US" dirty="0" smtClean="0"/>
              <a:t>George Washington led the American army through very difficult times.</a:t>
            </a:r>
          </a:p>
          <a:p>
            <a:endParaRPr lang="en-US" dirty="0"/>
          </a:p>
          <a:p>
            <a:endParaRPr lang="en-US" dirty="0"/>
          </a:p>
        </p:txBody>
      </p:sp>
      <p:sp>
        <p:nvSpPr>
          <p:cNvPr id="3" name="Title 2"/>
          <p:cNvSpPr>
            <a:spLocks noGrp="1"/>
          </p:cNvSpPr>
          <p:nvPr>
            <p:ph type="title"/>
          </p:nvPr>
        </p:nvSpPr>
        <p:spPr/>
        <p:txBody>
          <a:bodyPr/>
          <a:lstStyle/>
          <a:p>
            <a:r>
              <a:rPr lang="en-US" dirty="0" smtClean="0"/>
              <a:t>The French Alliance</a:t>
            </a:r>
            <a:endParaRPr lang="en-US" dirty="0"/>
          </a:p>
        </p:txBody>
      </p:sp>
    </p:spTree>
    <p:extLst>
      <p:ext uri="{BB962C8B-B14F-4D97-AF65-F5344CB8AC3E}">
        <p14:creationId xmlns:p14="http://schemas.microsoft.com/office/powerpoint/2010/main" val="1820365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British surrendered at Yorktown, VA in 1781.</a:t>
            </a:r>
          </a:p>
          <a:p>
            <a:endParaRPr lang="en-US" dirty="0"/>
          </a:p>
          <a:p>
            <a:r>
              <a:rPr lang="en-US" dirty="0" smtClean="0"/>
              <a:t>Following the surrender, Great Britain recognized the Independence of the United States of America</a:t>
            </a:r>
            <a:endParaRPr lang="en-US" dirty="0"/>
          </a:p>
        </p:txBody>
      </p:sp>
      <p:sp>
        <p:nvSpPr>
          <p:cNvPr id="3" name="Title 2"/>
          <p:cNvSpPr>
            <a:spLocks noGrp="1"/>
          </p:cNvSpPr>
          <p:nvPr>
            <p:ph type="title"/>
          </p:nvPr>
        </p:nvSpPr>
        <p:spPr/>
        <p:txBody>
          <a:bodyPr/>
          <a:lstStyle/>
          <a:p>
            <a:r>
              <a:rPr lang="en-US" dirty="0" smtClean="0"/>
              <a:t>Treaty of Paris </a:t>
            </a:r>
            <a:endParaRPr lang="en-US" dirty="0"/>
          </a:p>
        </p:txBody>
      </p:sp>
    </p:spTree>
    <p:extLst>
      <p:ext uri="{BB962C8B-B14F-4D97-AF65-F5344CB8AC3E}">
        <p14:creationId xmlns:p14="http://schemas.microsoft.com/office/powerpoint/2010/main" val="343591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new country’s system of government was set up by the Constitution</a:t>
            </a:r>
          </a:p>
          <a:p>
            <a:r>
              <a:rPr lang="en-US" dirty="0" smtClean="0"/>
              <a:t>The framers of the constitution were influenced by Locke, Rousseau, and Montesquieu.</a:t>
            </a:r>
          </a:p>
          <a:p>
            <a:r>
              <a:rPr lang="en-US" dirty="0" smtClean="0"/>
              <a:t>The federal government’s power was divided into three branches </a:t>
            </a:r>
          </a:p>
          <a:p>
            <a:r>
              <a:rPr lang="en-US" dirty="0" smtClean="0"/>
              <a:t> </a:t>
            </a:r>
            <a:r>
              <a:rPr lang="en-US" dirty="0"/>
              <a:t>P</a:t>
            </a:r>
            <a:r>
              <a:rPr lang="en-US" dirty="0" smtClean="0"/>
              <a:t>ower was shared with the states</a:t>
            </a:r>
          </a:p>
          <a:p>
            <a:r>
              <a:rPr lang="en-US" dirty="0" smtClean="0"/>
              <a:t>Individual freedom was protected by the Bill of Rights</a:t>
            </a:r>
            <a:endParaRPr lang="en-US" dirty="0"/>
          </a:p>
        </p:txBody>
      </p:sp>
      <p:sp>
        <p:nvSpPr>
          <p:cNvPr id="3" name="Title 2"/>
          <p:cNvSpPr>
            <a:spLocks noGrp="1"/>
          </p:cNvSpPr>
          <p:nvPr>
            <p:ph type="title"/>
          </p:nvPr>
        </p:nvSpPr>
        <p:spPr/>
        <p:txBody>
          <a:bodyPr/>
          <a:lstStyle/>
          <a:p>
            <a:r>
              <a:rPr lang="en-US" dirty="0" smtClean="0"/>
              <a:t>A New Constitution</a:t>
            </a:r>
            <a:endParaRPr lang="en-US" dirty="0"/>
          </a:p>
        </p:txBody>
      </p:sp>
    </p:spTree>
    <p:extLst>
      <p:ext uri="{BB962C8B-B14F-4D97-AF65-F5344CB8AC3E}">
        <p14:creationId xmlns:p14="http://schemas.microsoft.com/office/powerpoint/2010/main" val="4250756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Americans at this time could not vote</a:t>
            </a:r>
          </a:p>
          <a:p>
            <a:r>
              <a:rPr lang="en-US" dirty="0" smtClean="0"/>
              <a:t>Slavery still existed</a:t>
            </a:r>
          </a:p>
          <a:p>
            <a:r>
              <a:rPr lang="en-US" dirty="0" smtClean="0"/>
              <a:t>Native Americans suffered from harsh treatment</a:t>
            </a:r>
          </a:p>
          <a:p>
            <a:endParaRPr lang="en-US" dirty="0"/>
          </a:p>
          <a:p>
            <a:r>
              <a:rPr lang="en-US" dirty="0" smtClean="0"/>
              <a:t>Global Impact</a:t>
            </a:r>
          </a:p>
          <a:p>
            <a:pPr lvl="1"/>
            <a:r>
              <a:rPr lang="en-US" dirty="0" smtClean="0"/>
              <a:t>The U.S government under the Constitution was the most liberal of its day</a:t>
            </a:r>
          </a:p>
          <a:p>
            <a:pPr lvl="1"/>
            <a:r>
              <a:rPr lang="en-US" dirty="0" smtClean="0"/>
              <a:t>Many countries were influenced by the </a:t>
            </a:r>
            <a:r>
              <a:rPr lang="en-US" dirty="0" err="1" smtClean="0"/>
              <a:t>consitution</a:t>
            </a:r>
            <a:endParaRPr lang="en-US" dirty="0" smtClean="0"/>
          </a:p>
          <a:p>
            <a:pPr marL="393192" lvl="1" indent="0">
              <a:buNone/>
            </a:pPr>
            <a:endParaRPr lang="en-US" dirty="0"/>
          </a:p>
        </p:txBody>
      </p:sp>
      <p:sp>
        <p:nvSpPr>
          <p:cNvPr id="3" name="Title 2"/>
          <p:cNvSpPr>
            <a:spLocks noGrp="1"/>
          </p:cNvSpPr>
          <p:nvPr>
            <p:ph type="title"/>
          </p:nvPr>
        </p:nvSpPr>
        <p:spPr/>
        <p:txBody>
          <a:bodyPr/>
          <a:lstStyle/>
          <a:p>
            <a:r>
              <a:rPr lang="en-US" dirty="0" smtClean="0"/>
              <a:t>Limited Freedom</a:t>
            </a:r>
            <a:endParaRPr lang="en-US" dirty="0"/>
          </a:p>
        </p:txBody>
      </p:sp>
    </p:spTree>
    <p:extLst>
      <p:ext uri="{BB962C8B-B14F-4D97-AF65-F5344CB8AC3E}">
        <p14:creationId xmlns:p14="http://schemas.microsoft.com/office/powerpoint/2010/main" val="3208791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032501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Wrote </a:t>
            </a:r>
            <a:r>
              <a:rPr lang="en-US" i="1" dirty="0" smtClean="0"/>
              <a:t>The Spirit of the Laws </a:t>
            </a:r>
          </a:p>
          <a:p>
            <a:endParaRPr lang="en-US" i="1" dirty="0"/>
          </a:p>
          <a:p>
            <a:r>
              <a:rPr lang="en-US" dirty="0" smtClean="0"/>
              <a:t>Believed in Separation of  powers</a:t>
            </a:r>
          </a:p>
          <a:p>
            <a:endParaRPr lang="en-US" dirty="0"/>
          </a:p>
          <a:p>
            <a:r>
              <a:rPr lang="en-US" dirty="0" smtClean="0"/>
              <a:t>Government should be divided, with each part having power over the other</a:t>
            </a:r>
          </a:p>
          <a:p>
            <a:endParaRPr lang="en-US" dirty="0"/>
          </a:p>
          <a:p>
            <a:r>
              <a:rPr lang="en-US" dirty="0" smtClean="0"/>
              <a:t>This idea became the basis for the government of the United States. </a:t>
            </a:r>
            <a:endParaRPr lang="en-US" dirty="0"/>
          </a:p>
        </p:txBody>
      </p:sp>
      <p:sp>
        <p:nvSpPr>
          <p:cNvPr id="3" name="Title 2"/>
          <p:cNvSpPr>
            <a:spLocks noGrp="1"/>
          </p:cNvSpPr>
          <p:nvPr>
            <p:ph type="title"/>
          </p:nvPr>
        </p:nvSpPr>
        <p:spPr/>
        <p:txBody>
          <a:bodyPr/>
          <a:lstStyle/>
          <a:p>
            <a:r>
              <a:rPr lang="en-US" dirty="0" smtClean="0"/>
              <a:t>Baron de Montesquieu</a:t>
            </a:r>
            <a:endParaRPr lang="en-US" dirty="0"/>
          </a:p>
        </p:txBody>
      </p:sp>
      <p:pic>
        <p:nvPicPr>
          <p:cNvPr id="1026" name="Picture 2" descr="\\WPSDC01\USER WHS SHARE$\mwalton\Desktop\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545" y="0"/>
            <a:ext cx="2528528" cy="319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2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Navigation Acts</a:t>
            </a:r>
          </a:p>
          <a:p>
            <a:r>
              <a:rPr lang="en-US" dirty="0"/>
              <a:t>Continental Congress</a:t>
            </a:r>
          </a:p>
          <a:p>
            <a:r>
              <a:rPr lang="en-US" dirty="0"/>
              <a:t>George Washington</a:t>
            </a:r>
          </a:p>
          <a:p>
            <a:r>
              <a:rPr lang="en-US" dirty="0"/>
              <a:t>Thomas Jefferson </a:t>
            </a:r>
          </a:p>
          <a:p>
            <a:r>
              <a:rPr lang="en-US" dirty="0"/>
              <a:t>Battle of Saratoga</a:t>
            </a:r>
          </a:p>
          <a:p>
            <a:r>
              <a:rPr lang="en-US" dirty="0"/>
              <a:t>Treaty of Paris of 1783</a:t>
            </a:r>
          </a:p>
          <a:p>
            <a:r>
              <a:rPr lang="en-US" dirty="0"/>
              <a:t>Bill of Rights</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806375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1870</TotalTime>
  <Words>3226</Words>
  <Application>Microsoft Macintosh PowerPoint</Application>
  <PresentationFormat>On-screen Show (4:3)</PresentationFormat>
  <Paragraphs>466</Paragraphs>
  <Slides>90</Slides>
  <Notes>0</Notes>
  <HiddenSlides>0</HiddenSlides>
  <MMClips>3</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Concourse</vt:lpstr>
      <vt:lpstr>Then Enlightenment and American Revolution</vt:lpstr>
      <vt:lpstr>Philosophy in the Age of Reason</vt:lpstr>
      <vt:lpstr>Make Sure You Can Answer….</vt:lpstr>
      <vt:lpstr>Make Sure You Can Define…</vt:lpstr>
      <vt:lpstr>A world of progress and reason</vt:lpstr>
      <vt:lpstr>Two Views on the Social Contract</vt:lpstr>
      <vt:lpstr>Two Views on the Social Contract</vt:lpstr>
      <vt:lpstr>What do you think?</vt:lpstr>
      <vt:lpstr>Baron de Montesquieu</vt:lpstr>
      <vt:lpstr>The Philosophes</vt:lpstr>
      <vt:lpstr>Voltaire</vt:lpstr>
      <vt:lpstr>The Encyclopedia </vt:lpstr>
      <vt:lpstr>Rousseau</vt:lpstr>
      <vt:lpstr>Jean Jacques Rousseau</vt:lpstr>
      <vt:lpstr>Limited Natural rights for Women </vt:lpstr>
      <vt:lpstr>New Economic Thinking</vt:lpstr>
      <vt:lpstr>Make sure you can answer…</vt:lpstr>
      <vt:lpstr>Make sure you can define…</vt:lpstr>
      <vt:lpstr>Enlightenment Ideas Spread</vt:lpstr>
      <vt:lpstr>Make Sure You Can Answer…</vt:lpstr>
      <vt:lpstr>Make Sure You Can Define…</vt:lpstr>
      <vt:lpstr>The Challenge of New Ideas</vt:lpstr>
      <vt:lpstr>The Challenge of New Ideas Continued…</vt:lpstr>
      <vt:lpstr>Salons</vt:lpstr>
      <vt:lpstr>The Salons in Rue Saint Honore</vt:lpstr>
      <vt:lpstr>Enlightened Despots</vt:lpstr>
      <vt:lpstr>Frederick The Great</vt:lpstr>
      <vt:lpstr>How was Frederick The Great Enlightened?</vt:lpstr>
      <vt:lpstr>Catherine the Great</vt:lpstr>
      <vt:lpstr>How was Catherine the Great Enlightened?</vt:lpstr>
      <vt:lpstr>Joseph II</vt:lpstr>
      <vt:lpstr>How was Joseph II Enlightened?</vt:lpstr>
      <vt:lpstr>The arts and Literature</vt:lpstr>
      <vt:lpstr>Courtly Art</vt:lpstr>
      <vt:lpstr>Middle Class Audiences</vt:lpstr>
      <vt:lpstr>Trends in Music</vt:lpstr>
      <vt:lpstr>Johann Sebastian Bach: Brandenburg Number Three</vt:lpstr>
      <vt:lpstr>George Frederick Handel:  Water Music</vt:lpstr>
      <vt:lpstr>Wolfgang Amadeus Mozart: Night Music</vt:lpstr>
      <vt:lpstr>The Novel</vt:lpstr>
      <vt:lpstr>Novels</vt:lpstr>
      <vt:lpstr>Lives of the Majority</vt:lpstr>
      <vt:lpstr>Make Sure You Can Answer…</vt:lpstr>
      <vt:lpstr>Make Sure You Can Define…</vt:lpstr>
      <vt:lpstr>Britain at Mid-Century</vt:lpstr>
      <vt:lpstr>Make Sure You Can Define…</vt:lpstr>
      <vt:lpstr>Make Sure You Can Answer…</vt:lpstr>
      <vt:lpstr>Great Britain</vt:lpstr>
      <vt:lpstr>Global Expansion</vt:lpstr>
      <vt:lpstr>Global Expansion</vt:lpstr>
      <vt:lpstr>Global Expansion</vt:lpstr>
      <vt:lpstr>Global Expansion</vt:lpstr>
      <vt:lpstr>Union with Scotland</vt:lpstr>
      <vt:lpstr>Ireland</vt:lpstr>
      <vt:lpstr>British Union….</vt:lpstr>
      <vt:lpstr>Growth of Constitutional Government</vt:lpstr>
      <vt:lpstr>Political Parties</vt:lpstr>
      <vt:lpstr>Political Parties </vt:lpstr>
      <vt:lpstr>Cabinet System</vt:lpstr>
      <vt:lpstr>American Cabinet</vt:lpstr>
      <vt:lpstr>Kings</vt:lpstr>
      <vt:lpstr>Prime Minister </vt:lpstr>
      <vt:lpstr>Robert Walpole</vt:lpstr>
      <vt:lpstr>Politics and Society</vt:lpstr>
      <vt:lpstr>King George III</vt:lpstr>
      <vt:lpstr>George III Reasserts Royal Power</vt:lpstr>
      <vt:lpstr>George III</vt:lpstr>
      <vt:lpstr>Make Sure You Can Answer…</vt:lpstr>
      <vt:lpstr>Make Sure You Can Define…</vt:lpstr>
      <vt:lpstr>Birth of the American Republic</vt:lpstr>
      <vt:lpstr>Make Sure You Can Answer….</vt:lpstr>
      <vt:lpstr>Make Sure You Can Define…</vt:lpstr>
      <vt:lpstr>The 13 British Colonies</vt:lpstr>
      <vt:lpstr>The 13 British Colonies</vt:lpstr>
      <vt:lpstr>13 Colonies</vt:lpstr>
      <vt:lpstr>Growing Discontent</vt:lpstr>
      <vt:lpstr>Early Clashes </vt:lpstr>
      <vt:lpstr>Fighting Begins </vt:lpstr>
      <vt:lpstr>John Adams</vt:lpstr>
      <vt:lpstr>George Washington</vt:lpstr>
      <vt:lpstr>Ben Franklin</vt:lpstr>
      <vt:lpstr>Thomas Jefferson</vt:lpstr>
      <vt:lpstr>Declaring Independence</vt:lpstr>
      <vt:lpstr>The American Revolution</vt:lpstr>
      <vt:lpstr>The French Alliance</vt:lpstr>
      <vt:lpstr>Treaty of Paris </vt:lpstr>
      <vt:lpstr>A New Constitution</vt:lpstr>
      <vt:lpstr>Limited Freedom</vt:lpstr>
      <vt:lpstr>Make sure you can answer…</vt:lpstr>
      <vt:lpstr>Make sure you can define…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Enlightenment and American Revolution</dc:title>
  <dc:creator>Matthew Walton</dc:creator>
  <cp:lastModifiedBy>Adam Sullivan</cp:lastModifiedBy>
  <cp:revision>47</cp:revision>
  <dcterms:created xsi:type="dcterms:W3CDTF">2013-09-06T18:22:54Z</dcterms:created>
  <dcterms:modified xsi:type="dcterms:W3CDTF">2014-09-26T15:44:55Z</dcterms:modified>
</cp:coreProperties>
</file>