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9" r:id="rId7"/>
    <p:sldId id="272" r:id="rId8"/>
    <p:sldId id="268" r:id="rId9"/>
    <p:sldId id="271" r:id="rId10"/>
    <p:sldId id="270" r:id="rId11"/>
    <p:sldId id="260" r:id="rId12"/>
    <p:sldId id="262" r:id="rId13"/>
    <p:sldId id="273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BD13-CD91-5242-A20A-FEE370FB35E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EBE0-0887-DA47-AF5D-23FC614C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0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Business and Wealth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1875-1900ish:  The Gilded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phics8.nytimes.com/images/2013/02/08/arts/08TENEMENT_SPAN/08TENEMENT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7" y="415623"/>
            <a:ext cx="9177757" cy="60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10"/>
            <a:ext cx="4281055" cy="50986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Darwin’s theories said that the “fittest” traits would survive in species.</a:t>
            </a:r>
          </a:p>
          <a:p>
            <a:pPr lvl="1"/>
            <a:r>
              <a:rPr lang="en-US" dirty="0" smtClean="0"/>
              <a:t>Example:  wisdom teeth.</a:t>
            </a:r>
          </a:p>
          <a:p>
            <a:r>
              <a:rPr lang="en-US" dirty="0" smtClean="0"/>
              <a:t>The “social” side claims that the hardest workers, the cleverest inventors, and the luckiest entrepreneurs will gain the most money.</a:t>
            </a:r>
          </a:p>
          <a:p>
            <a:pPr lvl="1"/>
            <a:r>
              <a:rPr lang="en-US" dirty="0" smtClean="0"/>
              <a:t>What happens to the rest?</a:t>
            </a:r>
          </a:p>
          <a:p>
            <a:r>
              <a:rPr lang="en-US" dirty="0" smtClean="0"/>
              <a:t> What government philosophy says that the government should regulate businesses as little as possible?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AutoShape 2" descr="http://www.google.com/url?sa=i&amp;source=images&amp;cd=&amp;docid=dKNvMEakDaVRkM&amp;tbnid=2VyBj3WubhBCbM&amp;ved=0CAUQjBw&amp;url=https%3A%2F%2Fapush-wiki-marlborough-school.wikispaces.com%2Ffile%2Fview%2FPyramidCapitalism.gif%2F69573889%2F322x400%2FPyramidCapitalism.gif&amp;ei=e98WVMasO4KayATfmYDoDg&amp;psig=AFQjCNHSTbmFzqohRp1Gjp9eV9vHA0D87w&amp;ust=14108715480666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google.com/url?sa=i&amp;source=images&amp;cd=&amp;docid=dKNvMEakDaVRkM&amp;tbnid=2VyBj3WubhBCbM&amp;ved=0CAUQjBw&amp;url=https%3A%2F%2Fapush-wiki-marlborough-school.wikispaces.com%2Ffile%2Fview%2FPyramidCapitalism.gif%2F69573889%2F322x400%2FPyramidCapitalism.gif&amp;ei=e98WVMasO4KayATfmYDoDg&amp;psig=AFQjCNHSTbmFzqohRp1Gjp9eV9vHA0D87w&amp;ust=1410871548066617"/>
          <p:cNvSpPr>
            <a:spLocks noChangeAspect="1" noChangeArrowheads="1"/>
          </p:cNvSpPr>
          <p:nvPr/>
        </p:nvSpPr>
        <p:spPr bwMode="auto">
          <a:xfrm>
            <a:off x="63500" y="-136525"/>
            <a:ext cx="3067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16" y="1163610"/>
            <a:ext cx="4583984" cy="56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0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 and Trusts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REALLY successful business will slowly begin to gobble up what we call “market share.”</a:t>
            </a:r>
          </a:p>
          <a:p>
            <a:pPr lvl="1"/>
            <a:r>
              <a:rPr lang="en-US" dirty="0" smtClean="0"/>
              <a:t>Market share:  a fraction of the available consumer dollars.</a:t>
            </a:r>
          </a:p>
          <a:p>
            <a:r>
              <a:rPr lang="en-US" dirty="0" smtClean="0"/>
              <a:t>This is a good thing to “pure” capitalists:  it’s how capitalism is supposed to work.</a:t>
            </a:r>
          </a:p>
          <a:p>
            <a:pPr lvl="1"/>
            <a:r>
              <a:rPr lang="en-US" dirty="0" smtClean="0"/>
              <a:t>The best product makes the most money; the company uses that money to make more products, and so on.</a:t>
            </a:r>
          </a:p>
          <a:p>
            <a:r>
              <a:rPr lang="en-US" dirty="0" smtClean="0"/>
              <a:t>The downside:  newer entrepreneurs have a hard time breaking into the industry.  Then they complain.  Then they lobby the government to pass a law that protects them:</a:t>
            </a:r>
          </a:p>
          <a:p>
            <a:pPr lvl="1"/>
            <a:r>
              <a:rPr lang="en-US" dirty="0" smtClean="0"/>
              <a:t>The Sherman Antitrust Act!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Sherman Act in 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Back in April 2012, Apple went to five book publishers with a secret plan to fix the prices of e-books in the </a:t>
            </a:r>
            <a:r>
              <a:rPr lang="en-US" dirty="0" err="1" smtClean="0"/>
              <a:t>iBookstore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idea was that Apple would make 30% of the price of each book, with the publisher making the other 70%.</a:t>
            </a:r>
          </a:p>
          <a:p>
            <a:pPr lvl="1"/>
            <a:r>
              <a:rPr lang="en-US" dirty="0" smtClean="0"/>
              <a:t>Prices would be fixed at below what Amazon charged.</a:t>
            </a:r>
          </a:p>
          <a:p>
            <a:pPr lvl="2"/>
            <a:r>
              <a:rPr lang="en-US" dirty="0" smtClean="0"/>
              <a:t>Amazon can charge less because of economies of scale!</a:t>
            </a:r>
          </a:p>
          <a:p>
            <a:r>
              <a:rPr lang="en-US" dirty="0" smtClean="0"/>
              <a:t>This didn’t allow the market (consumers) to set the price of e-books, so the government sued Apple.</a:t>
            </a:r>
          </a:p>
          <a:p>
            <a:r>
              <a:rPr lang="en-US" dirty="0" smtClean="0"/>
              <a:t>Result:  Apple was going to lose.  Big.  So Apple settled for many, many millions of dollars.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7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115"/>
            <a:ext cx="8326582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Let’s look at Apple again:</a:t>
            </a:r>
          </a:p>
          <a:p>
            <a:pPr lvl="1"/>
            <a:r>
              <a:rPr lang="en-US" dirty="0" smtClean="0"/>
              <a:t>Apple makes iPods.</a:t>
            </a:r>
          </a:p>
          <a:p>
            <a:pPr lvl="1"/>
            <a:r>
              <a:rPr lang="en-US" dirty="0" smtClean="0"/>
              <a:t>A small company somewhere makes the little circle thingies that allow you to control iPods.</a:t>
            </a:r>
          </a:p>
          <a:p>
            <a:pPr lvl="2"/>
            <a:r>
              <a:rPr lang="en-US" dirty="0" smtClean="0"/>
              <a:t>This company has a patent on the circle thingies, so Apple can’t make their own.</a:t>
            </a:r>
          </a:p>
          <a:p>
            <a:pPr lvl="1"/>
            <a:r>
              <a:rPr lang="en-US" dirty="0" smtClean="0"/>
              <a:t>Apple has two choices:</a:t>
            </a:r>
          </a:p>
          <a:p>
            <a:pPr lvl="2"/>
            <a:r>
              <a:rPr lang="en-US" dirty="0" smtClean="0"/>
              <a:t>Invent a new circle </a:t>
            </a:r>
            <a:r>
              <a:rPr lang="en-US" dirty="0" err="1" smtClean="0"/>
              <a:t>thingie</a:t>
            </a:r>
            <a:r>
              <a:rPr lang="en-US" dirty="0" smtClean="0"/>
              <a:t> that VERY CAREFULLY avoids the </a:t>
            </a:r>
            <a:r>
              <a:rPr lang="en-US" dirty="0" err="1" smtClean="0"/>
              <a:t>thingie</a:t>
            </a:r>
            <a:r>
              <a:rPr lang="en-US" dirty="0" smtClean="0"/>
              <a:t> company’s patents.  It’ll cost a lot of money to do this, and it might not work anyway.</a:t>
            </a:r>
          </a:p>
          <a:p>
            <a:pPr lvl="2"/>
            <a:r>
              <a:rPr lang="en-US" dirty="0" smtClean="0"/>
              <a:t>Simply buy the </a:t>
            </a:r>
            <a:r>
              <a:rPr lang="en-US" dirty="0" err="1" smtClean="0"/>
              <a:t>thingie</a:t>
            </a:r>
            <a:r>
              <a:rPr lang="en-US" dirty="0" smtClean="0"/>
              <a:t> company and gain control of the patents.</a:t>
            </a:r>
          </a:p>
          <a:p>
            <a:r>
              <a:rPr lang="en-US" dirty="0" smtClean="0"/>
              <a:t>Apple did a cost-benefit analysis, bought the company, and moved on with its life.</a:t>
            </a:r>
          </a:p>
          <a:p>
            <a:r>
              <a:rPr lang="en-US" dirty="0" smtClean="0"/>
              <a:t>This is an example of horizontal or vertical integration?</a:t>
            </a:r>
          </a:p>
          <a:p>
            <a:r>
              <a:rPr lang="en-US" dirty="0" smtClean="0"/>
              <a:t>How would we make this horizontal?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http://cdn.cultofmac.com/wp-content/uploads/2012/09/ipodn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54" y="-1"/>
            <a:ext cx="3228846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what does this have to do with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ANYTHING that involves businesses, labor regulation, or monopolies also affects prices.</a:t>
            </a:r>
          </a:p>
          <a:p>
            <a:pPr lvl="1"/>
            <a:r>
              <a:rPr lang="en-US" dirty="0" smtClean="0"/>
              <a:t>Usually, government regulations lead to price increases.</a:t>
            </a:r>
          </a:p>
          <a:p>
            <a:pPr lvl="1"/>
            <a:r>
              <a:rPr lang="en-US" dirty="0" smtClean="0"/>
              <a:t>Generally, Republicans dislike regulations; Democrats like them.</a:t>
            </a:r>
          </a:p>
          <a:p>
            <a:r>
              <a:rPr lang="en-US" dirty="0" smtClean="0"/>
              <a:t>We’re currently living through another Gilded Age.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“Capitalism” is the belief that building wealth is a good thing for individuals and for society.</a:t>
            </a:r>
          </a:p>
          <a:p>
            <a:pPr lvl="1"/>
            <a:r>
              <a:rPr lang="en-US" dirty="0" smtClean="0"/>
              <a:t>Capitalism is one of the foundations of the USA.</a:t>
            </a:r>
          </a:p>
          <a:p>
            <a:pPr lvl="1"/>
            <a:r>
              <a:rPr lang="en-US" dirty="0" smtClean="0"/>
              <a:t>Adam Smith was the philosophe who came up with the term.</a:t>
            </a:r>
          </a:p>
          <a:p>
            <a:r>
              <a:rPr lang="en-US" dirty="0" smtClean="0"/>
              <a:t>In theory, the wealthy employer treats his workers well because doing so benefits him.  How?</a:t>
            </a:r>
          </a:p>
          <a:p>
            <a:pPr lvl="1"/>
            <a:r>
              <a:rPr lang="en-US" dirty="0" smtClean="0"/>
              <a:t>A happy worker works more productively!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268"/>
            <a:ext cx="8229600" cy="1143000"/>
          </a:xfrm>
        </p:spPr>
        <p:txBody>
          <a:bodyPr/>
          <a:lstStyle/>
          <a:p>
            <a:r>
              <a:rPr lang="en-US" dirty="0" smtClean="0"/>
              <a:t>Example of “good” capitalism: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John Cadbury started selling coffee, tea, and chocolate in 1824.</a:t>
            </a:r>
          </a:p>
          <a:p>
            <a:r>
              <a:rPr lang="en-US" dirty="0" smtClean="0"/>
              <a:t>He housed his workers on a model estate that he built with his own money.  He provided…</a:t>
            </a:r>
          </a:p>
          <a:p>
            <a:pPr lvl="1"/>
            <a:r>
              <a:rPr lang="en-US" dirty="0" smtClean="0"/>
              <a:t>Education.</a:t>
            </a:r>
          </a:p>
          <a:p>
            <a:pPr lvl="1"/>
            <a:r>
              <a:rPr lang="en-US" dirty="0" smtClean="0"/>
              <a:t>Healthcare.</a:t>
            </a:r>
          </a:p>
          <a:p>
            <a:pPr lvl="1"/>
            <a:r>
              <a:rPr lang="en-US" dirty="0" smtClean="0"/>
              <a:t>Housing.</a:t>
            </a:r>
          </a:p>
          <a:p>
            <a:pPr lvl="1"/>
            <a:r>
              <a:rPr lang="en-US" dirty="0" smtClean="0"/>
              <a:t>Stores with low prices.</a:t>
            </a:r>
          </a:p>
          <a:p>
            <a:pPr lvl="1"/>
            <a:r>
              <a:rPr lang="en-US" dirty="0" smtClean="0"/>
              <a:t>Reasonable hours.</a:t>
            </a:r>
          </a:p>
          <a:p>
            <a:r>
              <a:rPr lang="en-US" dirty="0" smtClean="0"/>
              <a:t>Because of this, the workers cared about the company and worked harder.</a:t>
            </a:r>
          </a:p>
          <a:p>
            <a:r>
              <a:rPr lang="en-US" dirty="0" smtClean="0"/>
              <a:t>The result:  Cadbury is now a company worth eleven billion pounds!!!!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google.com/url?sa=i&amp;source=images&amp;cd=&amp;docid=79FASwqb6EFMQM&amp;tbnid=IYh006EDKYLc2M&amp;ved=0CAUQjBw&amp;url=http%3A%2F%2Fwww.seriouseats.com%2Fimages%2F20081110CadburyCremeEggsFLICKR.jpg&amp;ei=A9AWVMO-CYSUyATs_4G4Bw&amp;psig=AFQjCNE-JZ3FHolT5r8mHWU3DECJ3DJgMQ&amp;ust=141086758724050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 of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capitalists weren’t as responsible as Cadbury.  These became known as “robber-barons.”</a:t>
            </a:r>
          </a:p>
          <a:p>
            <a:r>
              <a:rPr lang="en-US" dirty="0" smtClean="0"/>
              <a:t>The urge to squeeze as much profit as possible out of their companies led to…</a:t>
            </a:r>
          </a:p>
          <a:p>
            <a:pPr lvl="1"/>
            <a:r>
              <a:rPr lang="en-US" dirty="0" smtClean="0"/>
              <a:t>Low wages.</a:t>
            </a:r>
          </a:p>
          <a:p>
            <a:pPr lvl="1"/>
            <a:r>
              <a:rPr lang="en-US" dirty="0" smtClean="0"/>
              <a:t>Inferior materials used in products.</a:t>
            </a:r>
          </a:p>
          <a:p>
            <a:pPr lvl="1"/>
            <a:r>
              <a:rPr lang="en-US" dirty="0" smtClean="0"/>
              <a:t>MASSIVE wealth for the owners.</a:t>
            </a:r>
          </a:p>
          <a:p>
            <a:r>
              <a:rPr lang="en-US" dirty="0" smtClean="0"/>
              <a:t>For the owners, life looked like this: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8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d/d9/The_Breakers_New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5" y="2026"/>
            <a:ext cx="9149775" cy="61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128" y="5785265"/>
            <a:ext cx="74880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Breakers in Newport, RI.  The </a:t>
            </a:r>
            <a:r>
              <a:rPr lang="en-US" dirty="0" err="1" smtClean="0"/>
              <a:t>Vanderbilts</a:t>
            </a:r>
            <a:r>
              <a:rPr lang="en-US" dirty="0" smtClean="0"/>
              <a:t>, a railroad family, lived here about two and a half months out of every year.  The house was empty the rest of the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nabashedlyprep.com/up-posts/Culture/The%20Breakers/thebreakers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" y="126720"/>
            <a:ext cx="9144265" cy="66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 of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capitalists weren’t as responsible as Cadbury.  These became known as “robber-barons.”</a:t>
            </a:r>
          </a:p>
          <a:p>
            <a:r>
              <a:rPr lang="en-US" dirty="0" smtClean="0"/>
              <a:t>The urge to squeeze as much profit as possible out of their companies led to…</a:t>
            </a:r>
          </a:p>
          <a:p>
            <a:pPr lvl="1"/>
            <a:r>
              <a:rPr lang="en-US" dirty="0" smtClean="0"/>
              <a:t>Low wages.</a:t>
            </a:r>
          </a:p>
          <a:p>
            <a:pPr lvl="1"/>
            <a:r>
              <a:rPr lang="en-US" dirty="0" smtClean="0"/>
              <a:t>Inferior materials used in products.</a:t>
            </a:r>
          </a:p>
          <a:p>
            <a:pPr lvl="1"/>
            <a:r>
              <a:rPr lang="en-US" dirty="0" smtClean="0"/>
              <a:t>MASSIVE wealth for the owners.</a:t>
            </a:r>
          </a:p>
          <a:p>
            <a:r>
              <a:rPr lang="en-US" dirty="0" smtClean="0"/>
              <a:t>For the owners, life looked like this:</a:t>
            </a:r>
          </a:p>
          <a:p>
            <a:r>
              <a:rPr lang="en-US" dirty="0" smtClean="0"/>
              <a:t>For the workers, it looked more like this: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1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5/50/97_Orchard_Street_Front.jpg/640px-97_Orchard_Street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" y="0"/>
            <a:ext cx="2485737" cy="68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5927" y="665009"/>
            <a:ext cx="45858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This is the Tenement Museum on New York’s Lower East Side.  Each floor might have been occupied by two or three families.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11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821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Big Business and Wealth</vt:lpstr>
      <vt:lpstr>The Theory of Capitalism</vt:lpstr>
      <vt:lpstr>Example of “good” capitalism:</vt:lpstr>
      <vt:lpstr>PowerPoint Presentation</vt:lpstr>
      <vt:lpstr>The Reality of Capitalism</vt:lpstr>
      <vt:lpstr>PowerPoint Presentation</vt:lpstr>
      <vt:lpstr>PowerPoint Presentation</vt:lpstr>
      <vt:lpstr>The Reality of Capitalism</vt:lpstr>
      <vt:lpstr>PowerPoint Presentation</vt:lpstr>
      <vt:lpstr>PowerPoint Presentation</vt:lpstr>
      <vt:lpstr>Social Darwinism</vt:lpstr>
      <vt:lpstr>Monopolies and Trusts</vt:lpstr>
      <vt:lpstr>The Sherman Act in Action:</vt:lpstr>
      <vt:lpstr>Integration</vt:lpstr>
      <vt:lpstr>So, what does this have to do with me?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Events Friday</dc:title>
  <dc:creator>Mark Dixon</dc:creator>
  <cp:lastModifiedBy>Mark Dixon</cp:lastModifiedBy>
  <cp:revision>25</cp:revision>
  <dcterms:created xsi:type="dcterms:W3CDTF">2014-09-11T11:55:19Z</dcterms:created>
  <dcterms:modified xsi:type="dcterms:W3CDTF">2014-09-19T16:57:42Z</dcterms:modified>
</cp:coreProperties>
</file>