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42540808-E1CC-42F5-8865-0FB35716F673}" type="datetimeFigureOut">
              <a:rPr lang="en-US" smtClean="0"/>
              <a:t>11/25/2012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08EC73B1-0832-42B0-A445-7D6BF1E9009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808-E1CC-42F5-8865-0FB35716F673}"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C73B1-0832-42B0-A445-7D6BF1E900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540808-E1CC-42F5-8865-0FB35716F673}"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C73B1-0832-42B0-A445-7D6BF1E900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540808-E1CC-42F5-8865-0FB35716F673}"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C73B1-0832-42B0-A445-7D6BF1E9009C}"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40808-E1CC-42F5-8865-0FB35716F673}"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C73B1-0832-42B0-A445-7D6BF1E9009C}"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2540808-E1CC-42F5-8865-0FB35716F673}"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C73B1-0832-42B0-A445-7D6BF1E9009C}"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2540808-E1CC-42F5-8865-0FB35716F673}" type="datetimeFigureOut">
              <a:rPr lang="en-US" smtClean="0"/>
              <a:t>11/25/2012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EC73B1-0832-42B0-A445-7D6BF1E900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808-E1CC-42F5-8865-0FB35716F673}" type="datetimeFigureOut">
              <a:rPr lang="en-US" smtClean="0"/>
              <a:t>11/25/2012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EC73B1-0832-42B0-A445-7D6BF1E9009C}"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2540808-E1CC-42F5-8865-0FB35716F673}"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C73B1-0832-42B0-A445-7D6BF1E900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808-E1CC-42F5-8865-0FB35716F673}"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C73B1-0832-42B0-A445-7D6BF1E9009C}"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808-E1CC-42F5-8865-0FB35716F673}"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C73B1-0832-42B0-A445-7D6BF1E900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42540808-E1CC-42F5-8865-0FB35716F673}" type="datetimeFigureOut">
              <a:rPr lang="en-US" smtClean="0"/>
              <a:t>11/25/2012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8EC73B1-0832-42B0-A445-7D6BF1E900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DYSTOPIA</a:t>
            </a:r>
            <a:endParaRPr lang="en-US" dirty="0"/>
          </a:p>
        </p:txBody>
      </p:sp>
      <p:sp>
        <p:nvSpPr>
          <p:cNvPr id="3" name="Subtitle 2"/>
          <p:cNvSpPr>
            <a:spLocks noGrp="1"/>
          </p:cNvSpPr>
          <p:nvPr>
            <p:ph type="subTitle" idx="1"/>
          </p:nvPr>
        </p:nvSpPr>
        <p:spPr/>
        <p:txBody>
          <a:bodyPr/>
          <a:lstStyle/>
          <a:p>
            <a:r>
              <a:rPr lang="en-US" dirty="0" smtClean="0"/>
              <a:t>Definition, Traits, Controls</a:t>
            </a:r>
            <a:endParaRPr lang="en-US" dirty="0"/>
          </a:p>
        </p:txBody>
      </p:sp>
    </p:spTree>
    <p:extLst>
      <p:ext uri="{BB962C8B-B14F-4D97-AF65-F5344CB8AC3E}">
        <p14:creationId xmlns:p14="http://schemas.microsoft.com/office/powerpoint/2010/main" val="190877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&amp; Purpose</a:t>
            </a:r>
            <a:endParaRPr lang="en-US" dirty="0"/>
          </a:p>
        </p:txBody>
      </p:sp>
      <p:sp>
        <p:nvSpPr>
          <p:cNvPr id="3" name="Content Placeholder 2"/>
          <p:cNvSpPr>
            <a:spLocks noGrp="1"/>
          </p:cNvSpPr>
          <p:nvPr>
            <p:ph idx="1"/>
          </p:nvPr>
        </p:nvSpPr>
        <p:spPr/>
        <p:txBody>
          <a:bodyPr>
            <a:normAutofit/>
          </a:bodyPr>
          <a:lstStyle/>
          <a:p>
            <a:pPr marL="285750" indent="-285750"/>
            <a:r>
              <a:rPr lang="en-US" b="1" dirty="0" smtClean="0"/>
              <a:t>Familiarity is used to have an effect on the reader. It </a:t>
            </a:r>
            <a:r>
              <a:rPr lang="en-US" b="1" dirty="0"/>
              <a:t>is not enough to show people living in a society that seems unpleasant. The society must have echoes of today, of the reader's own experience. </a:t>
            </a:r>
            <a:endParaRPr lang="en-US" b="1" dirty="0" smtClean="0"/>
          </a:p>
          <a:p>
            <a:pPr marL="285750" indent="-285750"/>
            <a:r>
              <a:rPr lang="en-US" b="1" dirty="0" smtClean="0"/>
              <a:t>Authors often use a dystopia effectively to highlight their own concerns about societal </a:t>
            </a:r>
            <a:r>
              <a:rPr lang="en-US" b="1" dirty="0" smtClean="0"/>
              <a:t>norms, current trends or political systems. </a:t>
            </a:r>
            <a:endParaRPr lang="en-US" dirty="0"/>
          </a:p>
        </p:txBody>
      </p:sp>
    </p:spTree>
    <p:extLst>
      <p:ext uri="{BB962C8B-B14F-4D97-AF65-F5344CB8AC3E}">
        <p14:creationId xmlns:p14="http://schemas.microsoft.com/office/powerpoint/2010/main" val="81072881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smtClean="0"/>
              <a:t>Types of dystopian controls</a:t>
            </a:r>
            <a:endParaRPr lang="en-US" sz="2500" dirty="0"/>
          </a:p>
        </p:txBody>
      </p:sp>
      <p:sp>
        <p:nvSpPr>
          <p:cNvPr id="3" name="Content Placeholder 2"/>
          <p:cNvSpPr>
            <a:spLocks noGrp="1"/>
          </p:cNvSpPr>
          <p:nvPr>
            <p:ph idx="1"/>
          </p:nvPr>
        </p:nvSpPr>
        <p:spPr/>
        <p:txBody>
          <a:bodyPr/>
          <a:lstStyle/>
          <a:p>
            <a:r>
              <a:rPr lang="en-US" b="1" dirty="0" smtClean="0"/>
              <a:t>Corporate </a:t>
            </a:r>
            <a:r>
              <a:rPr lang="en-US" b="1" dirty="0"/>
              <a:t>control: </a:t>
            </a:r>
            <a:r>
              <a:rPr lang="en-US" dirty="0"/>
              <a:t>One or more large corporations control society through products, advertising, and/or the media. </a:t>
            </a:r>
            <a:endParaRPr lang="en-US" dirty="0" smtClean="0"/>
          </a:p>
          <a:p>
            <a:pPr indent="0">
              <a:buNone/>
            </a:pPr>
            <a:endParaRPr lang="en-US" dirty="0" smtClean="0"/>
          </a:p>
          <a:p>
            <a:r>
              <a:rPr lang="en-US" b="1" dirty="0"/>
              <a:t>Bureaucratic control: </a:t>
            </a:r>
            <a:r>
              <a:rPr lang="en-US" dirty="0"/>
              <a:t>Society is controlled by a mindless bureaucracy through a tangle of red tape, relentless regulations, and incompetent government officials.</a:t>
            </a:r>
          </a:p>
        </p:txBody>
      </p:sp>
    </p:spTree>
    <p:extLst>
      <p:ext uri="{BB962C8B-B14F-4D97-AF65-F5344CB8AC3E}">
        <p14:creationId xmlns:p14="http://schemas.microsoft.com/office/powerpoint/2010/main" val="10615245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t>Types of dystopian controls</a:t>
            </a:r>
          </a:p>
        </p:txBody>
      </p:sp>
      <p:sp>
        <p:nvSpPr>
          <p:cNvPr id="3" name="Content Placeholder 2"/>
          <p:cNvSpPr>
            <a:spLocks noGrp="1"/>
          </p:cNvSpPr>
          <p:nvPr>
            <p:ph idx="1"/>
          </p:nvPr>
        </p:nvSpPr>
        <p:spPr/>
        <p:txBody>
          <a:bodyPr/>
          <a:lstStyle/>
          <a:p>
            <a:r>
              <a:rPr lang="en-US" b="1" dirty="0"/>
              <a:t>Technological control: </a:t>
            </a:r>
            <a:r>
              <a:rPr lang="en-US" dirty="0"/>
              <a:t>Society is controlled by technology—through computers, robots, and/or scientific means. </a:t>
            </a:r>
            <a:endParaRPr lang="en-US" dirty="0" smtClean="0"/>
          </a:p>
          <a:p>
            <a:pPr indent="0">
              <a:buNone/>
            </a:pPr>
            <a:endParaRPr lang="en-US" dirty="0" smtClean="0"/>
          </a:p>
          <a:p>
            <a:r>
              <a:rPr lang="en-US" b="1" dirty="0"/>
              <a:t>Philosophical/religious control: </a:t>
            </a:r>
            <a:r>
              <a:rPr lang="en-US" dirty="0"/>
              <a:t>Society is controlled by philosophical or religious ideology often enforced through a dictatorship or theocratic government. </a:t>
            </a:r>
            <a:endParaRPr lang="en-US" dirty="0" smtClean="0"/>
          </a:p>
          <a:p>
            <a:endParaRPr lang="en-US" dirty="0"/>
          </a:p>
        </p:txBody>
      </p:sp>
    </p:spTree>
    <p:extLst>
      <p:ext uri="{BB962C8B-B14F-4D97-AF65-F5344CB8AC3E}">
        <p14:creationId xmlns:p14="http://schemas.microsoft.com/office/powerpoint/2010/main" val="14598851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DYSTOPIAN NOVELS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908810"/>
            <a:ext cx="1362941" cy="22488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164655"/>
            <a:ext cx="1472794" cy="2438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2156" y="2513777"/>
            <a:ext cx="1441444" cy="236302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429000"/>
            <a:ext cx="1356461" cy="2194837"/>
          </a:xfrm>
          <a:prstGeom prst="rect">
            <a:avLst/>
          </a:prstGeom>
        </p:spPr>
      </p:pic>
    </p:spTree>
    <p:extLst>
      <p:ext uri="{BB962C8B-B14F-4D97-AF65-F5344CB8AC3E}">
        <p14:creationId xmlns:p14="http://schemas.microsoft.com/office/powerpoint/2010/main" val="16630363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Dystopian movies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8301" y="2209800"/>
            <a:ext cx="1569131" cy="221826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048000"/>
            <a:ext cx="1856509" cy="25607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346" y="3810000"/>
            <a:ext cx="1803161" cy="19811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6614" y="2285999"/>
            <a:ext cx="1596586" cy="2362199"/>
          </a:xfrm>
          <a:prstGeom prst="rect">
            <a:avLst/>
          </a:prstGeom>
        </p:spPr>
      </p:pic>
    </p:spTree>
    <p:extLst>
      <p:ext uri="{BB962C8B-B14F-4D97-AF65-F5344CB8AC3E}">
        <p14:creationId xmlns:p14="http://schemas.microsoft.com/office/powerpoint/2010/main" val="11743865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UTOPIA vs. DYSTOPIA</a:t>
            </a:r>
            <a:endParaRPr lang="en-US" sz="3000" dirty="0"/>
          </a:p>
        </p:txBody>
      </p:sp>
      <p:sp>
        <p:nvSpPr>
          <p:cNvPr id="3" name="Content Placeholder 2"/>
          <p:cNvSpPr>
            <a:spLocks noGrp="1"/>
          </p:cNvSpPr>
          <p:nvPr>
            <p:ph idx="1"/>
          </p:nvPr>
        </p:nvSpPr>
        <p:spPr/>
        <p:txBody>
          <a:bodyPr>
            <a:normAutofit fontScale="92500" lnSpcReduction="20000"/>
          </a:bodyPr>
          <a:lstStyle/>
          <a:p>
            <a:endParaRPr lang="en-US" b="1" dirty="0" smtClean="0"/>
          </a:p>
          <a:p>
            <a:r>
              <a:rPr lang="en-US" b="1" dirty="0" smtClean="0"/>
              <a:t>Utopia: </a:t>
            </a:r>
            <a:r>
              <a:rPr lang="en-US" dirty="0"/>
              <a:t> </a:t>
            </a:r>
            <a:r>
              <a:rPr lang="en-US" dirty="0" smtClean="0"/>
              <a:t>A </a:t>
            </a:r>
            <a:r>
              <a:rPr lang="en-US" dirty="0"/>
              <a:t>place, state, or condition that is ideally perfect in respect of politics, laws, customs, and conditions. </a:t>
            </a:r>
            <a:endParaRPr lang="en-US" b="1" dirty="0" smtClean="0"/>
          </a:p>
          <a:p>
            <a:r>
              <a:rPr lang="en-US" b="1" dirty="0" smtClean="0"/>
              <a:t>Dystopia: </a:t>
            </a:r>
            <a:r>
              <a:rPr lang="en-US" dirty="0" smtClean="0"/>
              <a:t> </a:t>
            </a:r>
            <a:r>
              <a:rPr lang="en-US" dirty="0"/>
              <a:t>A futuristic, imagined universe in which oppressive societal control and the illusion of a perfect society are maintained through corporate, bureaucratic, technological, moral, or totalitarian control. Dystopias, through an exaggerated worst-case scenario, make a criticism about a current trend, societal norm, or political system. </a:t>
            </a:r>
            <a:endParaRPr lang="en-US" b="1" dirty="0" smtClean="0"/>
          </a:p>
        </p:txBody>
      </p:sp>
    </p:spTree>
    <p:extLst>
      <p:ext uri="{BB962C8B-B14F-4D97-AF65-F5344CB8AC3E}">
        <p14:creationId xmlns:p14="http://schemas.microsoft.com/office/powerpoint/2010/main" val="28919323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Dystopian Fiction</a:t>
            </a:r>
            <a:endParaRPr lang="en-US" dirty="0"/>
          </a:p>
        </p:txBody>
      </p:sp>
      <p:sp>
        <p:nvSpPr>
          <p:cNvPr id="3" name="Content Placeholder 2"/>
          <p:cNvSpPr>
            <a:spLocks noGrp="1"/>
          </p:cNvSpPr>
          <p:nvPr>
            <p:ph idx="1"/>
          </p:nvPr>
        </p:nvSpPr>
        <p:spPr/>
        <p:txBody>
          <a:bodyPr/>
          <a:lstStyle/>
          <a:p>
            <a:r>
              <a:rPr lang="en-US" b="1" dirty="0"/>
              <a:t>In most dystopian fiction, a corrupt government creates or sustains the poor quality of life, often conditioning the masses to believe the society is proper and just, even perfect. </a:t>
            </a:r>
          </a:p>
          <a:p>
            <a:r>
              <a:rPr lang="en-US" b="1" dirty="0"/>
              <a:t>Dystopias are frequently written as warnings, or as satires, showing current trends extrapolated to a nightmarish conclusion. </a:t>
            </a:r>
            <a:br>
              <a:rPr lang="en-US" b="1" dirty="0"/>
            </a:br>
            <a:endParaRPr lang="en-US" dirty="0"/>
          </a:p>
          <a:p>
            <a:endParaRPr lang="en-US" dirty="0"/>
          </a:p>
        </p:txBody>
      </p:sp>
    </p:spTree>
    <p:extLst>
      <p:ext uri="{BB962C8B-B14F-4D97-AF65-F5344CB8AC3E}">
        <p14:creationId xmlns:p14="http://schemas.microsoft.com/office/powerpoint/2010/main" val="22682163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Traits </a:t>
            </a:r>
            <a:endParaRPr lang="en-US" dirty="0"/>
          </a:p>
        </p:txBody>
      </p:sp>
      <p:sp>
        <p:nvSpPr>
          <p:cNvPr id="3" name="Content Placeholder 2"/>
          <p:cNvSpPr>
            <a:spLocks noGrp="1"/>
          </p:cNvSpPr>
          <p:nvPr>
            <p:ph idx="1"/>
          </p:nvPr>
        </p:nvSpPr>
        <p:spPr/>
        <p:txBody>
          <a:bodyPr>
            <a:noAutofit/>
          </a:bodyPr>
          <a:lstStyle/>
          <a:p>
            <a:pPr marL="342900" indent="-342900">
              <a:buAutoNum type="arabicPeriod"/>
            </a:pPr>
            <a:r>
              <a:rPr lang="en-US" sz="1600" b="1" dirty="0" smtClean="0"/>
              <a:t>a </a:t>
            </a:r>
            <a:r>
              <a:rPr lang="en-US" sz="1600" b="1" dirty="0"/>
              <a:t>hierarchical society where divisions between the upper, middle and lower class are definitive and unbending (Caste system</a:t>
            </a:r>
            <a:r>
              <a:rPr lang="en-US" sz="1600" b="1" dirty="0" smtClean="0"/>
              <a:t>)</a:t>
            </a:r>
          </a:p>
          <a:p>
            <a:pPr indent="0">
              <a:buNone/>
            </a:pPr>
            <a:endParaRPr lang="en-US" sz="1600" dirty="0"/>
          </a:p>
          <a:p>
            <a:pPr indent="0">
              <a:buNone/>
            </a:pPr>
            <a:r>
              <a:rPr lang="en-US" sz="1600" b="1" dirty="0" smtClean="0"/>
              <a:t>2</a:t>
            </a:r>
            <a:r>
              <a:rPr lang="en-US" sz="1600" b="1" dirty="0"/>
              <a:t>. a nation-state ruled by an upper class with few democratic ideals</a:t>
            </a:r>
            <a:endParaRPr lang="en-US" sz="1600" dirty="0"/>
          </a:p>
          <a:p>
            <a:pPr indent="0">
              <a:buNone/>
            </a:pPr>
            <a:r>
              <a:rPr lang="en-US" sz="1600" b="1" dirty="0" smtClean="0"/>
              <a:t>---Including state </a:t>
            </a:r>
            <a:r>
              <a:rPr lang="en-US" sz="1600" b="1" dirty="0"/>
              <a:t>propaganda programs and educational systems that coerce most citizens into worshipping the state and its government, in an attempt to convince them into thinking that life under the regime is good and </a:t>
            </a:r>
            <a:r>
              <a:rPr lang="en-US" sz="1600" b="1" dirty="0" smtClean="0"/>
              <a:t>just</a:t>
            </a:r>
          </a:p>
          <a:p>
            <a:endParaRPr lang="en-US" sz="1700" b="1" dirty="0"/>
          </a:p>
          <a:p>
            <a:endParaRPr lang="en-US" sz="1700" b="1" dirty="0" smtClean="0"/>
          </a:p>
        </p:txBody>
      </p:sp>
    </p:spTree>
    <p:extLst>
      <p:ext uri="{BB962C8B-B14F-4D97-AF65-F5344CB8AC3E}">
        <p14:creationId xmlns:p14="http://schemas.microsoft.com/office/powerpoint/2010/main" val="42779930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traits</a:t>
            </a:r>
            <a:endParaRPr lang="en-US" dirty="0"/>
          </a:p>
        </p:txBody>
      </p:sp>
      <p:sp>
        <p:nvSpPr>
          <p:cNvPr id="3" name="Content Placeholder 2"/>
          <p:cNvSpPr>
            <a:spLocks noGrp="1"/>
          </p:cNvSpPr>
          <p:nvPr>
            <p:ph idx="1"/>
          </p:nvPr>
        </p:nvSpPr>
        <p:spPr/>
        <p:txBody>
          <a:bodyPr>
            <a:normAutofit fontScale="47500" lnSpcReduction="20000"/>
          </a:bodyPr>
          <a:lstStyle/>
          <a:p>
            <a:endParaRPr lang="en-US" dirty="0"/>
          </a:p>
          <a:p>
            <a:pPr indent="0">
              <a:buNone/>
            </a:pPr>
            <a:r>
              <a:rPr lang="en-US" sz="4500" b="1" dirty="0"/>
              <a:t>3. strict conformity among citizens and the general assumption that dissent and individuality are bad</a:t>
            </a:r>
          </a:p>
          <a:p>
            <a:pPr indent="0">
              <a:buNone/>
            </a:pPr>
            <a:endParaRPr lang="en-US" b="1" dirty="0"/>
          </a:p>
          <a:p>
            <a:pPr indent="0">
              <a:buNone/>
            </a:pPr>
            <a:endParaRPr lang="en-US" b="1" dirty="0"/>
          </a:p>
          <a:p>
            <a:pPr indent="0">
              <a:buNone/>
            </a:pPr>
            <a:endParaRPr lang="en-US" sz="4500" dirty="0"/>
          </a:p>
          <a:p>
            <a:pPr indent="0">
              <a:buNone/>
            </a:pPr>
            <a:r>
              <a:rPr lang="en-US" sz="4500" dirty="0" smtClean="0"/>
              <a:t>4. </a:t>
            </a:r>
            <a:r>
              <a:rPr lang="en-US" sz="4500" b="1" dirty="0"/>
              <a:t>a fictional state figurehead that people worship fanatically through a vast personality </a:t>
            </a:r>
            <a:r>
              <a:rPr lang="en-US" sz="4500" b="1" dirty="0" smtClean="0"/>
              <a:t>cult</a:t>
            </a:r>
          </a:p>
          <a:p>
            <a:pPr indent="0">
              <a:buNone/>
            </a:pPr>
            <a:endParaRPr lang="en-US" sz="4500" b="1" dirty="0"/>
          </a:p>
          <a:p>
            <a:endParaRPr lang="en-US" dirty="0"/>
          </a:p>
          <a:p>
            <a:pPr indent="0">
              <a:buNone/>
            </a:pPr>
            <a:endParaRPr lang="en-US" dirty="0"/>
          </a:p>
        </p:txBody>
      </p:sp>
    </p:spTree>
    <p:extLst>
      <p:ext uri="{BB962C8B-B14F-4D97-AF65-F5344CB8AC3E}">
        <p14:creationId xmlns:p14="http://schemas.microsoft.com/office/powerpoint/2010/main" val="4155445356"/>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Traits</a:t>
            </a:r>
            <a:endParaRPr lang="en-US" dirty="0"/>
          </a:p>
        </p:txBody>
      </p:sp>
      <p:sp>
        <p:nvSpPr>
          <p:cNvPr id="3" name="Content Placeholder 2"/>
          <p:cNvSpPr>
            <a:spLocks noGrp="1"/>
          </p:cNvSpPr>
          <p:nvPr>
            <p:ph idx="1"/>
          </p:nvPr>
        </p:nvSpPr>
        <p:spPr/>
        <p:txBody>
          <a:bodyPr/>
          <a:lstStyle/>
          <a:p>
            <a:pPr indent="0">
              <a:buNone/>
            </a:pPr>
            <a:r>
              <a:rPr lang="en-US" b="1" dirty="0"/>
              <a:t>5. a fear or disgust of the world outside the state</a:t>
            </a:r>
            <a:endParaRPr lang="en-US" dirty="0"/>
          </a:p>
          <a:p>
            <a:pPr indent="0">
              <a:buNone/>
            </a:pPr>
            <a:endParaRPr lang="en-US" dirty="0"/>
          </a:p>
          <a:p>
            <a:pPr indent="0">
              <a:buNone/>
            </a:pPr>
            <a:r>
              <a:rPr lang="en-US" b="1" dirty="0" smtClean="0"/>
              <a:t>6</a:t>
            </a:r>
            <a:r>
              <a:rPr lang="en-US" b="1" dirty="0"/>
              <a:t>. a common view of traditional life, particularly organized religion, as primitive and nonsensical</a:t>
            </a:r>
            <a:endParaRPr lang="en-US" dirty="0"/>
          </a:p>
          <a:p>
            <a:pPr indent="0">
              <a:buNone/>
            </a:pPr>
            <a:r>
              <a:rPr lang="en-US" b="1" dirty="0"/>
              <a:t> 7. a penal system that lacks due process laws and often employs psychological or physical torture</a:t>
            </a:r>
            <a:endParaRPr lang="en-US" dirty="0"/>
          </a:p>
          <a:p>
            <a:pPr indent="0">
              <a:buNone/>
            </a:pPr>
            <a:endParaRPr lang="en-US" dirty="0"/>
          </a:p>
          <a:p>
            <a:pPr indent="0">
              <a:buNone/>
            </a:pPr>
            <a:endParaRPr lang="en-US" dirty="0"/>
          </a:p>
        </p:txBody>
      </p:sp>
    </p:spTree>
    <p:extLst>
      <p:ext uri="{BB962C8B-B14F-4D97-AF65-F5344CB8AC3E}">
        <p14:creationId xmlns:p14="http://schemas.microsoft.com/office/powerpoint/2010/main" val="36590822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Traits</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b="1" dirty="0" smtClean="0"/>
              <a:t>8. constant </a:t>
            </a:r>
            <a:r>
              <a:rPr lang="en-US" b="1" dirty="0"/>
              <a:t>surveillance by state police </a:t>
            </a:r>
            <a:r>
              <a:rPr lang="en-US" b="1" dirty="0" smtClean="0"/>
              <a:t>agencies</a:t>
            </a:r>
          </a:p>
          <a:p>
            <a:pPr indent="0">
              <a:buNone/>
            </a:pPr>
            <a:endParaRPr lang="en-US" dirty="0"/>
          </a:p>
          <a:p>
            <a:pPr indent="0">
              <a:buNone/>
            </a:pPr>
            <a:r>
              <a:rPr lang="en-US" b="1" dirty="0" smtClean="0"/>
              <a:t>9</a:t>
            </a:r>
            <a:r>
              <a:rPr lang="en-US" b="1" dirty="0"/>
              <a:t>. the banishment of the natural world from daily </a:t>
            </a:r>
            <a:r>
              <a:rPr lang="en-US" b="1" dirty="0" smtClean="0"/>
              <a:t>life</a:t>
            </a:r>
          </a:p>
          <a:p>
            <a:pPr indent="0">
              <a:buNone/>
            </a:pPr>
            <a:endParaRPr lang="en-US" dirty="0"/>
          </a:p>
          <a:p>
            <a:pPr indent="0">
              <a:buNone/>
            </a:pPr>
            <a:r>
              <a:rPr lang="en-US" b="1" dirty="0"/>
              <a:t>10. a back story of a natural disaster, war, revolution, uprising, spike in overpopulation or some other climactic event which resulted in dramatic changes to society</a:t>
            </a:r>
            <a:endParaRPr lang="en-US" dirty="0"/>
          </a:p>
          <a:p>
            <a:pPr indent="0">
              <a:buNone/>
            </a:pPr>
            <a:endParaRPr lang="en-US" dirty="0"/>
          </a:p>
        </p:txBody>
      </p:sp>
    </p:spTree>
    <p:extLst>
      <p:ext uri="{BB962C8B-B14F-4D97-AF65-F5344CB8AC3E}">
        <p14:creationId xmlns:p14="http://schemas.microsoft.com/office/powerpoint/2010/main" val="13934778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Traits</a:t>
            </a:r>
            <a:endParaRPr lang="en-US" dirty="0"/>
          </a:p>
        </p:txBody>
      </p:sp>
      <p:sp>
        <p:nvSpPr>
          <p:cNvPr id="3" name="Content Placeholder 2"/>
          <p:cNvSpPr>
            <a:spLocks noGrp="1"/>
          </p:cNvSpPr>
          <p:nvPr>
            <p:ph idx="1"/>
          </p:nvPr>
        </p:nvSpPr>
        <p:spPr/>
        <p:txBody>
          <a:bodyPr/>
          <a:lstStyle/>
          <a:p>
            <a:pPr indent="0">
              <a:buNone/>
            </a:pPr>
            <a:r>
              <a:rPr lang="en-US" b="1" dirty="0"/>
              <a:t>11. a standard of living among the lower and middle class that is generally poorer than in contemporary society</a:t>
            </a:r>
            <a:endParaRPr lang="en-US" dirty="0"/>
          </a:p>
          <a:p>
            <a:pPr indent="0">
              <a:buNone/>
            </a:pPr>
            <a:endParaRPr lang="en-US" dirty="0"/>
          </a:p>
          <a:p>
            <a:pPr indent="0">
              <a:buNone/>
            </a:pPr>
            <a:r>
              <a:rPr lang="en-US" b="1" dirty="0"/>
              <a:t>12. a protagonist who questions the society, often feeling intrinsically that something is terribly </a:t>
            </a:r>
            <a:r>
              <a:rPr lang="en-US" b="1" dirty="0" smtClean="0"/>
              <a:t>wrong</a:t>
            </a:r>
            <a:endParaRPr lang="en-US" dirty="0"/>
          </a:p>
          <a:p>
            <a:pPr indent="0">
              <a:buNone/>
            </a:pPr>
            <a:endParaRPr lang="en-US" dirty="0"/>
          </a:p>
        </p:txBody>
      </p:sp>
    </p:spTree>
    <p:extLst>
      <p:ext uri="{BB962C8B-B14F-4D97-AF65-F5344CB8AC3E}">
        <p14:creationId xmlns:p14="http://schemas.microsoft.com/office/powerpoint/2010/main" val="9567795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Protagonist</a:t>
            </a:r>
            <a:endParaRPr lang="en-US" dirty="0"/>
          </a:p>
        </p:txBody>
      </p:sp>
      <p:sp>
        <p:nvSpPr>
          <p:cNvPr id="3" name="Content Placeholder 2"/>
          <p:cNvSpPr>
            <a:spLocks noGrp="1"/>
          </p:cNvSpPr>
          <p:nvPr>
            <p:ph idx="1"/>
          </p:nvPr>
        </p:nvSpPr>
        <p:spPr/>
        <p:txBody>
          <a:bodyPr>
            <a:normAutofit/>
          </a:bodyPr>
          <a:lstStyle/>
          <a:p>
            <a:r>
              <a:rPr lang="en-US" dirty="0" smtClean="0"/>
              <a:t> </a:t>
            </a:r>
            <a:r>
              <a:rPr lang="en-US" dirty="0"/>
              <a:t>often feels trapped and is struggling to escape. </a:t>
            </a:r>
          </a:p>
          <a:p>
            <a:r>
              <a:rPr lang="en-US" dirty="0" smtClean="0"/>
              <a:t>questions </a:t>
            </a:r>
            <a:r>
              <a:rPr lang="en-US" dirty="0"/>
              <a:t>the existing social and political systems. </a:t>
            </a:r>
          </a:p>
          <a:p>
            <a:r>
              <a:rPr lang="en-US" dirty="0" smtClean="0"/>
              <a:t> </a:t>
            </a:r>
            <a:r>
              <a:rPr lang="en-US" dirty="0"/>
              <a:t>believes or feels that something is terribly wrong with the society in which he or she lives. </a:t>
            </a:r>
          </a:p>
          <a:p>
            <a:r>
              <a:rPr lang="en-US" dirty="0" smtClean="0"/>
              <a:t> </a:t>
            </a:r>
            <a:r>
              <a:rPr lang="en-US" dirty="0"/>
              <a:t>helps the audience </a:t>
            </a:r>
            <a:r>
              <a:rPr lang="en-US" dirty="0" smtClean="0"/>
              <a:t>recognize </a:t>
            </a:r>
            <a:r>
              <a:rPr lang="en-US" dirty="0"/>
              <a:t>the negative aspects of the dystopian world through his or her perspective. </a:t>
            </a:r>
          </a:p>
          <a:p>
            <a:endParaRPr lang="en-US" dirty="0"/>
          </a:p>
        </p:txBody>
      </p:sp>
    </p:spTree>
    <p:extLst>
      <p:ext uri="{BB962C8B-B14F-4D97-AF65-F5344CB8AC3E}">
        <p14:creationId xmlns:p14="http://schemas.microsoft.com/office/powerpoint/2010/main" val="2522086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235</TotalTime>
  <Words>588</Words>
  <Application>Microsoft Office PowerPoint</Application>
  <PresentationFormat>On-screen Show (4:3)</PresentationFormat>
  <Paragraphs>55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Couture</vt:lpstr>
      <vt:lpstr>DYSTOPIA</vt:lpstr>
      <vt:lpstr>UTOPIA vs. DYSTOPIA</vt:lpstr>
      <vt:lpstr>Dystopian Fiction</vt:lpstr>
      <vt:lpstr>Common Traits </vt:lpstr>
      <vt:lpstr>Common traits</vt:lpstr>
      <vt:lpstr>Common Traits</vt:lpstr>
      <vt:lpstr>Common Traits</vt:lpstr>
      <vt:lpstr>Common Traits</vt:lpstr>
      <vt:lpstr>The Protagonist</vt:lpstr>
      <vt:lpstr>EFFECT &amp; Purpose</vt:lpstr>
      <vt:lpstr>Types of dystopian controls</vt:lpstr>
      <vt:lpstr>Types of dystopian controls</vt:lpstr>
      <vt:lpstr>DYSTOPIAN NOVELS</vt:lpstr>
      <vt:lpstr>Dystopian movies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DYSTOPIA</dc:title>
  <dc:creator>Lindsay</dc:creator>
  <cp:lastModifiedBy>Lindsay</cp:lastModifiedBy>
  <cp:revision>9</cp:revision>
  <dcterms:created xsi:type="dcterms:W3CDTF">2012-11-24T20:20:33Z</dcterms:created>
  <dcterms:modified xsi:type="dcterms:W3CDTF">2012-11-25T22:25:14Z</dcterms:modified>
</cp:coreProperties>
</file>