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4" r:id="rId31"/>
    <p:sldId id="285" r:id="rId32"/>
    <p:sldId id="287" r:id="rId33"/>
    <p:sldId id="290" r:id="rId34"/>
    <p:sldId id="288" r:id="rId35"/>
    <p:sldId id="289" r:id="rId36"/>
    <p:sldId id="291" r:id="rId37"/>
    <p:sldId id="292" r:id="rId38"/>
    <p:sldId id="293" r:id="rId39"/>
    <p:sldId id="294" r:id="rId40"/>
    <p:sldId id="295" r:id="rId41"/>
    <p:sldId id="296" r:id="rId42"/>
    <p:sldId id="297" r:id="rId43"/>
    <p:sldId id="304" r:id="rId44"/>
    <p:sldId id="305" r:id="rId45"/>
    <p:sldId id="299" r:id="rId46"/>
    <p:sldId id="300" r:id="rId47"/>
    <p:sldId id="301" r:id="rId48"/>
    <p:sldId id="302" r:id="rId49"/>
    <p:sldId id="303" r:id="rId50"/>
    <p:sldId id="306" r:id="rId51"/>
    <p:sldId id="307" r:id="rId52"/>
    <p:sldId id="308" r:id="rId53"/>
    <p:sldId id="309" r:id="rId54"/>
    <p:sldId id="310" r:id="rId55"/>
    <p:sldId id="312" r:id="rId56"/>
    <p:sldId id="311" r:id="rId57"/>
    <p:sldId id="313" r:id="rId58"/>
    <p:sldId id="314" r:id="rId59"/>
    <p:sldId id="315" r:id="rId60"/>
    <p:sldId id="316" r:id="rId61"/>
    <p:sldId id="317" r:id="rId62"/>
    <p:sldId id="318" r:id="rId63"/>
    <p:sldId id="329" r:id="rId64"/>
    <p:sldId id="319" r:id="rId65"/>
    <p:sldId id="320" r:id="rId66"/>
    <p:sldId id="321" r:id="rId67"/>
    <p:sldId id="322" r:id="rId68"/>
    <p:sldId id="323" r:id="rId69"/>
    <p:sldId id="324" r:id="rId70"/>
    <p:sldId id="330" r:id="rId71"/>
    <p:sldId id="326" r:id="rId72"/>
    <p:sldId id="325" r:id="rId73"/>
    <p:sldId id="327" r:id="rId74"/>
    <p:sldId id="32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C1CE1-A00F-4483-A364-86C814E9F98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05DE6B3-DD39-453B-99FF-E3C6ED4A12AC}">
      <dgm:prSet phldrT="[Text]"/>
      <dgm:spPr/>
      <dgm:t>
        <a:bodyPr/>
        <a:lstStyle/>
        <a:p>
          <a:r>
            <a:rPr lang="en-US" dirty="0" smtClean="0"/>
            <a:t>Section One</a:t>
          </a:r>
          <a:endParaRPr lang="en-US" dirty="0"/>
        </a:p>
      </dgm:t>
    </dgm:pt>
    <dgm:pt modelId="{C1C19510-619F-44BC-B250-5D2A28571F72}" type="parTrans" cxnId="{869545FB-A6E7-4234-B660-857EDC591FBF}">
      <dgm:prSet/>
      <dgm:spPr/>
      <dgm:t>
        <a:bodyPr/>
        <a:lstStyle/>
        <a:p>
          <a:endParaRPr lang="en-US"/>
        </a:p>
      </dgm:t>
    </dgm:pt>
    <dgm:pt modelId="{84C67517-8C4D-4C23-BB99-FA57833D360B}" type="sibTrans" cxnId="{869545FB-A6E7-4234-B660-857EDC591FBF}">
      <dgm:prSet/>
      <dgm:spPr/>
      <dgm:t>
        <a:bodyPr/>
        <a:lstStyle/>
        <a:p>
          <a:endParaRPr lang="en-US"/>
        </a:p>
      </dgm:t>
    </dgm:pt>
    <dgm:pt modelId="{4CEFC876-7BC6-4D21-A60A-7A997367742C}">
      <dgm:prSet phldrT="[Text]"/>
      <dgm:spPr/>
      <dgm:t>
        <a:bodyPr/>
        <a:lstStyle/>
        <a:p>
          <a:r>
            <a:rPr lang="en-US" b="1" dirty="0" smtClean="0"/>
            <a:t>An Age of Ideologies</a:t>
          </a:r>
          <a:endParaRPr lang="en-US" b="1" dirty="0"/>
        </a:p>
      </dgm:t>
    </dgm:pt>
    <dgm:pt modelId="{27DE70C5-ADEA-47FE-9239-5C8747077B14}" type="parTrans" cxnId="{00A70407-839B-404C-9BC9-0C66E1A4A36D}">
      <dgm:prSet/>
      <dgm:spPr/>
      <dgm:t>
        <a:bodyPr/>
        <a:lstStyle/>
        <a:p>
          <a:endParaRPr lang="en-US"/>
        </a:p>
      </dgm:t>
    </dgm:pt>
    <dgm:pt modelId="{FF4FE848-9385-46B6-8CFA-0E65933FA5D0}" type="sibTrans" cxnId="{00A70407-839B-404C-9BC9-0C66E1A4A36D}">
      <dgm:prSet/>
      <dgm:spPr/>
      <dgm:t>
        <a:bodyPr/>
        <a:lstStyle/>
        <a:p>
          <a:endParaRPr lang="en-US"/>
        </a:p>
      </dgm:t>
    </dgm:pt>
    <dgm:pt modelId="{C3E1980D-3C21-495D-8CBE-F7AA0D4AEDBE}">
      <dgm:prSet phldrT="[Text]"/>
      <dgm:spPr/>
      <dgm:t>
        <a:bodyPr/>
        <a:lstStyle/>
        <a:p>
          <a:r>
            <a:rPr lang="en-US" dirty="0" smtClean="0"/>
            <a:t>Pages 112-114</a:t>
          </a:r>
          <a:endParaRPr lang="en-US" dirty="0"/>
        </a:p>
      </dgm:t>
    </dgm:pt>
    <dgm:pt modelId="{DE6CF2F3-57CA-4C1C-B6B6-66DB4D26ECD2}" type="parTrans" cxnId="{631934CD-C493-4854-926F-13E06751BCD5}">
      <dgm:prSet/>
      <dgm:spPr/>
      <dgm:t>
        <a:bodyPr/>
        <a:lstStyle/>
        <a:p>
          <a:endParaRPr lang="en-US"/>
        </a:p>
      </dgm:t>
    </dgm:pt>
    <dgm:pt modelId="{0EC52EEF-93B1-4DCA-8095-0F1F8188C7AC}" type="sibTrans" cxnId="{631934CD-C493-4854-926F-13E06751BCD5}">
      <dgm:prSet/>
      <dgm:spPr/>
      <dgm:t>
        <a:bodyPr/>
        <a:lstStyle/>
        <a:p>
          <a:endParaRPr lang="en-US"/>
        </a:p>
      </dgm:t>
    </dgm:pt>
    <dgm:pt modelId="{27C15FE4-CB38-4892-B597-1CF921E8AF5A}">
      <dgm:prSet phldrT="[Text]"/>
      <dgm:spPr/>
      <dgm:t>
        <a:bodyPr/>
        <a:lstStyle/>
        <a:p>
          <a:r>
            <a:rPr lang="en-US" dirty="0" smtClean="0"/>
            <a:t>Section Two</a:t>
          </a:r>
          <a:endParaRPr lang="en-US" dirty="0"/>
        </a:p>
      </dgm:t>
    </dgm:pt>
    <dgm:pt modelId="{7083A86C-C8AD-4698-8577-99B4CB956FC0}" type="parTrans" cxnId="{08368F9B-9815-4922-9D98-2D271B3963E4}">
      <dgm:prSet/>
      <dgm:spPr/>
      <dgm:t>
        <a:bodyPr/>
        <a:lstStyle/>
        <a:p>
          <a:endParaRPr lang="en-US"/>
        </a:p>
      </dgm:t>
    </dgm:pt>
    <dgm:pt modelId="{FD919270-A1DB-45BC-926A-68ACFDAE17FE}" type="sibTrans" cxnId="{08368F9B-9815-4922-9D98-2D271B3963E4}">
      <dgm:prSet/>
      <dgm:spPr/>
      <dgm:t>
        <a:bodyPr/>
        <a:lstStyle/>
        <a:p>
          <a:endParaRPr lang="en-US"/>
        </a:p>
      </dgm:t>
    </dgm:pt>
    <dgm:pt modelId="{132FFA28-DE66-4C8C-9668-7C505DADB15E}">
      <dgm:prSet phldrT="[Text]"/>
      <dgm:spPr/>
      <dgm:t>
        <a:bodyPr/>
        <a:lstStyle/>
        <a:p>
          <a:r>
            <a:rPr lang="en-US" b="1" dirty="0" smtClean="0"/>
            <a:t>To the Barricades!</a:t>
          </a:r>
          <a:endParaRPr lang="en-US" b="1" dirty="0"/>
        </a:p>
      </dgm:t>
    </dgm:pt>
    <dgm:pt modelId="{A612182A-10A3-4F9D-82E1-60D15182AD85}" type="parTrans" cxnId="{662D900D-704C-4442-B60E-701624A67084}">
      <dgm:prSet/>
      <dgm:spPr/>
      <dgm:t>
        <a:bodyPr/>
        <a:lstStyle/>
        <a:p>
          <a:endParaRPr lang="en-US"/>
        </a:p>
      </dgm:t>
    </dgm:pt>
    <dgm:pt modelId="{86677D7C-8369-4BE6-926B-6A03BD75F0A8}" type="sibTrans" cxnId="{662D900D-704C-4442-B60E-701624A67084}">
      <dgm:prSet/>
      <dgm:spPr/>
      <dgm:t>
        <a:bodyPr/>
        <a:lstStyle/>
        <a:p>
          <a:endParaRPr lang="en-US"/>
        </a:p>
      </dgm:t>
    </dgm:pt>
    <dgm:pt modelId="{89D9FDFC-8457-4280-97FB-4DC276A3F367}">
      <dgm:prSet phldrT="[Text]"/>
      <dgm:spPr/>
      <dgm:t>
        <a:bodyPr/>
        <a:lstStyle/>
        <a:p>
          <a:r>
            <a:rPr lang="en-US" dirty="0" smtClean="0"/>
            <a:t>Pages 115-120</a:t>
          </a:r>
          <a:endParaRPr lang="en-US" dirty="0"/>
        </a:p>
      </dgm:t>
    </dgm:pt>
    <dgm:pt modelId="{F625926C-0B17-4FE4-9C1E-F02229CA82B8}" type="parTrans" cxnId="{870E3391-DB8D-42AB-B9F1-A2DD649F10FE}">
      <dgm:prSet/>
      <dgm:spPr/>
      <dgm:t>
        <a:bodyPr/>
        <a:lstStyle/>
        <a:p>
          <a:endParaRPr lang="en-US"/>
        </a:p>
      </dgm:t>
    </dgm:pt>
    <dgm:pt modelId="{74F808F3-B691-411F-8D73-4C28EA5A609D}" type="sibTrans" cxnId="{870E3391-DB8D-42AB-B9F1-A2DD649F10FE}">
      <dgm:prSet/>
      <dgm:spPr/>
      <dgm:t>
        <a:bodyPr/>
        <a:lstStyle/>
        <a:p>
          <a:endParaRPr lang="en-US"/>
        </a:p>
      </dgm:t>
    </dgm:pt>
    <dgm:pt modelId="{A7BD0257-A870-421C-8A9E-65154C24F086}">
      <dgm:prSet phldrT="[Text]"/>
      <dgm:spPr/>
      <dgm:t>
        <a:bodyPr/>
        <a:lstStyle/>
        <a:p>
          <a:r>
            <a:rPr lang="en-US" dirty="0" smtClean="0"/>
            <a:t>Section Three</a:t>
          </a:r>
          <a:endParaRPr lang="en-US" dirty="0"/>
        </a:p>
      </dgm:t>
    </dgm:pt>
    <dgm:pt modelId="{81CA2388-D363-4565-AA35-119F986BDB91}" type="parTrans" cxnId="{BD6F8453-7387-4C65-8DBA-C3FB1E48C68A}">
      <dgm:prSet/>
      <dgm:spPr/>
      <dgm:t>
        <a:bodyPr/>
        <a:lstStyle/>
        <a:p>
          <a:endParaRPr lang="en-US"/>
        </a:p>
      </dgm:t>
    </dgm:pt>
    <dgm:pt modelId="{AB9BDE66-58AC-491F-9510-5DA83D85C686}" type="sibTrans" cxnId="{BD6F8453-7387-4C65-8DBA-C3FB1E48C68A}">
      <dgm:prSet/>
      <dgm:spPr/>
      <dgm:t>
        <a:bodyPr/>
        <a:lstStyle/>
        <a:p>
          <a:endParaRPr lang="en-US"/>
        </a:p>
      </dgm:t>
    </dgm:pt>
    <dgm:pt modelId="{48E10489-59B0-4D43-B19B-C8F37327C548}">
      <dgm:prSet phldrT="[Text]"/>
      <dgm:spPr/>
      <dgm:t>
        <a:bodyPr/>
        <a:lstStyle/>
        <a:p>
          <a:r>
            <a:rPr lang="en-US" b="1" dirty="0" smtClean="0"/>
            <a:t>Latin American Wars of Independence</a:t>
          </a:r>
          <a:endParaRPr lang="en-US" b="1" dirty="0"/>
        </a:p>
      </dgm:t>
    </dgm:pt>
    <dgm:pt modelId="{08FE9025-1BF4-4AF0-B10C-358FF8F84D04}" type="parTrans" cxnId="{AA7119CD-4B87-49A0-A850-46C367586155}">
      <dgm:prSet/>
      <dgm:spPr/>
      <dgm:t>
        <a:bodyPr/>
        <a:lstStyle/>
        <a:p>
          <a:endParaRPr lang="en-US"/>
        </a:p>
      </dgm:t>
    </dgm:pt>
    <dgm:pt modelId="{941A99AB-0A28-428C-885E-87A6AFEDCBE4}" type="sibTrans" cxnId="{AA7119CD-4B87-49A0-A850-46C367586155}">
      <dgm:prSet/>
      <dgm:spPr/>
      <dgm:t>
        <a:bodyPr/>
        <a:lstStyle/>
        <a:p>
          <a:endParaRPr lang="en-US"/>
        </a:p>
      </dgm:t>
    </dgm:pt>
    <dgm:pt modelId="{2BFE5938-F591-4FD6-B2CE-A5432CBBD516}">
      <dgm:prSet phldrT="[Text]"/>
      <dgm:spPr/>
      <dgm:t>
        <a:bodyPr/>
        <a:lstStyle/>
        <a:p>
          <a:r>
            <a:rPr lang="en-US" dirty="0" smtClean="0"/>
            <a:t>120-127</a:t>
          </a:r>
          <a:endParaRPr lang="en-US" dirty="0"/>
        </a:p>
      </dgm:t>
    </dgm:pt>
    <dgm:pt modelId="{83080303-B742-449A-8962-1A8603960D86}" type="parTrans" cxnId="{2E1FF6FC-0C2A-4FAC-A83C-BD94403FA46B}">
      <dgm:prSet/>
      <dgm:spPr/>
      <dgm:t>
        <a:bodyPr/>
        <a:lstStyle/>
        <a:p>
          <a:endParaRPr lang="en-US"/>
        </a:p>
      </dgm:t>
    </dgm:pt>
    <dgm:pt modelId="{D963705B-4D74-4CAF-A9FD-E49985858F7D}" type="sibTrans" cxnId="{2E1FF6FC-0C2A-4FAC-A83C-BD94403FA46B}">
      <dgm:prSet/>
      <dgm:spPr/>
      <dgm:t>
        <a:bodyPr/>
        <a:lstStyle/>
        <a:p>
          <a:endParaRPr lang="en-US"/>
        </a:p>
      </dgm:t>
    </dgm:pt>
    <dgm:pt modelId="{1873F4B4-959D-4565-9CBC-0232899C1A94}" type="pres">
      <dgm:prSet presAssocID="{CD6C1CE1-A00F-4483-A364-86C814E9F98E}" presName="linear" presStyleCnt="0">
        <dgm:presLayoutVars>
          <dgm:dir/>
          <dgm:resizeHandles val="exact"/>
        </dgm:presLayoutVars>
      </dgm:prSet>
      <dgm:spPr/>
      <dgm:t>
        <a:bodyPr/>
        <a:lstStyle/>
        <a:p>
          <a:endParaRPr lang="en-US"/>
        </a:p>
      </dgm:t>
    </dgm:pt>
    <dgm:pt modelId="{4281E9C4-8DFD-4EA7-BE66-9DA7A195385C}" type="pres">
      <dgm:prSet presAssocID="{605DE6B3-DD39-453B-99FF-E3C6ED4A12AC}" presName="comp" presStyleCnt="0"/>
      <dgm:spPr/>
    </dgm:pt>
    <dgm:pt modelId="{58C0797D-5FC9-47B6-8561-0C7E6652F34B}" type="pres">
      <dgm:prSet presAssocID="{605DE6B3-DD39-453B-99FF-E3C6ED4A12AC}" presName="box" presStyleLbl="node1" presStyleIdx="0" presStyleCnt="3"/>
      <dgm:spPr/>
      <dgm:t>
        <a:bodyPr/>
        <a:lstStyle/>
        <a:p>
          <a:endParaRPr lang="en-US"/>
        </a:p>
      </dgm:t>
    </dgm:pt>
    <dgm:pt modelId="{BC5B2F00-55F7-4649-950F-FDA25912D94D}" type="pres">
      <dgm:prSet presAssocID="{605DE6B3-DD39-453B-99FF-E3C6ED4A12A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16F9C35A-917A-4E41-BB78-1E6CC8E3F2F4}" type="pres">
      <dgm:prSet presAssocID="{605DE6B3-DD39-453B-99FF-E3C6ED4A12AC}" presName="text" presStyleLbl="node1" presStyleIdx="0" presStyleCnt="3">
        <dgm:presLayoutVars>
          <dgm:bulletEnabled val="1"/>
        </dgm:presLayoutVars>
      </dgm:prSet>
      <dgm:spPr/>
      <dgm:t>
        <a:bodyPr/>
        <a:lstStyle/>
        <a:p>
          <a:endParaRPr lang="en-US"/>
        </a:p>
      </dgm:t>
    </dgm:pt>
    <dgm:pt modelId="{F96018FA-8F8E-4950-8558-A633B069A67E}" type="pres">
      <dgm:prSet presAssocID="{84C67517-8C4D-4C23-BB99-FA57833D360B}" presName="spacer" presStyleCnt="0"/>
      <dgm:spPr/>
    </dgm:pt>
    <dgm:pt modelId="{8783AAF2-8755-4826-902B-70902378847B}" type="pres">
      <dgm:prSet presAssocID="{27C15FE4-CB38-4892-B597-1CF921E8AF5A}" presName="comp" presStyleCnt="0"/>
      <dgm:spPr/>
    </dgm:pt>
    <dgm:pt modelId="{E3C44EF1-8673-4AC8-9407-E36A651B7445}" type="pres">
      <dgm:prSet presAssocID="{27C15FE4-CB38-4892-B597-1CF921E8AF5A}" presName="box" presStyleLbl="node1" presStyleIdx="1" presStyleCnt="3"/>
      <dgm:spPr/>
      <dgm:t>
        <a:bodyPr/>
        <a:lstStyle/>
        <a:p>
          <a:endParaRPr lang="en-US"/>
        </a:p>
      </dgm:t>
    </dgm:pt>
    <dgm:pt modelId="{8E66254D-33F9-484B-AAD9-4E030CA2A9A1}" type="pres">
      <dgm:prSet presAssocID="{27C15FE4-CB38-4892-B597-1CF921E8AF5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0" b="-40000"/>
          </a:stretch>
        </a:blipFill>
      </dgm:spPr>
    </dgm:pt>
    <dgm:pt modelId="{9083A6D7-6E80-466A-8C60-39CC06381E2C}" type="pres">
      <dgm:prSet presAssocID="{27C15FE4-CB38-4892-B597-1CF921E8AF5A}" presName="text" presStyleLbl="node1" presStyleIdx="1" presStyleCnt="3">
        <dgm:presLayoutVars>
          <dgm:bulletEnabled val="1"/>
        </dgm:presLayoutVars>
      </dgm:prSet>
      <dgm:spPr/>
      <dgm:t>
        <a:bodyPr/>
        <a:lstStyle/>
        <a:p>
          <a:endParaRPr lang="en-US"/>
        </a:p>
      </dgm:t>
    </dgm:pt>
    <dgm:pt modelId="{104519B6-6C83-4001-97D2-227310C26258}" type="pres">
      <dgm:prSet presAssocID="{FD919270-A1DB-45BC-926A-68ACFDAE17FE}" presName="spacer" presStyleCnt="0"/>
      <dgm:spPr/>
    </dgm:pt>
    <dgm:pt modelId="{B0348971-FF1A-4457-8ED5-8F961EB51B55}" type="pres">
      <dgm:prSet presAssocID="{A7BD0257-A870-421C-8A9E-65154C24F086}" presName="comp" presStyleCnt="0"/>
      <dgm:spPr/>
    </dgm:pt>
    <dgm:pt modelId="{5CF213F1-EDED-4F17-9E51-38AC5D7694B1}" type="pres">
      <dgm:prSet presAssocID="{A7BD0257-A870-421C-8A9E-65154C24F086}" presName="box" presStyleLbl="node1" presStyleIdx="2" presStyleCnt="3"/>
      <dgm:spPr/>
      <dgm:t>
        <a:bodyPr/>
        <a:lstStyle/>
        <a:p>
          <a:endParaRPr lang="en-US"/>
        </a:p>
      </dgm:t>
    </dgm:pt>
    <dgm:pt modelId="{F12765CB-9238-43E6-A2B1-AEB6F7C4B44B}" type="pres">
      <dgm:prSet presAssocID="{A7BD0257-A870-421C-8A9E-65154C24F08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dgm:spPr>
    </dgm:pt>
    <dgm:pt modelId="{706F1A18-8F22-40B8-8671-CD7AB1E0B979}" type="pres">
      <dgm:prSet presAssocID="{A7BD0257-A870-421C-8A9E-65154C24F086}" presName="text" presStyleLbl="node1" presStyleIdx="2" presStyleCnt="3">
        <dgm:presLayoutVars>
          <dgm:bulletEnabled val="1"/>
        </dgm:presLayoutVars>
      </dgm:prSet>
      <dgm:spPr/>
      <dgm:t>
        <a:bodyPr/>
        <a:lstStyle/>
        <a:p>
          <a:endParaRPr lang="en-US"/>
        </a:p>
      </dgm:t>
    </dgm:pt>
  </dgm:ptLst>
  <dgm:cxnLst>
    <dgm:cxn modelId="{661F1F17-F37C-44FC-9AA9-48307459F843}" type="presOf" srcId="{27C15FE4-CB38-4892-B597-1CF921E8AF5A}" destId="{9083A6D7-6E80-466A-8C60-39CC06381E2C}" srcOrd="1" destOrd="0" presId="urn:microsoft.com/office/officeart/2005/8/layout/vList4"/>
    <dgm:cxn modelId="{4C90FC15-3DE4-4D4E-A725-087B4965310E}" type="presOf" srcId="{27C15FE4-CB38-4892-B597-1CF921E8AF5A}" destId="{E3C44EF1-8673-4AC8-9407-E36A651B7445}" srcOrd="0" destOrd="0" presId="urn:microsoft.com/office/officeart/2005/8/layout/vList4"/>
    <dgm:cxn modelId="{E2F07B6B-3BCD-437B-A822-2C0B1AC3C261}" type="presOf" srcId="{132FFA28-DE66-4C8C-9668-7C505DADB15E}" destId="{9083A6D7-6E80-466A-8C60-39CC06381E2C}" srcOrd="1" destOrd="1" presId="urn:microsoft.com/office/officeart/2005/8/layout/vList4"/>
    <dgm:cxn modelId="{0A3E8F22-3596-4B69-9219-F944D182F52E}" type="presOf" srcId="{A7BD0257-A870-421C-8A9E-65154C24F086}" destId="{5CF213F1-EDED-4F17-9E51-38AC5D7694B1}" srcOrd="0" destOrd="0" presId="urn:microsoft.com/office/officeart/2005/8/layout/vList4"/>
    <dgm:cxn modelId="{BBC78BFA-57E7-4FBE-8E2C-ACAE9159ADCB}" type="presOf" srcId="{605DE6B3-DD39-453B-99FF-E3C6ED4A12AC}" destId="{58C0797D-5FC9-47B6-8561-0C7E6652F34B}" srcOrd="0" destOrd="0" presId="urn:microsoft.com/office/officeart/2005/8/layout/vList4"/>
    <dgm:cxn modelId="{870E3391-DB8D-42AB-B9F1-A2DD649F10FE}" srcId="{27C15FE4-CB38-4892-B597-1CF921E8AF5A}" destId="{89D9FDFC-8457-4280-97FB-4DC276A3F367}" srcOrd="1" destOrd="0" parTransId="{F625926C-0B17-4FE4-9C1E-F02229CA82B8}" sibTransId="{74F808F3-B691-411F-8D73-4C28EA5A609D}"/>
    <dgm:cxn modelId="{EF389B73-8BD1-4E53-8A99-3CC735691FE7}" type="presOf" srcId="{4CEFC876-7BC6-4D21-A60A-7A997367742C}" destId="{58C0797D-5FC9-47B6-8561-0C7E6652F34B}" srcOrd="0" destOrd="1" presId="urn:microsoft.com/office/officeart/2005/8/layout/vList4"/>
    <dgm:cxn modelId="{94CDF9E2-EDA1-461B-B985-135495903F3B}" type="presOf" srcId="{C3E1980D-3C21-495D-8CBE-F7AA0D4AEDBE}" destId="{58C0797D-5FC9-47B6-8561-0C7E6652F34B}" srcOrd="0" destOrd="2" presId="urn:microsoft.com/office/officeart/2005/8/layout/vList4"/>
    <dgm:cxn modelId="{631934CD-C493-4854-926F-13E06751BCD5}" srcId="{605DE6B3-DD39-453B-99FF-E3C6ED4A12AC}" destId="{C3E1980D-3C21-495D-8CBE-F7AA0D4AEDBE}" srcOrd="1" destOrd="0" parTransId="{DE6CF2F3-57CA-4C1C-B6B6-66DB4D26ECD2}" sibTransId="{0EC52EEF-93B1-4DCA-8095-0F1F8188C7AC}"/>
    <dgm:cxn modelId="{77DC147F-5A83-45D6-98EA-7FF44A7ECEEB}" type="presOf" srcId="{48E10489-59B0-4D43-B19B-C8F37327C548}" destId="{5CF213F1-EDED-4F17-9E51-38AC5D7694B1}" srcOrd="0" destOrd="1" presId="urn:microsoft.com/office/officeart/2005/8/layout/vList4"/>
    <dgm:cxn modelId="{F8739A03-8F32-468F-85EE-20195ED14A2D}" type="presOf" srcId="{89D9FDFC-8457-4280-97FB-4DC276A3F367}" destId="{9083A6D7-6E80-466A-8C60-39CC06381E2C}" srcOrd="1" destOrd="2" presId="urn:microsoft.com/office/officeart/2005/8/layout/vList4"/>
    <dgm:cxn modelId="{AA7119CD-4B87-49A0-A850-46C367586155}" srcId="{A7BD0257-A870-421C-8A9E-65154C24F086}" destId="{48E10489-59B0-4D43-B19B-C8F37327C548}" srcOrd="0" destOrd="0" parTransId="{08FE9025-1BF4-4AF0-B10C-358FF8F84D04}" sibTransId="{941A99AB-0A28-428C-885E-87A6AFEDCBE4}"/>
    <dgm:cxn modelId="{08368F9B-9815-4922-9D98-2D271B3963E4}" srcId="{CD6C1CE1-A00F-4483-A364-86C814E9F98E}" destId="{27C15FE4-CB38-4892-B597-1CF921E8AF5A}" srcOrd="1" destOrd="0" parTransId="{7083A86C-C8AD-4698-8577-99B4CB956FC0}" sibTransId="{FD919270-A1DB-45BC-926A-68ACFDAE17FE}"/>
    <dgm:cxn modelId="{01CD3253-A253-4D32-B1C9-AF4B7C488D39}" type="presOf" srcId="{89D9FDFC-8457-4280-97FB-4DC276A3F367}" destId="{E3C44EF1-8673-4AC8-9407-E36A651B7445}" srcOrd="0" destOrd="2" presId="urn:microsoft.com/office/officeart/2005/8/layout/vList4"/>
    <dgm:cxn modelId="{00A70407-839B-404C-9BC9-0C66E1A4A36D}" srcId="{605DE6B3-DD39-453B-99FF-E3C6ED4A12AC}" destId="{4CEFC876-7BC6-4D21-A60A-7A997367742C}" srcOrd="0" destOrd="0" parTransId="{27DE70C5-ADEA-47FE-9239-5C8747077B14}" sibTransId="{FF4FE848-9385-46B6-8CFA-0E65933FA5D0}"/>
    <dgm:cxn modelId="{B6E22CE8-591F-4904-BB16-6876074A41B1}" type="presOf" srcId="{605DE6B3-DD39-453B-99FF-E3C6ED4A12AC}" destId="{16F9C35A-917A-4E41-BB78-1E6CC8E3F2F4}" srcOrd="1" destOrd="0" presId="urn:microsoft.com/office/officeart/2005/8/layout/vList4"/>
    <dgm:cxn modelId="{869545FB-A6E7-4234-B660-857EDC591FBF}" srcId="{CD6C1CE1-A00F-4483-A364-86C814E9F98E}" destId="{605DE6B3-DD39-453B-99FF-E3C6ED4A12AC}" srcOrd="0" destOrd="0" parTransId="{C1C19510-619F-44BC-B250-5D2A28571F72}" sibTransId="{84C67517-8C4D-4C23-BB99-FA57833D360B}"/>
    <dgm:cxn modelId="{8DC01F67-21F6-40F7-9933-8A2E99F129D8}" type="presOf" srcId="{A7BD0257-A870-421C-8A9E-65154C24F086}" destId="{706F1A18-8F22-40B8-8671-CD7AB1E0B979}" srcOrd="1" destOrd="0" presId="urn:microsoft.com/office/officeart/2005/8/layout/vList4"/>
    <dgm:cxn modelId="{FD896A53-7552-4E18-8D32-0C22E66A11D8}" type="presOf" srcId="{CD6C1CE1-A00F-4483-A364-86C814E9F98E}" destId="{1873F4B4-959D-4565-9CBC-0232899C1A94}" srcOrd="0" destOrd="0" presId="urn:microsoft.com/office/officeart/2005/8/layout/vList4"/>
    <dgm:cxn modelId="{41B747DB-5C97-4971-B703-EC62EDA21B63}" type="presOf" srcId="{4CEFC876-7BC6-4D21-A60A-7A997367742C}" destId="{16F9C35A-917A-4E41-BB78-1E6CC8E3F2F4}" srcOrd="1" destOrd="1" presId="urn:microsoft.com/office/officeart/2005/8/layout/vList4"/>
    <dgm:cxn modelId="{2E1FF6FC-0C2A-4FAC-A83C-BD94403FA46B}" srcId="{A7BD0257-A870-421C-8A9E-65154C24F086}" destId="{2BFE5938-F591-4FD6-B2CE-A5432CBBD516}" srcOrd="1" destOrd="0" parTransId="{83080303-B742-449A-8962-1A8603960D86}" sibTransId="{D963705B-4D74-4CAF-A9FD-E49985858F7D}"/>
    <dgm:cxn modelId="{C610ADB4-DAED-4D1D-B1D6-72E94271A67E}" type="presOf" srcId="{48E10489-59B0-4D43-B19B-C8F37327C548}" destId="{706F1A18-8F22-40B8-8671-CD7AB1E0B979}" srcOrd="1" destOrd="1" presId="urn:microsoft.com/office/officeart/2005/8/layout/vList4"/>
    <dgm:cxn modelId="{662D900D-704C-4442-B60E-701624A67084}" srcId="{27C15FE4-CB38-4892-B597-1CF921E8AF5A}" destId="{132FFA28-DE66-4C8C-9668-7C505DADB15E}" srcOrd="0" destOrd="0" parTransId="{A612182A-10A3-4F9D-82E1-60D15182AD85}" sibTransId="{86677D7C-8369-4BE6-926B-6A03BD75F0A8}"/>
    <dgm:cxn modelId="{6BA013F9-F8C0-4DDF-8772-4969EC6EF16F}" type="presOf" srcId="{132FFA28-DE66-4C8C-9668-7C505DADB15E}" destId="{E3C44EF1-8673-4AC8-9407-E36A651B7445}" srcOrd="0" destOrd="1" presId="urn:microsoft.com/office/officeart/2005/8/layout/vList4"/>
    <dgm:cxn modelId="{FA490322-228B-4B80-8AEA-888C786289D5}" type="presOf" srcId="{2BFE5938-F591-4FD6-B2CE-A5432CBBD516}" destId="{706F1A18-8F22-40B8-8671-CD7AB1E0B979}" srcOrd="1" destOrd="2" presId="urn:microsoft.com/office/officeart/2005/8/layout/vList4"/>
    <dgm:cxn modelId="{62F3CE5C-42F0-4F52-B249-6916CE3F08F2}" type="presOf" srcId="{C3E1980D-3C21-495D-8CBE-F7AA0D4AEDBE}" destId="{16F9C35A-917A-4E41-BB78-1E6CC8E3F2F4}" srcOrd="1" destOrd="2" presId="urn:microsoft.com/office/officeart/2005/8/layout/vList4"/>
    <dgm:cxn modelId="{BD6F8453-7387-4C65-8DBA-C3FB1E48C68A}" srcId="{CD6C1CE1-A00F-4483-A364-86C814E9F98E}" destId="{A7BD0257-A870-421C-8A9E-65154C24F086}" srcOrd="2" destOrd="0" parTransId="{81CA2388-D363-4565-AA35-119F986BDB91}" sibTransId="{AB9BDE66-58AC-491F-9510-5DA83D85C686}"/>
    <dgm:cxn modelId="{64974270-9CD5-4080-985B-2D8646CA7AC9}" type="presOf" srcId="{2BFE5938-F591-4FD6-B2CE-A5432CBBD516}" destId="{5CF213F1-EDED-4F17-9E51-38AC5D7694B1}" srcOrd="0" destOrd="2" presId="urn:microsoft.com/office/officeart/2005/8/layout/vList4"/>
    <dgm:cxn modelId="{03C1EC56-E233-4474-97F6-EEE8D2354D67}" type="presParOf" srcId="{1873F4B4-959D-4565-9CBC-0232899C1A94}" destId="{4281E9C4-8DFD-4EA7-BE66-9DA7A195385C}" srcOrd="0" destOrd="0" presId="urn:microsoft.com/office/officeart/2005/8/layout/vList4"/>
    <dgm:cxn modelId="{B4EBE514-1FEA-4895-89AF-1609BC60F1C3}" type="presParOf" srcId="{4281E9C4-8DFD-4EA7-BE66-9DA7A195385C}" destId="{58C0797D-5FC9-47B6-8561-0C7E6652F34B}" srcOrd="0" destOrd="0" presId="urn:microsoft.com/office/officeart/2005/8/layout/vList4"/>
    <dgm:cxn modelId="{E8B35750-5FBD-4EB9-AC6F-C86072990B22}" type="presParOf" srcId="{4281E9C4-8DFD-4EA7-BE66-9DA7A195385C}" destId="{BC5B2F00-55F7-4649-950F-FDA25912D94D}" srcOrd="1" destOrd="0" presId="urn:microsoft.com/office/officeart/2005/8/layout/vList4"/>
    <dgm:cxn modelId="{555CB2F0-AE3E-4DEB-A615-B95BDECD9B79}" type="presParOf" srcId="{4281E9C4-8DFD-4EA7-BE66-9DA7A195385C}" destId="{16F9C35A-917A-4E41-BB78-1E6CC8E3F2F4}" srcOrd="2" destOrd="0" presId="urn:microsoft.com/office/officeart/2005/8/layout/vList4"/>
    <dgm:cxn modelId="{B98C433A-425E-4CD1-905B-E59FA0BB9E00}" type="presParOf" srcId="{1873F4B4-959D-4565-9CBC-0232899C1A94}" destId="{F96018FA-8F8E-4950-8558-A633B069A67E}" srcOrd="1" destOrd="0" presId="urn:microsoft.com/office/officeart/2005/8/layout/vList4"/>
    <dgm:cxn modelId="{301FE7B9-F945-4EE6-87CC-06EE3773416E}" type="presParOf" srcId="{1873F4B4-959D-4565-9CBC-0232899C1A94}" destId="{8783AAF2-8755-4826-902B-70902378847B}" srcOrd="2" destOrd="0" presId="urn:microsoft.com/office/officeart/2005/8/layout/vList4"/>
    <dgm:cxn modelId="{AA7FC0FC-767D-481F-BB95-F7618828FC8D}" type="presParOf" srcId="{8783AAF2-8755-4826-902B-70902378847B}" destId="{E3C44EF1-8673-4AC8-9407-E36A651B7445}" srcOrd="0" destOrd="0" presId="urn:microsoft.com/office/officeart/2005/8/layout/vList4"/>
    <dgm:cxn modelId="{B57C4BE3-5686-41B3-B62D-280CD5D86875}" type="presParOf" srcId="{8783AAF2-8755-4826-902B-70902378847B}" destId="{8E66254D-33F9-484B-AAD9-4E030CA2A9A1}" srcOrd="1" destOrd="0" presId="urn:microsoft.com/office/officeart/2005/8/layout/vList4"/>
    <dgm:cxn modelId="{315A4617-0DD8-4109-ABFE-EAECC891C57B}" type="presParOf" srcId="{8783AAF2-8755-4826-902B-70902378847B}" destId="{9083A6D7-6E80-466A-8C60-39CC06381E2C}" srcOrd="2" destOrd="0" presId="urn:microsoft.com/office/officeart/2005/8/layout/vList4"/>
    <dgm:cxn modelId="{B5BD59DF-2ABB-465F-AD40-38BA6195CB96}" type="presParOf" srcId="{1873F4B4-959D-4565-9CBC-0232899C1A94}" destId="{104519B6-6C83-4001-97D2-227310C26258}" srcOrd="3" destOrd="0" presId="urn:microsoft.com/office/officeart/2005/8/layout/vList4"/>
    <dgm:cxn modelId="{19D6D4DA-EAD7-446A-826E-EA2AA153EB0C}" type="presParOf" srcId="{1873F4B4-959D-4565-9CBC-0232899C1A94}" destId="{B0348971-FF1A-4457-8ED5-8F961EB51B55}" srcOrd="4" destOrd="0" presId="urn:microsoft.com/office/officeart/2005/8/layout/vList4"/>
    <dgm:cxn modelId="{BFD5700B-A21C-4134-AD6E-52AB2CF492C1}" type="presParOf" srcId="{B0348971-FF1A-4457-8ED5-8F961EB51B55}" destId="{5CF213F1-EDED-4F17-9E51-38AC5D7694B1}" srcOrd="0" destOrd="0" presId="urn:microsoft.com/office/officeart/2005/8/layout/vList4"/>
    <dgm:cxn modelId="{47AB0B54-4F9B-4EE4-AF5B-4C7FB3C21F16}" type="presParOf" srcId="{B0348971-FF1A-4457-8ED5-8F961EB51B55}" destId="{F12765CB-9238-43E6-A2B1-AEB6F7C4B44B}" srcOrd="1" destOrd="0" presId="urn:microsoft.com/office/officeart/2005/8/layout/vList4"/>
    <dgm:cxn modelId="{847A9356-2857-4D8B-B296-E62ABEB11A7E}" type="presParOf" srcId="{B0348971-FF1A-4457-8ED5-8F961EB51B55}" destId="{706F1A18-8F22-40B8-8671-CD7AB1E0B97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0797D-5FC9-47B6-8561-0C7E6652F34B}">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Section One</a:t>
          </a:r>
          <a:endParaRPr lang="en-US" sz="2200" kern="1200" dirty="0"/>
        </a:p>
        <a:p>
          <a:pPr marL="171450" lvl="1" indent="-171450" algn="l" defTabSz="755650">
            <a:lnSpc>
              <a:spcPct val="90000"/>
            </a:lnSpc>
            <a:spcBef>
              <a:spcPct val="0"/>
            </a:spcBef>
            <a:spcAft>
              <a:spcPct val="15000"/>
            </a:spcAft>
            <a:buChar char="••"/>
          </a:pPr>
          <a:r>
            <a:rPr lang="en-US" sz="1700" b="1" kern="1200" dirty="0" smtClean="0"/>
            <a:t>An Age of Ideologies</a:t>
          </a:r>
          <a:endParaRPr lang="en-US" sz="1700" b="1" kern="1200" dirty="0"/>
        </a:p>
        <a:p>
          <a:pPr marL="171450" lvl="1" indent="-171450" algn="l" defTabSz="755650">
            <a:lnSpc>
              <a:spcPct val="90000"/>
            </a:lnSpc>
            <a:spcBef>
              <a:spcPct val="0"/>
            </a:spcBef>
            <a:spcAft>
              <a:spcPct val="15000"/>
            </a:spcAft>
            <a:buChar char="••"/>
          </a:pPr>
          <a:r>
            <a:rPr lang="en-US" sz="1700" kern="1200" dirty="0" smtClean="0"/>
            <a:t>Pages 112-114</a:t>
          </a:r>
          <a:endParaRPr lang="en-US" sz="1700" kern="1200" dirty="0"/>
        </a:p>
      </dsp:txBody>
      <dsp:txXfrm>
        <a:off x="1787356" y="0"/>
        <a:ext cx="6442243" cy="1414363"/>
      </dsp:txXfrm>
    </dsp:sp>
    <dsp:sp modelId="{BC5B2F00-55F7-4649-950F-FDA25912D94D}">
      <dsp:nvSpPr>
        <dsp:cNvPr id="0" name=""/>
        <dsp:cNvSpPr/>
      </dsp:nvSpPr>
      <dsp:spPr>
        <a:xfrm>
          <a:off x="141436" y="141436"/>
          <a:ext cx="1645920" cy="11314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44EF1-8673-4AC8-9407-E36A651B7445}">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Section Two</a:t>
          </a:r>
          <a:endParaRPr lang="en-US" sz="2200" kern="1200" dirty="0"/>
        </a:p>
        <a:p>
          <a:pPr marL="171450" lvl="1" indent="-171450" algn="l" defTabSz="755650">
            <a:lnSpc>
              <a:spcPct val="90000"/>
            </a:lnSpc>
            <a:spcBef>
              <a:spcPct val="0"/>
            </a:spcBef>
            <a:spcAft>
              <a:spcPct val="15000"/>
            </a:spcAft>
            <a:buChar char="••"/>
          </a:pPr>
          <a:r>
            <a:rPr lang="en-US" sz="1700" b="1" kern="1200" dirty="0" smtClean="0"/>
            <a:t>To the Barricades!</a:t>
          </a:r>
          <a:endParaRPr lang="en-US" sz="1700" b="1" kern="1200" dirty="0"/>
        </a:p>
        <a:p>
          <a:pPr marL="171450" lvl="1" indent="-171450" algn="l" defTabSz="755650">
            <a:lnSpc>
              <a:spcPct val="90000"/>
            </a:lnSpc>
            <a:spcBef>
              <a:spcPct val="0"/>
            </a:spcBef>
            <a:spcAft>
              <a:spcPct val="15000"/>
            </a:spcAft>
            <a:buChar char="••"/>
          </a:pPr>
          <a:r>
            <a:rPr lang="en-US" sz="1700" kern="1200" dirty="0" smtClean="0"/>
            <a:t>Pages 115-120</a:t>
          </a:r>
          <a:endParaRPr lang="en-US" sz="1700" kern="1200" dirty="0"/>
        </a:p>
      </dsp:txBody>
      <dsp:txXfrm>
        <a:off x="1787356" y="1555799"/>
        <a:ext cx="6442243" cy="1414363"/>
      </dsp:txXfrm>
    </dsp:sp>
    <dsp:sp modelId="{8E66254D-33F9-484B-AAD9-4E030CA2A9A1}">
      <dsp:nvSpPr>
        <dsp:cNvPr id="0" name=""/>
        <dsp:cNvSpPr/>
      </dsp:nvSpPr>
      <dsp:spPr>
        <a:xfrm>
          <a:off x="141436" y="1697235"/>
          <a:ext cx="1645920"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0" b="-4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213F1-EDED-4F17-9E51-38AC5D7694B1}">
      <dsp:nvSpPr>
        <dsp:cNvPr id="0" name=""/>
        <dsp:cNvSpPr/>
      </dsp:nvSpPr>
      <dsp:spPr>
        <a:xfrm>
          <a:off x="0" y="3111598"/>
          <a:ext cx="8229600" cy="141436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Section Three</a:t>
          </a:r>
          <a:endParaRPr lang="en-US" sz="2200" kern="1200" dirty="0"/>
        </a:p>
        <a:p>
          <a:pPr marL="171450" lvl="1" indent="-171450" algn="l" defTabSz="755650">
            <a:lnSpc>
              <a:spcPct val="90000"/>
            </a:lnSpc>
            <a:spcBef>
              <a:spcPct val="0"/>
            </a:spcBef>
            <a:spcAft>
              <a:spcPct val="15000"/>
            </a:spcAft>
            <a:buChar char="••"/>
          </a:pPr>
          <a:r>
            <a:rPr lang="en-US" sz="1700" b="1" kern="1200" dirty="0" smtClean="0"/>
            <a:t>Latin American Wars of Independence</a:t>
          </a:r>
          <a:endParaRPr lang="en-US" sz="1700" b="1" kern="1200" dirty="0"/>
        </a:p>
        <a:p>
          <a:pPr marL="171450" lvl="1" indent="-171450" algn="l" defTabSz="755650">
            <a:lnSpc>
              <a:spcPct val="90000"/>
            </a:lnSpc>
            <a:spcBef>
              <a:spcPct val="0"/>
            </a:spcBef>
            <a:spcAft>
              <a:spcPct val="15000"/>
            </a:spcAft>
            <a:buChar char="••"/>
          </a:pPr>
          <a:r>
            <a:rPr lang="en-US" sz="1700" kern="1200" dirty="0" smtClean="0"/>
            <a:t>120-127</a:t>
          </a:r>
          <a:endParaRPr lang="en-US" sz="1700" kern="1200" dirty="0"/>
        </a:p>
      </dsp:txBody>
      <dsp:txXfrm>
        <a:off x="1787356" y="3111598"/>
        <a:ext cx="6442243" cy="1414363"/>
      </dsp:txXfrm>
    </dsp:sp>
    <dsp:sp modelId="{F12765CB-9238-43E6-A2B1-AEB6F7C4B44B}">
      <dsp:nvSpPr>
        <dsp:cNvPr id="0" name=""/>
        <dsp:cNvSpPr/>
      </dsp:nvSpPr>
      <dsp:spPr>
        <a:xfrm>
          <a:off x="141436" y="3253035"/>
          <a:ext cx="1645920" cy="11314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5D207F1-8BF9-4416-992B-748BD976FD5F}" type="datetimeFigureOut">
              <a:rPr lang="en-US" smtClean="0"/>
              <a:t>1/15/2014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4D6E997-C36E-4A6E-B1E8-068128DD05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4D6E997-C36E-4A6E-B1E8-068128DD05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4D6E997-C36E-4A6E-B1E8-068128DD05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4D6E997-C36E-4A6E-B1E8-068128DD05A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4D6E997-C36E-4A6E-B1E8-068128DD05A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4D6E997-C36E-4A6E-B1E8-068128DD05A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4D6E997-C36E-4A6E-B1E8-068128DD05A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4D6E997-C36E-4A6E-B1E8-068128DD05A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5D207F1-8BF9-4416-992B-748BD976FD5F}" type="datetimeFigureOut">
              <a:rPr lang="en-US" smtClean="0"/>
              <a:t>1/15/2014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4D6E997-C36E-4A6E-B1E8-068128DD05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5D207F1-8BF9-4416-992B-748BD976FD5F}" type="datetimeFigureOut">
              <a:rPr lang="en-US" smtClean="0"/>
              <a:t>1/15/2014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4D6E997-C36E-4A6E-B1E8-068128DD05A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5D207F1-8BF9-4416-992B-748BD976FD5F}" type="datetimeFigureOut">
              <a:rPr lang="en-US" smtClean="0"/>
              <a:t>1/15/2014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4D6E997-C36E-4A6E-B1E8-068128DD05A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5D207F1-8BF9-4416-992B-748BD976FD5F}" type="datetimeFigureOut">
              <a:rPr lang="en-US" smtClean="0"/>
              <a:t>1/15/2014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4D6E997-C36E-4A6E-B1E8-068128DD05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Revolutions in Europe and Latin America</a:t>
            </a:r>
            <a:endParaRPr lang="en-US" dirty="0"/>
          </a:p>
        </p:txBody>
      </p:sp>
      <p:sp>
        <p:nvSpPr>
          <p:cNvPr id="3" name="Subtitle 2"/>
          <p:cNvSpPr>
            <a:spLocks noGrp="1"/>
          </p:cNvSpPr>
          <p:nvPr>
            <p:ph type="subTitle" idx="1"/>
          </p:nvPr>
        </p:nvSpPr>
        <p:spPr/>
        <p:txBody>
          <a:bodyPr/>
          <a:lstStyle/>
          <a:p>
            <a:r>
              <a:rPr lang="en-US" dirty="0" smtClean="0"/>
              <a:t>1790-1848</a:t>
            </a:r>
            <a:endParaRPr lang="en-US" dirty="0"/>
          </a:p>
        </p:txBody>
      </p:sp>
    </p:spTree>
    <p:extLst>
      <p:ext uri="{BB962C8B-B14F-4D97-AF65-F5344CB8AC3E}">
        <p14:creationId xmlns:p14="http://schemas.microsoft.com/office/powerpoint/2010/main" val="2421326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Political Ideas </a:t>
            </a:r>
          </a:p>
          <a:p>
            <a:pPr lvl="1"/>
            <a:r>
              <a:rPr lang="en-US" dirty="0" smtClean="0"/>
              <a:t>Governments based on written constitutions with separation of powers.</a:t>
            </a:r>
          </a:p>
          <a:p>
            <a:pPr lvl="1"/>
            <a:r>
              <a:rPr lang="en-US" dirty="0" smtClean="0"/>
              <a:t>Government should protect basic rights such as free speech, thought, and religion</a:t>
            </a:r>
          </a:p>
          <a:p>
            <a:pPr lvl="1"/>
            <a:r>
              <a:rPr lang="en-US" dirty="0" smtClean="0"/>
              <a:t>Only male property owners should vote</a:t>
            </a:r>
          </a:p>
          <a:p>
            <a:pPr lvl="1"/>
            <a:r>
              <a:rPr lang="en-US" dirty="0" smtClean="0"/>
              <a:t>Later in the century, liberals adopted the idea of </a:t>
            </a:r>
            <a:r>
              <a:rPr lang="en-US" dirty="0" smtClean="0">
                <a:solidFill>
                  <a:schemeClr val="accent2"/>
                </a:solidFill>
              </a:rPr>
              <a:t>universal manhood suffrage</a:t>
            </a:r>
            <a:r>
              <a:rPr lang="en-US" dirty="0" smtClean="0"/>
              <a:t>. </a:t>
            </a:r>
            <a:endParaRPr lang="en-US" dirty="0"/>
          </a:p>
        </p:txBody>
      </p:sp>
      <p:sp>
        <p:nvSpPr>
          <p:cNvPr id="3" name="Title 2"/>
          <p:cNvSpPr>
            <a:spLocks noGrp="1"/>
          </p:cNvSpPr>
          <p:nvPr>
            <p:ph type="title"/>
          </p:nvPr>
        </p:nvSpPr>
        <p:spPr/>
        <p:txBody>
          <a:bodyPr/>
          <a:lstStyle/>
          <a:p>
            <a:r>
              <a:rPr lang="en-US" dirty="0"/>
              <a:t>The Liberal Challenge</a:t>
            </a:r>
          </a:p>
        </p:txBody>
      </p:sp>
      <p:pic>
        <p:nvPicPr>
          <p:cNvPr id="5122" name="Picture 2" descr="\\WPSDC01\USER WHS SHARE$\mwalton\Desktop\vo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7" y="4416425"/>
            <a:ext cx="2174875" cy="215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1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Nationalism</a:t>
            </a:r>
          </a:p>
          <a:p>
            <a:pPr lvl="1"/>
            <a:r>
              <a:rPr lang="en-US" dirty="0" smtClean="0"/>
              <a:t>European rulers had won and lost lands in war and exchanged territories and people as a result of those wars.</a:t>
            </a:r>
          </a:p>
          <a:p>
            <a:pPr lvl="1"/>
            <a:r>
              <a:rPr lang="en-US" dirty="0" smtClean="0"/>
              <a:t>Empires like Austria, Russia, and Ottoman Empire controlled diverse people.</a:t>
            </a:r>
          </a:p>
          <a:p>
            <a:pPr marL="393192" lvl="1" indent="0">
              <a:buNone/>
            </a:pPr>
            <a:endParaRPr lang="en-US" dirty="0" smtClean="0"/>
          </a:p>
          <a:p>
            <a:pPr lvl="2"/>
            <a:endParaRPr lang="en-US" dirty="0"/>
          </a:p>
        </p:txBody>
      </p:sp>
      <p:sp>
        <p:nvSpPr>
          <p:cNvPr id="3" name="Title 2"/>
          <p:cNvSpPr>
            <a:spLocks noGrp="1"/>
          </p:cNvSpPr>
          <p:nvPr>
            <p:ph type="title"/>
          </p:nvPr>
        </p:nvSpPr>
        <p:spPr/>
        <p:txBody>
          <a:bodyPr/>
          <a:lstStyle/>
          <a:p>
            <a:r>
              <a:rPr lang="en-US" dirty="0" smtClean="0"/>
              <a:t>Nationalist Stirrings</a:t>
            </a:r>
            <a:endParaRPr lang="en-US" dirty="0"/>
          </a:p>
        </p:txBody>
      </p:sp>
      <p:pic>
        <p:nvPicPr>
          <p:cNvPr id="1026" name="Picture 2" descr="\\WPSDC01\USER WHS SHARE$\mwalton\Desktop\1815 eur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36145"/>
            <a:ext cx="3954463" cy="295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57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Nationalism Goals</a:t>
            </a:r>
          </a:p>
          <a:p>
            <a:pPr lvl="1"/>
            <a:r>
              <a:rPr lang="en-US" dirty="0" smtClean="0"/>
              <a:t>Unifying and gaining independence for people with a common heritage</a:t>
            </a:r>
          </a:p>
          <a:p>
            <a:pPr lvl="1"/>
            <a:r>
              <a:rPr lang="en-US" dirty="0" smtClean="0"/>
              <a:t>Giving each national group its own state</a:t>
            </a:r>
          </a:p>
          <a:p>
            <a:pPr lvl="1"/>
            <a:r>
              <a:rPr lang="en-US" dirty="0" smtClean="0"/>
              <a:t>Nationalism had negative effects: breeding intolerance and persecution of national and ethnic minorities. </a:t>
            </a:r>
            <a:endParaRPr lang="en-US" dirty="0"/>
          </a:p>
        </p:txBody>
      </p:sp>
      <p:sp>
        <p:nvSpPr>
          <p:cNvPr id="3" name="Title 2"/>
          <p:cNvSpPr>
            <a:spLocks noGrp="1"/>
          </p:cNvSpPr>
          <p:nvPr>
            <p:ph type="title"/>
          </p:nvPr>
        </p:nvSpPr>
        <p:spPr/>
        <p:txBody>
          <a:bodyPr/>
          <a:lstStyle/>
          <a:p>
            <a:r>
              <a:rPr lang="en-US" dirty="0"/>
              <a:t>Nationalist Stirrings</a:t>
            </a:r>
          </a:p>
        </p:txBody>
      </p:sp>
    </p:spTree>
    <p:extLst>
      <p:ext uri="{BB962C8B-B14F-4D97-AF65-F5344CB8AC3E}">
        <p14:creationId xmlns:p14="http://schemas.microsoft.com/office/powerpoint/2010/main" val="2520414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Revolts in the Balkans</a:t>
            </a:r>
          </a:p>
          <a:p>
            <a:pPr lvl="1"/>
            <a:r>
              <a:rPr lang="en-US" dirty="0" smtClean="0"/>
              <a:t>The Balkans are an area in southeastern Europe, and are home to many ethnic groups</a:t>
            </a:r>
            <a:endParaRPr lang="en-US" dirty="0"/>
          </a:p>
        </p:txBody>
      </p:sp>
      <p:sp>
        <p:nvSpPr>
          <p:cNvPr id="3" name="Title 2"/>
          <p:cNvSpPr>
            <a:spLocks noGrp="1"/>
          </p:cNvSpPr>
          <p:nvPr>
            <p:ph type="title"/>
          </p:nvPr>
        </p:nvSpPr>
        <p:spPr/>
        <p:txBody>
          <a:bodyPr/>
          <a:lstStyle/>
          <a:p>
            <a:r>
              <a:rPr lang="en-US" dirty="0" smtClean="0"/>
              <a:t>Nationalist Stirrings</a:t>
            </a:r>
            <a:endParaRPr lang="en-US" dirty="0"/>
          </a:p>
        </p:txBody>
      </p:sp>
      <p:pic>
        <p:nvPicPr>
          <p:cNvPr id="2050" name="Picture 2" descr="\\WPSDC01\USER WHS SHARE$\mwalton\Desktop\balkans-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4837112" cy="385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66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Revolts in the Balkans</a:t>
            </a:r>
          </a:p>
          <a:p>
            <a:pPr lvl="1"/>
            <a:r>
              <a:rPr lang="en-US" dirty="0" smtClean="0"/>
              <a:t>The first Balkan revolt occurred between 1804 and 1817 when the Serbs revolted against the Ottomans.  </a:t>
            </a:r>
          </a:p>
          <a:p>
            <a:pPr lvl="1"/>
            <a:r>
              <a:rPr lang="en-US" dirty="0" smtClean="0"/>
              <a:t>In the end the Serbian people achieved </a:t>
            </a:r>
            <a:r>
              <a:rPr lang="en-US" dirty="0" smtClean="0">
                <a:solidFill>
                  <a:srgbClr val="FF0000"/>
                </a:solidFill>
              </a:rPr>
              <a:t>autonomy</a:t>
            </a:r>
          </a:p>
          <a:p>
            <a:pPr lvl="1"/>
            <a:r>
              <a:rPr lang="en-US" dirty="0" smtClean="0"/>
              <a:t>The struggle fostered a sense of Serbian identity, and a revival of Slavic literature and culture. </a:t>
            </a:r>
            <a:endParaRPr lang="en-US" dirty="0"/>
          </a:p>
        </p:txBody>
      </p:sp>
      <p:sp>
        <p:nvSpPr>
          <p:cNvPr id="3" name="Title 2"/>
          <p:cNvSpPr>
            <a:spLocks noGrp="1"/>
          </p:cNvSpPr>
          <p:nvPr>
            <p:ph type="title"/>
          </p:nvPr>
        </p:nvSpPr>
        <p:spPr/>
        <p:txBody>
          <a:bodyPr/>
          <a:lstStyle/>
          <a:p>
            <a:r>
              <a:rPr lang="en-US" dirty="0"/>
              <a:t>Nationalist Stirrings</a:t>
            </a:r>
          </a:p>
        </p:txBody>
      </p:sp>
    </p:spTree>
    <p:extLst>
      <p:ext uri="{BB962C8B-B14F-4D97-AF65-F5344CB8AC3E}">
        <p14:creationId xmlns:p14="http://schemas.microsoft.com/office/powerpoint/2010/main" val="1348939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Independence of the Greeks</a:t>
            </a:r>
          </a:p>
          <a:p>
            <a:pPr lvl="1"/>
            <a:r>
              <a:rPr lang="en-US" dirty="0" smtClean="0"/>
              <a:t>In 1821 the Greeks revolted against Ottoman rule</a:t>
            </a:r>
          </a:p>
          <a:p>
            <a:pPr lvl="1"/>
            <a:r>
              <a:rPr lang="en-US" dirty="0" smtClean="0"/>
              <a:t>The Greeks appealed to the West, and Britain, France, and Russia forced the Ottomans to grant independence to the Greeks</a:t>
            </a:r>
          </a:p>
          <a:p>
            <a:pPr lvl="1"/>
            <a:r>
              <a:rPr lang="en-US" dirty="0" smtClean="0"/>
              <a:t>Europeans had greatly admired ancient Greek civilization</a:t>
            </a:r>
          </a:p>
          <a:p>
            <a:pPr lvl="1"/>
            <a:r>
              <a:rPr lang="en-US" dirty="0" smtClean="0"/>
              <a:t> </a:t>
            </a:r>
            <a:endParaRPr lang="en-US" dirty="0"/>
          </a:p>
        </p:txBody>
      </p:sp>
      <p:sp>
        <p:nvSpPr>
          <p:cNvPr id="3" name="Title 2"/>
          <p:cNvSpPr>
            <a:spLocks noGrp="1"/>
          </p:cNvSpPr>
          <p:nvPr>
            <p:ph type="title"/>
          </p:nvPr>
        </p:nvSpPr>
        <p:spPr/>
        <p:txBody>
          <a:bodyPr/>
          <a:lstStyle/>
          <a:p>
            <a:r>
              <a:rPr lang="en-US" dirty="0"/>
              <a:t>Nationalist Stirrings</a:t>
            </a:r>
          </a:p>
        </p:txBody>
      </p:sp>
    </p:spTree>
    <p:extLst>
      <p:ext uri="{BB962C8B-B14F-4D97-AF65-F5344CB8AC3E}">
        <p14:creationId xmlns:p14="http://schemas.microsoft.com/office/powerpoint/2010/main" val="863110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1820s revolts erupted in Spain, Portugal, and Italy</a:t>
            </a:r>
          </a:p>
          <a:p>
            <a:r>
              <a:rPr lang="en-US" dirty="0" smtClean="0"/>
              <a:t>Conservative armies fought against the rebels.</a:t>
            </a:r>
          </a:p>
          <a:p>
            <a:r>
              <a:rPr lang="en-US" dirty="0" smtClean="0"/>
              <a:t>As workers began to revolt along with nationalists, the old order was under further attack. </a:t>
            </a:r>
          </a:p>
        </p:txBody>
      </p:sp>
      <p:sp>
        <p:nvSpPr>
          <p:cNvPr id="3" name="Title 2"/>
          <p:cNvSpPr>
            <a:spLocks noGrp="1"/>
          </p:cNvSpPr>
          <p:nvPr>
            <p:ph type="title"/>
          </p:nvPr>
        </p:nvSpPr>
        <p:spPr/>
        <p:txBody>
          <a:bodyPr/>
          <a:lstStyle/>
          <a:p>
            <a:r>
              <a:rPr lang="en-US" dirty="0" smtClean="0"/>
              <a:t>Challenges to the Old Order </a:t>
            </a:r>
            <a:endParaRPr lang="en-US" dirty="0"/>
          </a:p>
        </p:txBody>
      </p:sp>
    </p:spTree>
    <p:extLst>
      <p:ext uri="{BB962C8B-B14F-4D97-AF65-F5344CB8AC3E}">
        <p14:creationId xmlns:p14="http://schemas.microsoft.com/office/powerpoint/2010/main" val="1878895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did the goals of conservatives and liberals differ?</a:t>
            </a:r>
          </a:p>
          <a:p>
            <a:endParaRPr lang="en-US" dirty="0"/>
          </a:p>
          <a:p>
            <a:r>
              <a:rPr lang="en-US" dirty="0"/>
              <a:t>How did Nationalism pose a challenge to the old order?</a:t>
            </a:r>
          </a:p>
          <a:p>
            <a:endParaRPr lang="en-US" dirty="0"/>
          </a:p>
          <a:p>
            <a:r>
              <a:rPr lang="en-US" dirty="0"/>
              <a:t>Why was Europe plagued by constant unrest after 1815?</a:t>
            </a:r>
          </a:p>
          <a:p>
            <a:endParaRPr lang="en-US" dirty="0"/>
          </a:p>
        </p:txBody>
      </p:sp>
      <p:sp>
        <p:nvSpPr>
          <p:cNvPr id="3" name="Title 2"/>
          <p:cNvSpPr>
            <a:spLocks noGrp="1"/>
          </p:cNvSpPr>
          <p:nvPr>
            <p:ph type="title"/>
          </p:nvPr>
        </p:nvSpPr>
        <p:spPr/>
        <p:txBody>
          <a:bodyPr/>
          <a:lstStyle/>
          <a:p>
            <a:r>
              <a:rPr lang="en-US" dirty="0"/>
              <a:t>Make Sure You Can Answer…</a:t>
            </a:r>
          </a:p>
        </p:txBody>
      </p:sp>
    </p:spTree>
    <p:extLst>
      <p:ext uri="{BB962C8B-B14F-4D97-AF65-F5344CB8AC3E}">
        <p14:creationId xmlns:p14="http://schemas.microsoft.com/office/powerpoint/2010/main" val="3839900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Conservatives</a:t>
            </a:r>
          </a:p>
          <a:p>
            <a:r>
              <a:rPr lang="en-US" dirty="0"/>
              <a:t>Liberals</a:t>
            </a:r>
          </a:p>
          <a:p>
            <a:r>
              <a:rPr lang="en-US" dirty="0"/>
              <a:t>Nationalists</a:t>
            </a:r>
          </a:p>
          <a:p>
            <a:r>
              <a:rPr lang="en-US" dirty="0"/>
              <a:t>Ideology</a:t>
            </a:r>
          </a:p>
          <a:p>
            <a:r>
              <a:rPr lang="en-US" dirty="0"/>
              <a:t>Universal manhood suffrage</a:t>
            </a:r>
          </a:p>
          <a:p>
            <a:r>
              <a:rPr lang="en-US" dirty="0"/>
              <a:t>autonomy</a:t>
            </a:r>
          </a:p>
          <a:p>
            <a:endParaRPr lang="en-US" dirty="0"/>
          </a:p>
        </p:txBody>
      </p:sp>
      <p:sp>
        <p:nvSpPr>
          <p:cNvPr id="3" name="Title 2"/>
          <p:cNvSpPr>
            <a:spLocks noGrp="1"/>
          </p:cNvSpPr>
          <p:nvPr>
            <p:ph type="title"/>
          </p:nvPr>
        </p:nvSpPr>
        <p:spPr/>
        <p:txBody>
          <a:bodyPr/>
          <a:lstStyle/>
          <a:p>
            <a:r>
              <a:rPr lang="en-US" dirty="0"/>
              <a:t>Make Sure You Can Define…</a:t>
            </a:r>
          </a:p>
        </p:txBody>
      </p:sp>
    </p:spTree>
    <p:extLst>
      <p:ext uri="{BB962C8B-B14F-4D97-AF65-F5344CB8AC3E}">
        <p14:creationId xmlns:p14="http://schemas.microsoft.com/office/powerpoint/2010/main" val="59430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algn="ctr"/>
            <a:r>
              <a:rPr lang="en-US" dirty="0" smtClean="0"/>
              <a:t>“We are sleeping on a volcano.  Do you not see that the Earth trembles anew?  A wind of revolution blows, the storm is on the horizon.” –Alexis de Tocqueville</a:t>
            </a:r>
            <a:endParaRPr lang="en-US" dirty="0"/>
          </a:p>
        </p:txBody>
      </p:sp>
      <p:sp>
        <p:nvSpPr>
          <p:cNvPr id="3" name="Title 2"/>
          <p:cNvSpPr>
            <a:spLocks noGrp="1"/>
          </p:cNvSpPr>
          <p:nvPr>
            <p:ph type="title"/>
          </p:nvPr>
        </p:nvSpPr>
        <p:spPr/>
        <p:txBody>
          <a:bodyPr/>
          <a:lstStyle/>
          <a:p>
            <a:r>
              <a:rPr lang="en-US" dirty="0" smtClean="0"/>
              <a:t>To The Barricades!</a:t>
            </a:r>
            <a:endParaRPr lang="en-US" dirty="0"/>
          </a:p>
        </p:txBody>
      </p:sp>
    </p:spTree>
    <p:extLst>
      <p:ext uri="{BB962C8B-B14F-4D97-AF65-F5344CB8AC3E}">
        <p14:creationId xmlns:p14="http://schemas.microsoft.com/office/powerpoint/2010/main" val="997359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3659318"/>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Chapter Outline</a:t>
            </a:r>
            <a:endParaRPr lang="en-US" dirty="0"/>
          </a:p>
        </p:txBody>
      </p:sp>
    </p:spTree>
    <p:extLst>
      <p:ext uri="{BB962C8B-B14F-4D97-AF65-F5344CB8AC3E}">
        <p14:creationId xmlns:p14="http://schemas.microsoft.com/office/powerpoint/2010/main" val="1642454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BC5B2F00-55F7-4649-950F-FDA25912D94D}"/>
                                            </p:graphicEl>
                                          </p:spTgt>
                                        </p:tgtEl>
                                        <p:attrNameLst>
                                          <p:attrName>style.visibility</p:attrName>
                                        </p:attrNameLst>
                                      </p:cBhvr>
                                      <p:to>
                                        <p:strVal val="visible"/>
                                      </p:to>
                                    </p:set>
                                    <p:animEffect transition="in" filter="wipe(down)">
                                      <p:cBhvr>
                                        <p:cTn id="7" dur="580">
                                          <p:stCondLst>
                                            <p:cond delay="0"/>
                                          </p:stCondLst>
                                        </p:cTn>
                                        <p:tgtEl>
                                          <p:spTgt spid="4">
                                            <p:graphicEl>
                                              <a:dgm id="{BC5B2F00-55F7-4649-950F-FDA25912D94D}"/>
                                            </p:graphicEl>
                                          </p:spTgt>
                                        </p:tgtEl>
                                      </p:cBhvr>
                                    </p:animEffect>
                                    <p:anim calcmode="lin" valueType="num">
                                      <p:cBhvr>
                                        <p:cTn id="8" dur="1822" tmFilter="0,0; 0.14,0.36; 0.43,0.73; 0.71,0.91; 1.0,1.0">
                                          <p:stCondLst>
                                            <p:cond delay="0"/>
                                          </p:stCondLst>
                                        </p:cTn>
                                        <p:tgtEl>
                                          <p:spTgt spid="4">
                                            <p:graphicEl>
                                              <a:dgm id="{BC5B2F00-55F7-4649-950F-FDA25912D94D}"/>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BC5B2F00-55F7-4649-950F-FDA25912D94D}"/>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BC5B2F00-55F7-4649-950F-FDA25912D94D}"/>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BC5B2F00-55F7-4649-950F-FDA25912D94D}"/>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BC5B2F00-55F7-4649-950F-FDA25912D94D}"/>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BC5B2F00-55F7-4649-950F-FDA25912D94D}"/>
                                            </p:graphicEl>
                                          </p:spTgt>
                                        </p:tgtEl>
                                      </p:cBhvr>
                                      <p:to x="100000" y="60000"/>
                                    </p:animScale>
                                    <p:animScale>
                                      <p:cBhvr>
                                        <p:cTn id="14" dur="166" decel="50000">
                                          <p:stCondLst>
                                            <p:cond delay="676"/>
                                          </p:stCondLst>
                                        </p:cTn>
                                        <p:tgtEl>
                                          <p:spTgt spid="4">
                                            <p:graphicEl>
                                              <a:dgm id="{BC5B2F00-55F7-4649-950F-FDA25912D94D}"/>
                                            </p:graphicEl>
                                          </p:spTgt>
                                        </p:tgtEl>
                                      </p:cBhvr>
                                      <p:to x="100000" y="100000"/>
                                    </p:animScale>
                                    <p:animScale>
                                      <p:cBhvr>
                                        <p:cTn id="15" dur="26">
                                          <p:stCondLst>
                                            <p:cond delay="1312"/>
                                          </p:stCondLst>
                                        </p:cTn>
                                        <p:tgtEl>
                                          <p:spTgt spid="4">
                                            <p:graphicEl>
                                              <a:dgm id="{BC5B2F00-55F7-4649-950F-FDA25912D94D}"/>
                                            </p:graphicEl>
                                          </p:spTgt>
                                        </p:tgtEl>
                                      </p:cBhvr>
                                      <p:to x="100000" y="80000"/>
                                    </p:animScale>
                                    <p:animScale>
                                      <p:cBhvr>
                                        <p:cTn id="16" dur="166" decel="50000">
                                          <p:stCondLst>
                                            <p:cond delay="1338"/>
                                          </p:stCondLst>
                                        </p:cTn>
                                        <p:tgtEl>
                                          <p:spTgt spid="4">
                                            <p:graphicEl>
                                              <a:dgm id="{BC5B2F00-55F7-4649-950F-FDA25912D94D}"/>
                                            </p:graphicEl>
                                          </p:spTgt>
                                        </p:tgtEl>
                                      </p:cBhvr>
                                      <p:to x="100000" y="100000"/>
                                    </p:animScale>
                                    <p:animScale>
                                      <p:cBhvr>
                                        <p:cTn id="17" dur="26">
                                          <p:stCondLst>
                                            <p:cond delay="1642"/>
                                          </p:stCondLst>
                                        </p:cTn>
                                        <p:tgtEl>
                                          <p:spTgt spid="4">
                                            <p:graphicEl>
                                              <a:dgm id="{BC5B2F00-55F7-4649-950F-FDA25912D94D}"/>
                                            </p:graphicEl>
                                          </p:spTgt>
                                        </p:tgtEl>
                                      </p:cBhvr>
                                      <p:to x="100000" y="90000"/>
                                    </p:animScale>
                                    <p:animScale>
                                      <p:cBhvr>
                                        <p:cTn id="18" dur="166" decel="50000">
                                          <p:stCondLst>
                                            <p:cond delay="1668"/>
                                          </p:stCondLst>
                                        </p:cTn>
                                        <p:tgtEl>
                                          <p:spTgt spid="4">
                                            <p:graphicEl>
                                              <a:dgm id="{BC5B2F00-55F7-4649-950F-FDA25912D94D}"/>
                                            </p:graphicEl>
                                          </p:spTgt>
                                        </p:tgtEl>
                                      </p:cBhvr>
                                      <p:to x="100000" y="100000"/>
                                    </p:animScale>
                                    <p:animScale>
                                      <p:cBhvr>
                                        <p:cTn id="19" dur="26">
                                          <p:stCondLst>
                                            <p:cond delay="1808"/>
                                          </p:stCondLst>
                                        </p:cTn>
                                        <p:tgtEl>
                                          <p:spTgt spid="4">
                                            <p:graphicEl>
                                              <a:dgm id="{BC5B2F00-55F7-4649-950F-FDA25912D94D}"/>
                                            </p:graphicEl>
                                          </p:spTgt>
                                        </p:tgtEl>
                                      </p:cBhvr>
                                      <p:to x="100000" y="95000"/>
                                    </p:animScale>
                                    <p:animScale>
                                      <p:cBhvr>
                                        <p:cTn id="20" dur="166" decel="50000">
                                          <p:stCondLst>
                                            <p:cond delay="1834"/>
                                          </p:stCondLst>
                                        </p:cTn>
                                        <p:tgtEl>
                                          <p:spTgt spid="4">
                                            <p:graphicEl>
                                              <a:dgm id="{BC5B2F00-55F7-4649-950F-FDA25912D94D}"/>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58C0797D-5FC9-47B6-8561-0C7E6652F34B}"/>
                                            </p:graphicEl>
                                          </p:spTgt>
                                        </p:tgtEl>
                                        <p:attrNameLst>
                                          <p:attrName>style.visibility</p:attrName>
                                        </p:attrNameLst>
                                      </p:cBhvr>
                                      <p:to>
                                        <p:strVal val="visible"/>
                                      </p:to>
                                    </p:set>
                                    <p:animEffect transition="in" filter="wipe(down)">
                                      <p:cBhvr>
                                        <p:cTn id="23" dur="580">
                                          <p:stCondLst>
                                            <p:cond delay="0"/>
                                          </p:stCondLst>
                                        </p:cTn>
                                        <p:tgtEl>
                                          <p:spTgt spid="4">
                                            <p:graphicEl>
                                              <a:dgm id="{58C0797D-5FC9-47B6-8561-0C7E6652F34B}"/>
                                            </p:graphicEl>
                                          </p:spTgt>
                                        </p:tgtEl>
                                      </p:cBhvr>
                                    </p:animEffect>
                                    <p:anim calcmode="lin" valueType="num">
                                      <p:cBhvr>
                                        <p:cTn id="24" dur="1822" tmFilter="0,0; 0.14,0.36; 0.43,0.73; 0.71,0.91; 1.0,1.0">
                                          <p:stCondLst>
                                            <p:cond delay="0"/>
                                          </p:stCondLst>
                                        </p:cTn>
                                        <p:tgtEl>
                                          <p:spTgt spid="4">
                                            <p:graphicEl>
                                              <a:dgm id="{58C0797D-5FC9-47B6-8561-0C7E6652F34B}"/>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58C0797D-5FC9-47B6-8561-0C7E6652F34B}"/>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58C0797D-5FC9-47B6-8561-0C7E6652F34B}"/>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58C0797D-5FC9-47B6-8561-0C7E6652F34B}"/>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58C0797D-5FC9-47B6-8561-0C7E6652F34B}"/>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58C0797D-5FC9-47B6-8561-0C7E6652F34B}"/>
                                            </p:graphicEl>
                                          </p:spTgt>
                                        </p:tgtEl>
                                      </p:cBhvr>
                                      <p:to x="100000" y="60000"/>
                                    </p:animScale>
                                    <p:animScale>
                                      <p:cBhvr>
                                        <p:cTn id="30" dur="166" decel="50000">
                                          <p:stCondLst>
                                            <p:cond delay="676"/>
                                          </p:stCondLst>
                                        </p:cTn>
                                        <p:tgtEl>
                                          <p:spTgt spid="4">
                                            <p:graphicEl>
                                              <a:dgm id="{58C0797D-5FC9-47B6-8561-0C7E6652F34B}"/>
                                            </p:graphicEl>
                                          </p:spTgt>
                                        </p:tgtEl>
                                      </p:cBhvr>
                                      <p:to x="100000" y="100000"/>
                                    </p:animScale>
                                    <p:animScale>
                                      <p:cBhvr>
                                        <p:cTn id="31" dur="26">
                                          <p:stCondLst>
                                            <p:cond delay="1312"/>
                                          </p:stCondLst>
                                        </p:cTn>
                                        <p:tgtEl>
                                          <p:spTgt spid="4">
                                            <p:graphicEl>
                                              <a:dgm id="{58C0797D-5FC9-47B6-8561-0C7E6652F34B}"/>
                                            </p:graphicEl>
                                          </p:spTgt>
                                        </p:tgtEl>
                                      </p:cBhvr>
                                      <p:to x="100000" y="80000"/>
                                    </p:animScale>
                                    <p:animScale>
                                      <p:cBhvr>
                                        <p:cTn id="32" dur="166" decel="50000">
                                          <p:stCondLst>
                                            <p:cond delay="1338"/>
                                          </p:stCondLst>
                                        </p:cTn>
                                        <p:tgtEl>
                                          <p:spTgt spid="4">
                                            <p:graphicEl>
                                              <a:dgm id="{58C0797D-5FC9-47B6-8561-0C7E6652F34B}"/>
                                            </p:graphicEl>
                                          </p:spTgt>
                                        </p:tgtEl>
                                      </p:cBhvr>
                                      <p:to x="100000" y="100000"/>
                                    </p:animScale>
                                    <p:animScale>
                                      <p:cBhvr>
                                        <p:cTn id="33" dur="26">
                                          <p:stCondLst>
                                            <p:cond delay="1642"/>
                                          </p:stCondLst>
                                        </p:cTn>
                                        <p:tgtEl>
                                          <p:spTgt spid="4">
                                            <p:graphicEl>
                                              <a:dgm id="{58C0797D-5FC9-47B6-8561-0C7E6652F34B}"/>
                                            </p:graphicEl>
                                          </p:spTgt>
                                        </p:tgtEl>
                                      </p:cBhvr>
                                      <p:to x="100000" y="90000"/>
                                    </p:animScale>
                                    <p:animScale>
                                      <p:cBhvr>
                                        <p:cTn id="34" dur="166" decel="50000">
                                          <p:stCondLst>
                                            <p:cond delay="1668"/>
                                          </p:stCondLst>
                                        </p:cTn>
                                        <p:tgtEl>
                                          <p:spTgt spid="4">
                                            <p:graphicEl>
                                              <a:dgm id="{58C0797D-5FC9-47B6-8561-0C7E6652F34B}"/>
                                            </p:graphicEl>
                                          </p:spTgt>
                                        </p:tgtEl>
                                      </p:cBhvr>
                                      <p:to x="100000" y="100000"/>
                                    </p:animScale>
                                    <p:animScale>
                                      <p:cBhvr>
                                        <p:cTn id="35" dur="26">
                                          <p:stCondLst>
                                            <p:cond delay="1808"/>
                                          </p:stCondLst>
                                        </p:cTn>
                                        <p:tgtEl>
                                          <p:spTgt spid="4">
                                            <p:graphicEl>
                                              <a:dgm id="{58C0797D-5FC9-47B6-8561-0C7E6652F34B}"/>
                                            </p:graphicEl>
                                          </p:spTgt>
                                        </p:tgtEl>
                                      </p:cBhvr>
                                      <p:to x="100000" y="95000"/>
                                    </p:animScale>
                                    <p:animScale>
                                      <p:cBhvr>
                                        <p:cTn id="36" dur="166" decel="50000">
                                          <p:stCondLst>
                                            <p:cond delay="1834"/>
                                          </p:stCondLst>
                                        </p:cTn>
                                        <p:tgtEl>
                                          <p:spTgt spid="4">
                                            <p:graphicEl>
                                              <a:dgm id="{58C0797D-5FC9-47B6-8561-0C7E6652F34B}"/>
                                            </p:graphic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graphicEl>
                                              <a:dgm id="{8E66254D-33F9-484B-AAD9-4E030CA2A9A1}"/>
                                            </p:graphicEl>
                                          </p:spTgt>
                                        </p:tgtEl>
                                        <p:attrNameLst>
                                          <p:attrName>style.visibility</p:attrName>
                                        </p:attrNameLst>
                                      </p:cBhvr>
                                      <p:to>
                                        <p:strVal val="visible"/>
                                      </p:to>
                                    </p:set>
                                    <p:animEffect transition="in" filter="wipe(down)">
                                      <p:cBhvr>
                                        <p:cTn id="41" dur="580">
                                          <p:stCondLst>
                                            <p:cond delay="0"/>
                                          </p:stCondLst>
                                        </p:cTn>
                                        <p:tgtEl>
                                          <p:spTgt spid="4">
                                            <p:graphicEl>
                                              <a:dgm id="{8E66254D-33F9-484B-AAD9-4E030CA2A9A1}"/>
                                            </p:graphicEl>
                                          </p:spTgt>
                                        </p:tgtEl>
                                      </p:cBhvr>
                                    </p:animEffect>
                                    <p:anim calcmode="lin" valueType="num">
                                      <p:cBhvr>
                                        <p:cTn id="42" dur="1822" tmFilter="0,0; 0.14,0.36; 0.43,0.73; 0.71,0.91; 1.0,1.0">
                                          <p:stCondLst>
                                            <p:cond delay="0"/>
                                          </p:stCondLst>
                                        </p:cTn>
                                        <p:tgtEl>
                                          <p:spTgt spid="4">
                                            <p:graphicEl>
                                              <a:dgm id="{8E66254D-33F9-484B-AAD9-4E030CA2A9A1}"/>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graphicEl>
                                              <a:dgm id="{8E66254D-33F9-484B-AAD9-4E030CA2A9A1}"/>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graphicEl>
                                              <a:dgm id="{8E66254D-33F9-484B-AAD9-4E030CA2A9A1}"/>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graphicEl>
                                              <a:dgm id="{8E66254D-33F9-484B-AAD9-4E030CA2A9A1}"/>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graphicEl>
                                              <a:dgm id="{8E66254D-33F9-484B-AAD9-4E030CA2A9A1}"/>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graphicEl>
                                              <a:dgm id="{8E66254D-33F9-484B-AAD9-4E030CA2A9A1}"/>
                                            </p:graphicEl>
                                          </p:spTgt>
                                        </p:tgtEl>
                                      </p:cBhvr>
                                      <p:to x="100000" y="60000"/>
                                    </p:animScale>
                                    <p:animScale>
                                      <p:cBhvr>
                                        <p:cTn id="48" dur="166" decel="50000">
                                          <p:stCondLst>
                                            <p:cond delay="676"/>
                                          </p:stCondLst>
                                        </p:cTn>
                                        <p:tgtEl>
                                          <p:spTgt spid="4">
                                            <p:graphicEl>
                                              <a:dgm id="{8E66254D-33F9-484B-AAD9-4E030CA2A9A1}"/>
                                            </p:graphicEl>
                                          </p:spTgt>
                                        </p:tgtEl>
                                      </p:cBhvr>
                                      <p:to x="100000" y="100000"/>
                                    </p:animScale>
                                    <p:animScale>
                                      <p:cBhvr>
                                        <p:cTn id="49" dur="26">
                                          <p:stCondLst>
                                            <p:cond delay="1312"/>
                                          </p:stCondLst>
                                        </p:cTn>
                                        <p:tgtEl>
                                          <p:spTgt spid="4">
                                            <p:graphicEl>
                                              <a:dgm id="{8E66254D-33F9-484B-AAD9-4E030CA2A9A1}"/>
                                            </p:graphicEl>
                                          </p:spTgt>
                                        </p:tgtEl>
                                      </p:cBhvr>
                                      <p:to x="100000" y="80000"/>
                                    </p:animScale>
                                    <p:animScale>
                                      <p:cBhvr>
                                        <p:cTn id="50" dur="166" decel="50000">
                                          <p:stCondLst>
                                            <p:cond delay="1338"/>
                                          </p:stCondLst>
                                        </p:cTn>
                                        <p:tgtEl>
                                          <p:spTgt spid="4">
                                            <p:graphicEl>
                                              <a:dgm id="{8E66254D-33F9-484B-AAD9-4E030CA2A9A1}"/>
                                            </p:graphicEl>
                                          </p:spTgt>
                                        </p:tgtEl>
                                      </p:cBhvr>
                                      <p:to x="100000" y="100000"/>
                                    </p:animScale>
                                    <p:animScale>
                                      <p:cBhvr>
                                        <p:cTn id="51" dur="26">
                                          <p:stCondLst>
                                            <p:cond delay="1642"/>
                                          </p:stCondLst>
                                        </p:cTn>
                                        <p:tgtEl>
                                          <p:spTgt spid="4">
                                            <p:graphicEl>
                                              <a:dgm id="{8E66254D-33F9-484B-AAD9-4E030CA2A9A1}"/>
                                            </p:graphicEl>
                                          </p:spTgt>
                                        </p:tgtEl>
                                      </p:cBhvr>
                                      <p:to x="100000" y="90000"/>
                                    </p:animScale>
                                    <p:animScale>
                                      <p:cBhvr>
                                        <p:cTn id="52" dur="166" decel="50000">
                                          <p:stCondLst>
                                            <p:cond delay="1668"/>
                                          </p:stCondLst>
                                        </p:cTn>
                                        <p:tgtEl>
                                          <p:spTgt spid="4">
                                            <p:graphicEl>
                                              <a:dgm id="{8E66254D-33F9-484B-AAD9-4E030CA2A9A1}"/>
                                            </p:graphicEl>
                                          </p:spTgt>
                                        </p:tgtEl>
                                      </p:cBhvr>
                                      <p:to x="100000" y="100000"/>
                                    </p:animScale>
                                    <p:animScale>
                                      <p:cBhvr>
                                        <p:cTn id="53" dur="26">
                                          <p:stCondLst>
                                            <p:cond delay="1808"/>
                                          </p:stCondLst>
                                        </p:cTn>
                                        <p:tgtEl>
                                          <p:spTgt spid="4">
                                            <p:graphicEl>
                                              <a:dgm id="{8E66254D-33F9-484B-AAD9-4E030CA2A9A1}"/>
                                            </p:graphicEl>
                                          </p:spTgt>
                                        </p:tgtEl>
                                      </p:cBhvr>
                                      <p:to x="100000" y="95000"/>
                                    </p:animScale>
                                    <p:animScale>
                                      <p:cBhvr>
                                        <p:cTn id="54" dur="166" decel="50000">
                                          <p:stCondLst>
                                            <p:cond delay="1834"/>
                                          </p:stCondLst>
                                        </p:cTn>
                                        <p:tgtEl>
                                          <p:spTgt spid="4">
                                            <p:graphicEl>
                                              <a:dgm id="{8E66254D-33F9-484B-AAD9-4E030CA2A9A1}"/>
                                            </p:graphic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4">
                                            <p:graphicEl>
                                              <a:dgm id="{E3C44EF1-8673-4AC8-9407-E36A651B7445}"/>
                                            </p:graphicEl>
                                          </p:spTgt>
                                        </p:tgtEl>
                                        <p:attrNameLst>
                                          <p:attrName>style.visibility</p:attrName>
                                        </p:attrNameLst>
                                      </p:cBhvr>
                                      <p:to>
                                        <p:strVal val="visible"/>
                                      </p:to>
                                    </p:set>
                                    <p:animEffect transition="in" filter="wipe(down)">
                                      <p:cBhvr>
                                        <p:cTn id="57" dur="580">
                                          <p:stCondLst>
                                            <p:cond delay="0"/>
                                          </p:stCondLst>
                                        </p:cTn>
                                        <p:tgtEl>
                                          <p:spTgt spid="4">
                                            <p:graphicEl>
                                              <a:dgm id="{E3C44EF1-8673-4AC8-9407-E36A651B7445}"/>
                                            </p:graphicEl>
                                          </p:spTgt>
                                        </p:tgtEl>
                                      </p:cBhvr>
                                    </p:animEffect>
                                    <p:anim calcmode="lin" valueType="num">
                                      <p:cBhvr>
                                        <p:cTn id="58" dur="1822" tmFilter="0,0; 0.14,0.36; 0.43,0.73; 0.71,0.91; 1.0,1.0">
                                          <p:stCondLst>
                                            <p:cond delay="0"/>
                                          </p:stCondLst>
                                        </p:cTn>
                                        <p:tgtEl>
                                          <p:spTgt spid="4">
                                            <p:graphicEl>
                                              <a:dgm id="{E3C44EF1-8673-4AC8-9407-E36A651B7445}"/>
                                            </p:graphic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graphicEl>
                                              <a:dgm id="{E3C44EF1-8673-4AC8-9407-E36A651B7445}"/>
                                            </p:graphic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graphicEl>
                                              <a:dgm id="{E3C44EF1-8673-4AC8-9407-E36A651B7445}"/>
                                            </p:graphic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graphicEl>
                                              <a:dgm id="{E3C44EF1-8673-4AC8-9407-E36A651B7445}"/>
                                            </p:graphic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graphicEl>
                                              <a:dgm id="{E3C44EF1-8673-4AC8-9407-E36A651B7445}"/>
                                            </p:graphic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graphicEl>
                                              <a:dgm id="{E3C44EF1-8673-4AC8-9407-E36A651B7445}"/>
                                            </p:graphicEl>
                                          </p:spTgt>
                                        </p:tgtEl>
                                      </p:cBhvr>
                                      <p:to x="100000" y="60000"/>
                                    </p:animScale>
                                    <p:animScale>
                                      <p:cBhvr>
                                        <p:cTn id="64" dur="166" decel="50000">
                                          <p:stCondLst>
                                            <p:cond delay="676"/>
                                          </p:stCondLst>
                                        </p:cTn>
                                        <p:tgtEl>
                                          <p:spTgt spid="4">
                                            <p:graphicEl>
                                              <a:dgm id="{E3C44EF1-8673-4AC8-9407-E36A651B7445}"/>
                                            </p:graphicEl>
                                          </p:spTgt>
                                        </p:tgtEl>
                                      </p:cBhvr>
                                      <p:to x="100000" y="100000"/>
                                    </p:animScale>
                                    <p:animScale>
                                      <p:cBhvr>
                                        <p:cTn id="65" dur="26">
                                          <p:stCondLst>
                                            <p:cond delay="1312"/>
                                          </p:stCondLst>
                                        </p:cTn>
                                        <p:tgtEl>
                                          <p:spTgt spid="4">
                                            <p:graphicEl>
                                              <a:dgm id="{E3C44EF1-8673-4AC8-9407-E36A651B7445}"/>
                                            </p:graphicEl>
                                          </p:spTgt>
                                        </p:tgtEl>
                                      </p:cBhvr>
                                      <p:to x="100000" y="80000"/>
                                    </p:animScale>
                                    <p:animScale>
                                      <p:cBhvr>
                                        <p:cTn id="66" dur="166" decel="50000">
                                          <p:stCondLst>
                                            <p:cond delay="1338"/>
                                          </p:stCondLst>
                                        </p:cTn>
                                        <p:tgtEl>
                                          <p:spTgt spid="4">
                                            <p:graphicEl>
                                              <a:dgm id="{E3C44EF1-8673-4AC8-9407-E36A651B7445}"/>
                                            </p:graphicEl>
                                          </p:spTgt>
                                        </p:tgtEl>
                                      </p:cBhvr>
                                      <p:to x="100000" y="100000"/>
                                    </p:animScale>
                                    <p:animScale>
                                      <p:cBhvr>
                                        <p:cTn id="67" dur="26">
                                          <p:stCondLst>
                                            <p:cond delay="1642"/>
                                          </p:stCondLst>
                                        </p:cTn>
                                        <p:tgtEl>
                                          <p:spTgt spid="4">
                                            <p:graphicEl>
                                              <a:dgm id="{E3C44EF1-8673-4AC8-9407-E36A651B7445}"/>
                                            </p:graphicEl>
                                          </p:spTgt>
                                        </p:tgtEl>
                                      </p:cBhvr>
                                      <p:to x="100000" y="90000"/>
                                    </p:animScale>
                                    <p:animScale>
                                      <p:cBhvr>
                                        <p:cTn id="68" dur="166" decel="50000">
                                          <p:stCondLst>
                                            <p:cond delay="1668"/>
                                          </p:stCondLst>
                                        </p:cTn>
                                        <p:tgtEl>
                                          <p:spTgt spid="4">
                                            <p:graphicEl>
                                              <a:dgm id="{E3C44EF1-8673-4AC8-9407-E36A651B7445}"/>
                                            </p:graphicEl>
                                          </p:spTgt>
                                        </p:tgtEl>
                                      </p:cBhvr>
                                      <p:to x="100000" y="100000"/>
                                    </p:animScale>
                                    <p:animScale>
                                      <p:cBhvr>
                                        <p:cTn id="69" dur="26">
                                          <p:stCondLst>
                                            <p:cond delay="1808"/>
                                          </p:stCondLst>
                                        </p:cTn>
                                        <p:tgtEl>
                                          <p:spTgt spid="4">
                                            <p:graphicEl>
                                              <a:dgm id="{E3C44EF1-8673-4AC8-9407-E36A651B7445}"/>
                                            </p:graphicEl>
                                          </p:spTgt>
                                        </p:tgtEl>
                                      </p:cBhvr>
                                      <p:to x="100000" y="95000"/>
                                    </p:animScale>
                                    <p:animScale>
                                      <p:cBhvr>
                                        <p:cTn id="70" dur="166" decel="50000">
                                          <p:stCondLst>
                                            <p:cond delay="1834"/>
                                          </p:stCondLst>
                                        </p:cTn>
                                        <p:tgtEl>
                                          <p:spTgt spid="4">
                                            <p:graphicEl>
                                              <a:dgm id="{E3C44EF1-8673-4AC8-9407-E36A651B7445}"/>
                                            </p:graphic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4">
                                            <p:graphicEl>
                                              <a:dgm id="{F12765CB-9238-43E6-A2B1-AEB6F7C4B44B}"/>
                                            </p:graphicEl>
                                          </p:spTgt>
                                        </p:tgtEl>
                                        <p:attrNameLst>
                                          <p:attrName>style.visibility</p:attrName>
                                        </p:attrNameLst>
                                      </p:cBhvr>
                                      <p:to>
                                        <p:strVal val="visible"/>
                                      </p:to>
                                    </p:set>
                                    <p:animEffect transition="in" filter="wipe(down)">
                                      <p:cBhvr>
                                        <p:cTn id="75" dur="580">
                                          <p:stCondLst>
                                            <p:cond delay="0"/>
                                          </p:stCondLst>
                                        </p:cTn>
                                        <p:tgtEl>
                                          <p:spTgt spid="4">
                                            <p:graphicEl>
                                              <a:dgm id="{F12765CB-9238-43E6-A2B1-AEB6F7C4B44B}"/>
                                            </p:graphicEl>
                                          </p:spTgt>
                                        </p:tgtEl>
                                      </p:cBhvr>
                                    </p:animEffect>
                                    <p:anim calcmode="lin" valueType="num">
                                      <p:cBhvr>
                                        <p:cTn id="76" dur="1822" tmFilter="0,0; 0.14,0.36; 0.43,0.73; 0.71,0.91; 1.0,1.0">
                                          <p:stCondLst>
                                            <p:cond delay="0"/>
                                          </p:stCondLst>
                                        </p:cTn>
                                        <p:tgtEl>
                                          <p:spTgt spid="4">
                                            <p:graphicEl>
                                              <a:dgm id="{F12765CB-9238-43E6-A2B1-AEB6F7C4B44B}"/>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graphicEl>
                                              <a:dgm id="{F12765CB-9238-43E6-A2B1-AEB6F7C4B44B}"/>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graphicEl>
                                              <a:dgm id="{F12765CB-9238-43E6-A2B1-AEB6F7C4B44B}"/>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graphicEl>
                                              <a:dgm id="{F12765CB-9238-43E6-A2B1-AEB6F7C4B44B}"/>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graphicEl>
                                              <a:dgm id="{F12765CB-9238-43E6-A2B1-AEB6F7C4B44B}"/>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graphicEl>
                                              <a:dgm id="{F12765CB-9238-43E6-A2B1-AEB6F7C4B44B}"/>
                                            </p:graphicEl>
                                          </p:spTgt>
                                        </p:tgtEl>
                                      </p:cBhvr>
                                      <p:to x="100000" y="60000"/>
                                    </p:animScale>
                                    <p:animScale>
                                      <p:cBhvr>
                                        <p:cTn id="82" dur="166" decel="50000">
                                          <p:stCondLst>
                                            <p:cond delay="676"/>
                                          </p:stCondLst>
                                        </p:cTn>
                                        <p:tgtEl>
                                          <p:spTgt spid="4">
                                            <p:graphicEl>
                                              <a:dgm id="{F12765CB-9238-43E6-A2B1-AEB6F7C4B44B}"/>
                                            </p:graphicEl>
                                          </p:spTgt>
                                        </p:tgtEl>
                                      </p:cBhvr>
                                      <p:to x="100000" y="100000"/>
                                    </p:animScale>
                                    <p:animScale>
                                      <p:cBhvr>
                                        <p:cTn id="83" dur="26">
                                          <p:stCondLst>
                                            <p:cond delay="1312"/>
                                          </p:stCondLst>
                                        </p:cTn>
                                        <p:tgtEl>
                                          <p:spTgt spid="4">
                                            <p:graphicEl>
                                              <a:dgm id="{F12765CB-9238-43E6-A2B1-AEB6F7C4B44B}"/>
                                            </p:graphicEl>
                                          </p:spTgt>
                                        </p:tgtEl>
                                      </p:cBhvr>
                                      <p:to x="100000" y="80000"/>
                                    </p:animScale>
                                    <p:animScale>
                                      <p:cBhvr>
                                        <p:cTn id="84" dur="166" decel="50000">
                                          <p:stCondLst>
                                            <p:cond delay="1338"/>
                                          </p:stCondLst>
                                        </p:cTn>
                                        <p:tgtEl>
                                          <p:spTgt spid="4">
                                            <p:graphicEl>
                                              <a:dgm id="{F12765CB-9238-43E6-A2B1-AEB6F7C4B44B}"/>
                                            </p:graphicEl>
                                          </p:spTgt>
                                        </p:tgtEl>
                                      </p:cBhvr>
                                      <p:to x="100000" y="100000"/>
                                    </p:animScale>
                                    <p:animScale>
                                      <p:cBhvr>
                                        <p:cTn id="85" dur="26">
                                          <p:stCondLst>
                                            <p:cond delay="1642"/>
                                          </p:stCondLst>
                                        </p:cTn>
                                        <p:tgtEl>
                                          <p:spTgt spid="4">
                                            <p:graphicEl>
                                              <a:dgm id="{F12765CB-9238-43E6-A2B1-AEB6F7C4B44B}"/>
                                            </p:graphicEl>
                                          </p:spTgt>
                                        </p:tgtEl>
                                      </p:cBhvr>
                                      <p:to x="100000" y="90000"/>
                                    </p:animScale>
                                    <p:animScale>
                                      <p:cBhvr>
                                        <p:cTn id="86" dur="166" decel="50000">
                                          <p:stCondLst>
                                            <p:cond delay="1668"/>
                                          </p:stCondLst>
                                        </p:cTn>
                                        <p:tgtEl>
                                          <p:spTgt spid="4">
                                            <p:graphicEl>
                                              <a:dgm id="{F12765CB-9238-43E6-A2B1-AEB6F7C4B44B}"/>
                                            </p:graphicEl>
                                          </p:spTgt>
                                        </p:tgtEl>
                                      </p:cBhvr>
                                      <p:to x="100000" y="100000"/>
                                    </p:animScale>
                                    <p:animScale>
                                      <p:cBhvr>
                                        <p:cTn id="87" dur="26">
                                          <p:stCondLst>
                                            <p:cond delay="1808"/>
                                          </p:stCondLst>
                                        </p:cTn>
                                        <p:tgtEl>
                                          <p:spTgt spid="4">
                                            <p:graphicEl>
                                              <a:dgm id="{F12765CB-9238-43E6-A2B1-AEB6F7C4B44B}"/>
                                            </p:graphicEl>
                                          </p:spTgt>
                                        </p:tgtEl>
                                      </p:cBhvr>
                                      <p:to x="100000" y="95000"/>
                                    </p:animScale>
                                    <p:animScale>
                                      <p:cBhvr>
                                        <p:cTn id="88" dur="166" decel="50000">
                                          <p:stCondLst>
                                            <p:cond delay="1834"/>
                                          </p:stCondLst>
                                        </p:cTn>
                                        <p:tgtEl>
                                          <p:spTgt spid="4">
                                            <p:graphicEl>
                                              <a:dgm id="{F12765CB-9238-43E6-A2B1-AEB6F7C4B44B}"/>
                                            </p:graphicEl>
                                          </p:spTgt>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4">
                                            <p:graphicEl>
                                              <a:dgm id="{5CF213F1-EDED-4F17-9E51-38AC5D7694B1}"/>
                                            </p:graphicEl>
                                          </p:spTgt>
                                        </p:tgtEl>
                                        <p:attrNameLst>
                                          <p:attrName>style.visibility</p:attrName>
                                        </p:attrNameLst>
                                      </p:cBhvr>
                                      <p:to>
                                        <p:strVal val="visible"/>
                                      </p:to>
                                    </p:set>
                                    <p:animEffect transition="in" filter="wipe(down)">
                                      <p:cBhvr>
                                        <p:cTn id="91" dur="580">
                                          <p:stCondLst>
                                            <p:cond delay="0"/>
                                          </p:stCondLst>
                                        </p:cTn>
                                        <p:tgtEl>
                                          <p:spTgt spid="4">
                                            <p:graphicEl>
                                              <a:dgm id="{5CF213F1-EDED-4F17-9E51-38AC5D7694B1}"/>
                                            </p:graphicEl>
                                          </p:spTgt>
                                        </p:tgtEl>
                                      </p:cBhvr>
                                    </p:animEffect>
                                    <p:anim calcmode="lin" valueType="num">
                                      <p:cBhvr>
                                        <p:cTn id="92" dur="1822" tmFilter="0,0; 0.14,0.36; 0.43,0.73; 0.71,0.91; 1.0,1.0">
                                          <p:stCondLst>
                                            <p:cond delay="0"/>
                                          </p:stCondLst>
                                        </p:cTn>
                                        <p:tgtEl>
                                          <p:spTgt spid="4">
                                            <p:graphicEl>
                                              <a:dgm id="{5CF213F1-EDED-4F17-9E51-38AC5D7694B1}"/>
                                            </p:graphic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graphicEl>
                                              <a:dgm id="{5CF213F1-EDED-4F17-9E51-38AC5D7694B1}"/>
                                            </p:graphic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graphicEl>
                                              <a:dgm id="{5CF213F1-EDED-4F17-9E51-38AC5D7694B1}"/>
                                            </p:graphic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graphicEl>
                                              <a:dgm id="{5CF213F1-EDED-4F17-9E51-38AC5D7694B1}"/>
                                            </p:graphic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graphicEl>
                                              <a:dgm id="{5CF213F1-EDED-4F17-9E51-38AC5D7694B1}"/>
                                            </p:graphic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graphicEl>
                                              <a:dgm id="{5CF213F1-EDED-4F17-9E51-38AC5D7694B1}"/>
                                            </p:graphicEl>
                                          </p:spTgt>
                                        </p:tgtEl>
                                      </p:cBhvr>
                                      <p:to x="100000" y="60000"/>
                                    </p:animScale>
                                    <p:animScale>
                                      <p:cBhvr>
                                        <p:cTn id="98" dur="166" decel="50000">
                                          <p:stCondLst>
                                            <p:cond delay="676"/>
                                          </p:stCondLst>
                                        </p:cTn>
                                        <p:tgtEl>
                                          <p:spTgt spid="4">
                                            <p:graphicEl>
                                              <a:dgm id="{5CF213F1-EDED-4F17-9E51-38AC5D7694B1}"/>
                                            </p:graphicEl>
                                          </p:spTgt>
                                        </p:tgtEl>
                                      </p:cBhvr>
                                      <p:to x="100000" y="100000"/>
                                    </p:animScale>
                                    <p:animScale>
                                      <p:cBhvr>
                                        <p:cTn id="99" dur="26">
                                          <p:stCondLst>
                                            <p:cond delay="1312"/>
                                          </p:stCondLst>
                                        </p:cTn>
                                        <p:tgtEl>
                                          <p:spTgt spid="4">
                                            <p:graphicEl>
                                              <a:dgm id="{5CF213F1-EDED-4F17-9E51-38AC5D7694B1}"/>
                                            </p:graphicEl>
                                          </p:spTgt>
                                        </p:tgtEl>
                                      </p:cBhvr>
                                      <p:to x="100000" y="80000"/>
                                    </p:animScale>
                                    <p:animScale>
                                      <p:cBhvr>
                                        <p:cTn id="100" dur="166" decel="50000">
                                          <p:stCondLst>
                                            <p:cond delay="1338"/>
                                          </p:stCondLst>
                                        </p:cTn>
                                        <p:tgtEl>
                                          <p:spTgt spid="4">
                                            <p:graphicEl>
                                              <a:dgm id="{5CF213F1-EDED-4F17-9E51-38AC5D7694B1}"/>
                                            </p:graphicEl>
                                          </p:spTgt>
                                        </p:tgtEl>
                                      </p:cBhvr>
                                      <p:to x="100000" y="100000"/>
                                    </p:animScale>
                                    <p:animScale>
                                      <p:cBhvr>
                                        <p:cTn id="101" dur="26">
                                          <p:stCondLst>
                                            <p:cond delay="1642"/>
                                          </p:stCondLst>
                                        </p:cTn>
                                        <p:tgtEl>
                                          <p:spTgt spid="4">
                                            <p:graphicEl>
                                              <a:dgm id="{5CF213F1-EDED-4F17-9E51-38AC5D7694B1}"/>
                                            </p:graphicEl>
                                          </p:spTgt>
                                        </p:tgtEl>
                                      </p:cBhvr>
                                      <p:to x="100000" y="90000"/>
                                    </p:animScale>
                                    <p:animScale>
                                      <p:cBhvr>
                                        <p:cTn id="102" dur="166" decel="50000">
                                          <p:stCondLst>
                                            <p:cond delay="1668"/>
                                          </p:stCondLst>
                                        </p:cTn>
                                        <p:tgtEl>
                                          <p:spTgt spid="4">
                                            <p:graphicEl>
                                              <a:dgm id="{5CF213F1-EDED-4F17-9E51-38AC5D7694B1}"/>
                                            </p:graphicEl>
                                          </p:spTgt>
                                        </p:tgtEl>
                                      </p:cBhvr>
                                      <p:to x="100000" y="100000"/>
                                    </p:animScale>
                                    <p:animScale>
                                      <p:cBhvr>
                                        <p:cTn id="103" dur="26">
                                          <p:stCondLst>
                                            <p:cond delay="1808"/>
                                          </p:stCondLst>
                                        </p:cTn>
                                        <p:tgtEl>
                                          <p:spTgt spid="4">
                                            <p:graphicEl>
                                              <a:dgm id="{5CF213F1-EDED-4F17-9E51-38AC5D7694B1}"/>
                                            </p:graphicEl>
                                          </p:spTgt>
                                        </p:tgtEl>
                                      </p:cBhvr>
                                      <p:to x="100000" y="95000"/>
                                    </p:animScale>
                                    <p:animScale>
                                      <p:cBhvr>
                                        <p:cTn id="104" dur="166" decel="50000">
                                          <p:stCondLst>
                                            <p:cond delay="1834"/>
                                          </p:stCondLst>
                                        </p:cTn>
                                        <p:tgtEl>
                                          <p:spTgt spid="4">
                                            <p:graphicEl>
                                              <a:dgm id="{5CF213F1-EDED-4F17-9E51-38AC5D7694B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did revolts break out in France in 1830 and 1848?</a:t>
            </a:r>
          </a:p>
          <a:p>
            <a:endParaRPr lang="en-US" dirty="0"/>
          </a:p>
          <a:p>
            <a:r>
              <a:rPr lang="en-US" dirty="0" smtClean="0"/>
              <a:t>How did revolutions in France affect other parts of Europe?</a:t>
            </a:r>
          </a:p>
          <a:p>
            <a:endParaRPr lang="en-US" dirty="0"/>
          </a:p>
          <a:p>
            <a:r>
              <a:rPr lang="en-US" dirty="0" smtClean="0"/>
              <a:t>Why did the revolts of 1830 and 1848 generally fail to achieve their goals?</a:t>
            </a:r>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979831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Charter of French liberties</a:t>
            </a:r>
          </a:p>
          <a:p>
            <a:r>
              <a:rPr lang="en-US" dirty="0" smtClean="0"/>
              <a:t>Charles X</a:t>
            </a:r>
          </a:p>
          <a:p>
            <a:r>
              <a:rPr lang="en-US" dirty="0" smtClean="0"/>
              <a:t>Louis </a:t>
            </a:r>
            <a:r>
              <a:rPr lang="en-US" dirty="0" err="1" smtClean="0"/>
              <a:t>Phillipe</a:t>
            </a:r>
            <a:endParaRPr lang="en-US" dirty="0" smtClean="0"/>
          </a:p>
          <a:p>
            <a:r>
              <a:rPr lang="en-US" dirty="0" smtClean="0"/>
              <a:t>Louis Napoleon</a:t>
            </a:r>
          </a:p>
          <a:p>
            <a:r>
              <a:rPr lang="en-US" dirty="0" smtClean="0"/>
              <a:t>Louis Kossuth</a:t>
            </a:r>
          </a:p>
          <a:p>
            <a:r>
              <a:rPr lang="en-US" dirty="0" smtClean="0"/>
              <a:t>Frankfurt Assembly</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428785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Louis XVIII</a:t>
            </a:r>
          </a:p>
          <a:p>
            <a:r>
              <a:rPr lang="en-US" dirty="0" smtClean="0"/>
              <a:t>Made king after the Congress of Vienna</a:t>
            </a:r>
          </a:p>
          <a:p>
            <a:r>
              <a:rPr lang="en-US" dirty="0" smtClean="0"/>
              <a:t>Issued the </a:t>
            </a:r>
            <a:r>
              <a:rPr lang="en-US" dirty="0" smtClean="0">
                <a:solidFill>
                  <a:srgbClr val="FF0000"/>
                </a:solidFill>
              </a:rPr>
              <a:t>Charter of French Liberties</a:t>
            </a:r>
          </a:p>
          <a:p>
            <a:r>
              <a:rPr lang="en-US" dirty="0" smtClean="0">
                <a:solidFill>
                  <a:schemeClr val="tx2"/>
                </a:solidFill>
              </a:rPr>
              <a:t>Was not an absolute ruler, still had a great deal of power</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France After the Restoration</a:t>
            </a:r>
            <a:endParaRPr lang="en-US" dirty="0"/>
          </a:p>
        </p:txBody>
      </p:sp>
      <p:pic>
        <p:nvPicPr>
          <p:cNvPr id="1026" name="Picture 2" descr="\\WPSDC01\USER WHS SHARE$\mwalton\Desktop\louis 18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236" y="3387191"/>
            <a:ext cx="3086100" cy="345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3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Efforts at Compromise</a:t>
            </a:r>
          </a:p>
          <a:p>
            <a:pPr lvl="1"/>
            <a:r>
              <a:rPr lang="en-US" dirty="0" smtClean="0"/>
              <a:t>Louis XVIII tried to appease the people of France, but was unsuccessful</a:t>
            </a:r>
          </a:p>
          <a:p>
            <a:pPr lvl="2"/>
            <a:r>
              <a:rPr lang="en-US" dirty="0" err="1" smtClean="0"/>
              <a:t>Ultraroyalists</a:t>
            </a:r>
            <a:r>
              <a:rPr lang="en-US" dirty="0" smtClean="0"/>
              <a:t> did not like the constitutional monarchy and wanted the old regime to return.</a:t>
            </a:r>
          </a:p>
          <a:p>
            <a:pPr lvl="2"/>
            <a:r>
              <a:rPr lang="en-US" dirty="0" smtClean="0"/>
              <a:t>Liberals wanted to extend suffrage and gain power</a:t>
            </a:r>
          </a:p>
          <a:p>
            <a:pPr lvl="2"/>
            <a:r>
              <a:rPr lang="en-US" dirty="0" smtClean="0"/>
              <a:t>Radicals wanted a republican government</a:t>
            </a:r>
          </a:p>
          <a:p>
            <a:pPr lvl="2"/>
            <a:r>
              <a:rPr lang="en-US" dirty="0" smtClean="0"/>
              <a:t>Working class people wanted a decent wage. </a:t>
            </a:r>
          </a:p>
          <a:p>
            <a:pPr lvl="1"/>
            <a:endParaRPr lang="en-US" dirty="0"/>
          </a:p>
        </p:txBody>
      </p:sp>
      <p:sp>
        <p:nvSpPr>
          <p:cNvPr id="3" name="Title 2"/>
          <p:cNvSpPr>
            <a:spLocks noGrp="1"/>
          </p:cNvSpPr>
          <p:nvPr>
            <p:ph type="title"/>
          </p:nvPr>
        </p:nvSpPr>
        <p:spPr/>
        <p:txBody>
          <a:bodyPr/>
          <a:lstStyle/>
          <a:p>
            <a:r>
              <a:rPr lang="en-US" dirty="0"/>
              <a:t>France After the Restoration</a:t>
            </a:r>
          </a:p>
        </p:txBody>
      </p:sp>
      <p:pic>
        <p:nvPicPr>
          <p:cNvPr id="2050" name="Picture 2" descr="\\WPSDC01\USER WHS SHARE$\mwalton\Desktop\complai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482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97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Charles X</a:t>
            </a:r>
          </a:p>
          <a:p>
            <a:pPr lvl="1"/>
            <a:r>
              <a:rPr lang="en-US" dirty="0"/>
              <a:t>I</a:t>
            </a:r>
            <a:r>
              <a:rPr lang="en-US" dirty="0" smtClean="0"/>
              <a:t>nherited the throne after his brother, Louis XVIII died.</a:t>
            </a:r>
          </a:p>
          <a:p>
            <a:pPr lvl="1"/>
            <a:r>
              <a:rPr lang="en-US" dirty="0" smtClean="0"/>
              <a:t>Believed in absolutism.</a:t>
            </a:r>
          </a:p>
          <a:p>
            <a:pPr lvl="1"/>
            <a:r>
              <a:rPr lang="en-US" dirty="0" smtClean="0"/>
              <a:t>Suspended the legislature, limited the right to vote, restricted the press. </a:t>
            </a:r>
          </a:p>
          <a:p>
            <a:pPr lvl="1"/>
            <a:endParaRPr lang="en-US" dirty="0"/>
          </a:p>
        </p:txBody>
      </p:sp>
      <p:sp>
        <p:nvSpPr>
          <p:cNvPr id="3" name="Title 2"/>
          <p:cNvSpPr>
            <a:spLocks noGrp="1"/>
          </p:cNvSpPr>
          <p:nvPr>
            <p:ph type="title"/>
          </p:nvPr>
        </p:nvSpPr>
        <p:spPr/>
        <p:txBody>
          <a:bodyPr/>
          <a:lstStyle/>
          <a:p>
            <a:r>
              <a:rPr lang="en-US" dirty="0"/>
              <a:t>France After the Restoration</a:t>
            </a:r>
          </a:p>
        </p:txBody>
      </p:sp>
      <p:pic>
        <p:nvPicPr>
          <p:cNvPr id="3074" name="Picture 2" descr="\\WPSDC01\USER WHS SHARE$\mwalton\Desktop\charles x of fr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2557463" cy="321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01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July Revolution</a:t>
            </a:r>
          </a:p>
          <a:p>
            <a:pPr lvl="1"/>
            <a:r>
              <a:rPr lang="en-US" dirty="0" smtClean="0"/>
              <a:t>The people of France were FURIOUS with Charles X</a:t>
            </a:r>
          </a:p>
          <a:p>
            <a:pPr lvl="1"/>
            <a:r>
              <a:rPr lang="en-US" dirty="0" smtClean="0"/>
              <a:t>Citizens revolted and took over Paris </a:t>
            </a:r>
          </a:p>
          <a:p>
            <a:pPr lvl="1"/>
            <a:r>
              <a:rPr lang="en-US" dirty="0" smtClean="0"/>
              <a:t>Charles X abdicated and fled to England</a:t>
            </a:r>
          </a:p>
          <a:p>
            <a:pPr lvl="1"/>
            <a:r>
              <a:rPr lang="en-US" dirty="0" smtClean="0"/>
              <a:t>A new King was chosen by the lower house of the Legislature</a:t>
            </a:r>
            <a:endParaRPr lang="en-US" dirty="0"/>
          </a:p>
        </p:txBody>
      </p:sp>
      <p:sp>
        <p:nvSpPr>
          <p:cNvPr id="3" name="Title 2"/>
          <p:cNvSpPr>
            <a:spLocks noGrp="1"/>
          </p:cNvSpPr>
          <p:nvPr>
            <p:ph type="title"/>
          </p:nvPr>
        </p:nvSpPr>
        <p:spPr/>
        <p:txBody>
          <a:bodyPr/>
          <a:lstStyle/>
          <a:p>
            <a:r>
              <a:rPr lang="en-US" dirty="0"/>
              <a:t>France After the Restoration</a:t>
            </a:r>
          </a:p>
        </p:txBody>
      </p:sp>
      <p:pic>
        <p:nvPicPr>
          <p:cNvPr id="4098" name="Picture 2" descr="\\WPSDC01\USER WHS SHARE$\mwalton\Desktop\frenchrevol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867150"/>
            <a:ext cx="44767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53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Louis </a:t>
            </a:r>
            <a:r>
              <a:rPr lang="en-US" dirty="0" err="1" smtClean="0"/>
              <a:t>Phillipe</a:t>
            </a:r>
            <a:r>
              <a:rPr lang="en-US" dirty="0" smtClean="0"/>
              <a:t> was made the new King</a:t>
            </a:r>
          </a:p>
          <a:p>
            <a:r>
              <a:rPr lang="en-US" dirty="0" smtClean="0"/>
              <a:t>Cousin of Charles X</a:t>
            </a:r>
          </a:p>
          <a:p>
            <a:r>
              <a:rPr lang="en-US" dirty="0" smtClean="0"/>
              <a:t>Called the “Citizen King”</a:t>
            </a:r>
          </a:p>
          <a:p>
            <a:r>
              <a:rPr lang="en-US" dirty="0" smtClean="0"/>
              <a:t>Policies made him popular, but favored the middle class at the expense of the workers.</a:t>
            </a:r>
          </a:p>
          <a:p>
            <a:endParaRPr lang="en-US" dirty="0"/>
          </a:p>
        </p:txBody>
      </p:sp>
      <p:sp>
        <p:nvSpPr>
          <p:cNvPr id="3" name="Title 2"/>
          <p:cNvSpPr>
            <a:spLocks noGrp="1"/>
          </p:cNvSpPr>
          <p:nvPr>
            <p:ph type="title"/>
          </p:nvPr>
        </p:nvSpPr>
        <p:spPr/>
        <p:txBody>
          <a:bodyPr/>
          <a:lstStyle/>
          <a:p>
            <a:r>
              <a:rPr lang="en-US" dirty="0"/>
              <a:t>France After the Restoration</a:t>
            </a:r>
          </a:p>
        </p:txBody>
      </p:sp>
      <p:pic>
        <p:nvPicPr>
          <p:cNvPr id="5122" name="Picture 2" descr="\\WPSDC01\USER WHS SHARE$\mwalton\Desktop\Louis-Philippe_de_Bourbon_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44312"/>
            <a:ext cx="3070225" cy="307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74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Discontent with the French government grew</a:t>
            </a:r>
          </a:p>
          <a:p>
            <a:pPr lvl="1"/>
            <a:r>
              <a:rPr lang="en-US" dirty="0" smtClean="0"/>
              <a:t>Radicals formed secret societies working to bring about a republic</a:t>
            </a:r>
          </a:p>
          <a:p>
            <a:pPr lvl="1"/>
            <a:r>
              <a:rPr lang="en-US" dirty="0" smtClean="0"/>
              <a:t>Utopian Socialists wanted to end private property</a:t>
            </a:r>
          </a:p>
          <a:p>
            <a:pPr lvl="1"/>
            <a:r>
              <a:rPr lang="en-US" dirty="0" smtClean="0"/>
              <a:t>Liberals denounced the government of Louis </a:t>
            </a:r>
            <a:r>
              <a:rPr lang="en-US" dirty="0" err="1" smtClean="0"/>
              <a:t>Phillipe</a:t>
            </a:r>
            <a:r>
              <a:rPr lang="en-US" dirty="0" smtClean="0"/>
              <a:t> for corruption</a:t>
            </a:r>
          </a:p>
          <a:p>
            <a:pPr lvl="1" algn="ctr"/>
            <a:r>
              <a:rPr lang="en-US" dirty="0" smtClean="0"/>
              <a:t>THEN…..</a:t>
            </a:r>
          </a:p>
          <a:p>
            <a:pPr lvl="1"/>
            <a:r>
              <a:rPr lang="en-US" dirty="0" smtClean="0"/>
              <a:t>Economic slump shut down factories</a:t>
            </a:r>
          </a:p>
          <a:p>
            <a:pPr lvl="1"/>
            <a:r>
              <a:rPr lang="en-US" dirty="0" smtClean="0"/>
              <a:t>Harvests were poor</a:t>
            </a:r>
          </a:p>
          <a:p>
            <a:pPr lvl="1"/>
            <a:r>
              <a:rPr lang="en-US" dirty="0" smtClean="0"/>
              <a:t>People lost their jobs and food prices soared</a:t>
            </a:r>
          </a:p>
          <a:p>
            <a:pPr lvl="1"/>
            <a:r>
              <a:rPr lang="en-US" dirty="0" smtClean="0"/>
              <a:t>The government was plagued by scandals</a:t>
            </a:r>
            <a:endParaRPr lang="en-US" dirty="0"/>
          </a:p>
        </p:txBody>
      </p:sp>
      <p:sp>
        <p:nvSpPr>
          <p:cNvPr id="3" name="Title 2"/>
          <p:cNvSpPr>
            <a:spLocks noGrp="1"/>
          </p:cNvSpPr>
          <p:nvPr>
            <p:ph type="title"/>
          </p:nvPr>
        </p:nvSpPr>
        <p:spPr/>
        <p:txBody>
          <a:bodyPr/>
          <a:lstStyle/>
          <a:p>
            <a:r>
              <a:rPr lang="en-US" dirty="0" smtClean="0"/>
              <a:t>The French Revolution of 1848</a:t>
            </a:r>
            <a:endParaRPr lang="en-US" dirty="0"/>
          </a:p>
        </p:txBody>
      </p:sp>
    </p:spTree>
    <p:extLst>
      <p:ext uri="{BB962C8B-B14F-4D97-AF65-F5344CB8AC3E}">
        <p14:creationId xmlns:p14="http://schemas.microsoft.com/office/powerpoint/2010/main" val="1721291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heel(1)">
                                      <p:cBhvr>
                                        <p:cTn id="25" dur="2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additive="base">
                                        <p:cTn id="3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 calcmode="lin" valueType="num">
                                      <p:cBhvr additive="base">
                                        <p:cTn id="4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France After the Restoration</a:t>
            </a:r>
          </a:p>
        </p:txBody>
      </p:sp>
      <p:sp>
        <p:nvSpPr>
          <p:cNvPr id="4" name="Text Placeholder 3"/>
          <p:cNvSpPr>
            <a:spLocks noGrp="1"/>
          </p:cNvSpPr>
          <p:nvPr>
            <p:ph type="body" idx="1"/>
          </p:nvPr>
        </p:nvSpPr>
        <p:spPr/>
        <p:txBody>
          <a:bodyPr/>
          <a:lstStyle/>
          <a:p>
            <a:r>
              <a:rPr lang="en-US" dirty="0" smtClean="0"/>
              <a:t>February Days</a:t>
            </a:r>
            <a:endParaRPr lang="en-US" dirty="0"/>
          </a:p>
        </p:txBody>
      </p:sp>
      <p:sp>
        <p:nvSpPr>
          <p:cNvPr id="6" name="Text Placeholder 5"/>
          <p:cNvSpPr>
            <a:spLocks noGrp="1"/>
          </p:cNvSpPr>
          <p:nvPr>
            <p:ph type="body" sz="half" idx="3"/>
          </p:nvPr>
        </p:nvSpPr>
        <p:spPr/>
        <p:txBody>
          <a:bodyPr/>
          <a:lstStyle/>
          <a:p>
            <a:r>
              <a:rPr lang="en-US" dirty="0" smtClean="0"/>
              <a:t>June Days</a:t>
            </a:r>
            <a:endParaRPr lang="en-US" dirty="0"/>
          </a:p>
        </p:txBody>
      </p:sp>
      <p:sp>
        <p:nvSpPr>
          <p:cNvPr id="5" name="Content Placeholder 4"/>
          <p:cNvSpPr>
            <a:spLocks noGrp="1"/>
          </p:cNvSpPr>
          <p:nvPr>
            <p:ph sz="quarter" idx="2"/>
          </p:nvPr>
        </p:nvSpPr>
        <p:spPr/>
        <p:txBody>
          <a:bodyPr/>
          <a:lstStyle/>
          <a:p>
            <a:r>
              <a:rPr lang="en-US" dirty="0" smtClean="0"/>
              <a:t>The government responded violently to protestors</a:t>
            </a:r>
          </a:p>
          <a:p>
            <a:r>
              <a:rPr lang="en-US" dirty="0" smtClean="0"/>
              <a:t>Louis </a:t>
            </a:r>
            <a:r>
              <a:rPr lang="en-US" dirty="0" err="1" smtClean="0"/>
              <a:t>Phillipe</a:t>
            </a:r>
            <a:r>
              <a:rPr lang="en-US" dirty="0" smtClean="0"/>
              <a:t> abdicated</a:t>
            </a:r>
          </a:p>
          <a:p>
            <a:r>
              <a:rPr lang="en-US" dirty="0" smtClean="0"/>
              <a:t>A new government called the second republic was established, but with controversy. </a:t>
            </a:r>
            <a:endParaRPr lang="en-US" dirty="0"/>
          </a:p>
        </p:txBody>
      </p:sp>
      <p:sp>
        <p:nvSpPr>
          <p:cNvPr id="7" name="Content Placeholder 6"/>
          <p:cNvSpPr>
            <a:spLocks noGrp="1"/>
          </p:cNvSpPr>
          <p:nvPr>
            <p:ph sz="quarter" idx="4"/>
          </p:nvPr>
        </p:nvSpPr>
        <p:spPr/>
        <p:txBody>
          <a:bodyPr/>
          <a:lstStyle/>
          <a:p>
            <a:r>
              <a:rPr lang="en-US" dirty="0" smtClean="0"/>
              <a:t>The wealthy gained control of the government</a:t>
            </a:r>
          </a:p>
          <a:p>
            <a:r>
              <a:rPr lang="en-US" dirty="0" smtClean="0"/>
              <a:t>After an employment program was ended, the poor protested. </a:t>
            </a:r>
          </a:p>
          <a:p>
            <a:r>
              <a:rPr lang="en-US" dirty="0" smtClean="0"/>
              <a:t>There was a deep seated resentment among the people of France. </a:t>
            </a:r>
          </a:p>
          <a:p>
            <a:endParaRPr lang="en-US" dirty="0" smtClean="0"/>
          </a:p>
        </p:txBody>
      </p:sp>
    </p:spTree>
    <p:extLst>
      <p:ext uri="{BB962C8B-B14F-4D97-AF65-F5344CB8AC3E}">
        <p14:creationId xmlns:p14="http://schemas.microsoft.com/office/powerpoint/2010/main" val="2731806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The National Assembly took control and created a constitution.</a:t>
            </a:r>
          </a:p>
          <a:p>
            <a:r>
              <a:rPr lang="en-US" dirty="0" smtClean="0"/>
              <a:t>Created a strong president and one-house legislature</a:t>
            </a:r>
          </a:p>
          <a:p>
            <a:r>
              <a:rPr lang="en-US" dirty="0"/>
              <a:t>G</a:t>
            </a:r>
            <a:r>
              <a:rPr lang="en-US" dirty="0" smtClean="0"/>
              <a:t>ave </a:t>
            </a:r>
            <a:r>
              <a:rPr lang="en-US" dirty="0"/>
              <a:t>the right to vote to all adult men</a:t>
            </a:r>
            <a:r>
              <a:rPr lang="en-US" dirty="0" smtClean="0"/>
              <a:t>.</a:t>
            </a:r>
          </a:p>
          <a:p>
            <a:endParaRPr lang="en-US" dirty="0"/>
          </a:p>
          <a:p>
            <a:endParaRPr lang="en-US" dirty="0" smtClean="0"/>
          </a:p>
          <a:p>
            <a:endParaRPr lang="en-US" dirty="0"/>
          </a:p>
        </p:txBody>
      </p:sp>
      <p:sp>
        <p:nvSpPr>
          <p:cNvPr id="7" name="Title 6"/>
          <p:cNvSpPr>
            <a:spLocks noGrp="1"/>
          </p:cNvSpPr>
          <p:nvPr>
            <p:ph type="title"/>
          </p:nvPr>
        </p:nvSpPr>
        <p:spPr/>
        <p:txBody>
          <a:bodyPr/>
          <a:lstStyle/>
          <a:p>
            <a:r>
              <a:rPr lang="en-US" dirty="0"/>
              <a:t>France After the Restoration</a:t>
            </a:r>
          </a:p>
        </p:txBody>
      </p:sp>
    </p:spTree>
    <p:extLst>
      <p:ext uri="{BB962C8B-B14F-4D97-AF65-F5344CB8AC3E}">
        <p14:creationId xmlns:p14="http://schemas.microsoft.com/office/powerpoint/2010/main" val="815859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solidFill>
                  <a:schemeClr val="accent1"/>
                </a:solidFill>
              </a:rPr>
              <a:t>“Kings have to calculate the chances of their very existence in the immediate future.  Passions are let loose and together to overthrow everything that society rejects as the basis of its existence: religion, public morality, laws, customs, rights, and duties, all are attacked, confounded, overthrown or called into question.”-Clemens von Metternich</a:t>
            </a:r>
            <a:endParaRPr lang="en-US" dirty="0">
              <a:solidFill>
                <a:schemeClr val="accent1"/>
              </a:solidFill>
            </a:endParaRPr>
          </a:p>
        </p:txBody>
      </p:sp>
      <p:sp>
        <p:nvSpPr>
          <p:cNvPr id="3" name="Title 2"/>
          <p:cNvSpPr>
            <a:spLocks noGrp="1"/>
          </p:cNvSpPr>
          <p:nvPr>
            <p:ph type="title"/>
          </p:nvPr>
        </p:nvSpPr>
        <p:spPr/>
        <p:txBody>
          <a:bodyPr/>
          <a:lstStyle/>
          <a:p>
            <a:r>
              <a:rPr lang="en-US" dirty="0" smtClean="0"/>
              <a:t>An Age of Ideologies </a:t>
            </a:r>
            <a:endParaRPr lang="en-US" dirty="0"/>
          </a:p>
        </p:txBody>
      </p:sp>
    </p:spTree>
    <p:extLst>
      <p:ext uri="{BB962C8B-B14F-4D97-AF65-F5344CB8AC3E}">
        <p14:creationId xmlns:p14="http://schemas.microsoft.com/office/powerpoint/2010/main" val="4210543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Louis Napoleon, nephew of Napoleon Bonaparte</a:t>
            </a:r>
          </a:p>
          <a:p>
            <a:r>
              <a:rPr lang="en-US" dirty="0" smtClean="0"/>
              <a:t>Elected the new President of France in 1848.</a:t>
            </a:r>
          </a:p>
          <a:p>
            <a:r>
              <a:rPr lang="en-US" dirty="0" smtClean="0"/>
              <a:t>Presented himself as a man of the people.</a:t>
            </a:r>
          </a:p>
          <a:p>
            <a:r>
              <a:rPr lang="en-US" dirty="0" smtClean="0"/>
              <a:t>By 1852, proclaimed himself emperor</a:t>
            </a:r>
          </a:p>
          <a:p>
            <a:pPr marL="109728" indent="0">
              <a:buNone/>
            </a:pPr>
            <a:endParaRPr lang="en-US" dirty="0"/>
          </a:p>
        </p:txBody>
      </p:sp>
      <p:sp>
        <p:nvSpPr>
          <p:cNvPr id="7" name="Title 6"/>
          <p:cNvSpPr>
            <a:spLocks noGrp="1"/>
          </p:cNvSpPr>
          <p:nvPr>
            <p:ph type="title"/>
          </p:nvPr>
        </p:nvSpPr>
        <p:spPr/>
        <p:txBody>
          <a:bodyPr/>
          <a:lstStyle/>
          <a:p>
            <a:r>
              <a:rPr lang="en-US" dirty="0"/>
              <a:t>France After the Restoration</a:t>
            </a:r>
          </a:p>
        </p:txBody>
      </p:sp>
      <p:pic>
        <p:nvPicPr>
          <p:cNvPr id="6146" name="Picture 2" descr="\\WPSDC01\USER WHS SHARE$\mwalton\Desktop\Louis Napol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3754581"/>
            <a:ext cx="3075709" cy="307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8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Louis Napoleon took the name Napoleon III</a:t>
            </a:r>
          </a:p>
          <a:p>
            <a:r>
              <a:rPr lang="en-US" dirty="0" smtClean="0"/>
              <a:t>Was given approval to become emperor by a vote of over 90%</a:t>
            </a:r>
          </a:p>
          <a:p>
            <a:r>
              <a:rPr lang="en-US" dirty="0" smtClean="0"/>
              <a:t>His rule would eventually end French power in Europe.  (wait a few chapters…)</a:t>
            </a:r>
            <a:endParaRPr lang="en-US" dirty="0"/>
          </a:p>
        </p:txBody>
      </p:sp>
      <p:sp>
        <p:nvSpPr>
          <p:cNvPr id="3" name="Title 2"/>
          <p:cNvSpPr>
            <a:spLocks noGrp="1"/>
          </p:cNvSpPr>
          <p:nvPr>
            <p:ph type="title"/>
          </p:nvPr>
        </p:nvSpPr>
        <p:spPr/>
        <p:txBody>
          <a:bodyPr/>
          <a:lstStyle/>
          <a:p>
            <a:r>
              <a:rPr lang="en-US" dirty="0"/>
              <a:t>France After the Restoration</a:t>
            </a:r>
          </a:p>
        </p:txBody>
      </p:sp>
    </p:spTree>
    <p:extLst>
      <p:ext uri="{BB962C8B-B14F-4D97-AF65-F5344CB8AC3E}">
        <p14:creationId xmlns:p14="http://schemas.microsoft.com/office/powerpoint/2010/main" val="1909833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Between 1830 and 1848, other European ethnic groups launched their own uprisings against conservative rulers.</a:t>
            </a:r>
          </a:p>
          <a:p>
            <a:r>
              <a:rPr lang="en-US" dirty="0" smtClean="0"/>
              <a:t>Rulers became frightened at the prospect of losing power, eventually began to accept reforms. </a:t>
            </a:r>
            <a:endParaRPr lang="en-US" dirty="0"/>
          </a:p>
        </p:txBody>
      </p:sp>
      <p:sp>
        <p:nvSpPr>
          <p:cNvPr id="3" name="Title 2"/>
          <p:cNvSpPr>
            <a:spLocks noGrp="1"/>
          </p:cNvSpPr>
          <p:nvPr>
            <p:ph type="title"/>
          </p:nvPr>
        </p:nvSpPr>
        <p:spPr/>
        <p:txBody>
          <a:bodyPr/>
          <a:lstStyle/>
          <a:p>
            <a:r>
              <a:rPr lang="en-US" dirty="0" smtClean="0"/>
              <a:t>“Europe Catches Cold”</a:t>
            </a:r>
            <a:endParaRPr lang="en-US" dirty="0"/>
          </a:p>
        </p:txBody>
      </p:sp>
    </p:spTree>
    <p:extLst>
      <p:ext uri="{BB962C8B-B14F-4D97-AF65-F5344CB8AC3E}">
        <p14:creationId xmlns:p14="http://schemas.microsoft.com/office/powerpoint/2010/main" val="2134109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“Europe Catches Cold”</a:t>
            </a:r>
          </a:p>
        </p:txBody>
      </p:sp>
      <p:pic>
        <p:nvPicPr>
          <p:cNvPr id="2051" name="Picture 3" descr="\\WPSDC01\USER WHS SHARE$\mwalton\Desktop\eupol1815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6361113" cy="442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02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Belgium</a:t>
            </a:r>
          </a:p>
          <a:p>
            <a:pPr lvl="1"/>
            <a:r>
              <a:rPr lang="en-US" dirty="0" smtClean="0"/>
              <a:t>The Belgians were upset that the Congress of Vienna had placed them under the rule of the Dutch King.</a:t>
            </a:r>
          </a:p>
          <a:p>
            <a:pPr lvl="1"/>
            <a:r>
              <a:rPr lang="en-US" dirty="0" smtClean="0"/>
              <a:t>The Belgians and the Dutch had many differences; religion, language, customs, and economic</a:t>
            </a:r>
          </a:p>
          <a:p>
            <a:pPr lvl="1"/>
            <a:r>
              <a:rPr lang="en-US" dirty="0" smtClean="0"/>
              <a:t>Students and workers in Belgium began revolting after hearing of the French uprising against Charles X</a:t>
            </a:r>
          </a:p>
          <a:p>
            <a:pPr lvl="1"/>
            <a:r>
              <a:rPr lang="en-US" dirty="0" smtClean="0"/>
              <a:t>In 1831, with British and French support, Belgium became independent, and the other European powers signed an agreement making it a “perpetually neutral”</a:t>
            </a:r>
            <a:endParaRPr lang="en-US" dirty="0"/>
          </a:p>
        </p:txBody>
      </p:sp>
      <p:sp>
        <p:nvSpPr>
          <p:cNvPr id="3" name="Title 2"/>
          <p:cNvSpPr>
            <a:spLocks noGrp="1"/>
          </p:cNvSpPr>
          <p:nvPr>
            <p:ph type="title"/>
          </p:nvPr>
        </p:nvSpPr>
        <p:spPr/>
        <p:txBody>
          <a:bodyPr/>
          <a:lstStyle/>
          <a:p>
            <a:r>
              <a:rPr lang="en-US" dirty="0"/>
              <a:t>“Europe Catches Cold”</a:t>
            </a:r>
          </a:p>
        </p:txBody>
      </p:sp>
    </p:spTree>
    <p:extLst>
      <p:ext uri="{BB962C8B-B14F-4D97-AF65-F5344CB8AC3E}">
        <p14:creationId xmlns:p14="http://schemas.microsoft.com/office/powerpoint/2010/main" val="1661418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Poland </a:t>
            </a:r>
          </a:p>
          <a:p>
            <a:pPr lvl="1"/>
            <a:r>
              <a:rPr lang="en-US" dirty="0" smtClean="0"/>
              <a:t>Most of Poland was given to Russia during the Congress of Vienna</a:t>
            </a:r>
          </a:p>
          <a:p>
            <a:pPr lvl="1"/>
            <a:r>
              <a:rPr lang="en-US" dirty="0" smtClean="0"/>
              <a:t>The Polish resented this and, inspired by France, they revolted against Russia.</a:t>
            </a:r>
          </a:p>
          <a:p>
            <a:pPr lvl="1"/>
            <a:r>
              <a:rPr lang="en-US" dirty="0" smtClean="0"/>
              <a:t>The Russians brutally suppressed the revolt.</a:t>
            </a:r>
          </a:p>
          <a:p>
            <a:pPr lvl="1"/>
            <a:r>
              <a:rPr lang="en-US" dirty="0" smtClean="0"/>
              <a:t>Survivors fled to western Europe and the United States </a:t>
            </a:r>
            <a:endParaRPr lang="en-US" dirty="0"/>
          </a:p>
        </p:txBody>
      </p:sp>
      <p:sp>
        <p:nvSpPr>
          <p:cNvPr id="3" name="Title 2"/>
          <p:cNvSpPr>
            <a:spLocks noGrp="1"/>
          </p:cNvSpPr>
          <p:nvPr>
            <p:ph type="title"/>
          </p:nvPr>
        </p:nvSpPr>
        <p:spPr/>
        <p:txBody>
          <a:bodyPr/>
          <a:lstStyle/>
          <a:p>
            <a:r>
              <a:rPr lang="en-US" dirty="0"/>
              <a:t>“Europe Catches Cold”</a:t>
            </a:r>
          </a:p>
        </p:txBody>
      </p:sp>
    </p:spTree>
    <p:extLst>
      <p:ext uri="{BB962C8B-B14F-4D97-AF65-F5344CB8AC3E}">
        <p14:creationId xmlns:p14="http://schemas.microsoft.com/office/powerpoint/2010/main" val="394563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solidFill>
                  <a:schemeClr val="accent1"/>
                </a:solidFill>
              </a:rPr>
              <a:t>“It seemed that the entire world was turned upside down.  The improbable became commonplace, the impossible possible…If someone had said, ‘God has been driven from Heaven and a republic has been proclaimed there’…no one would have been surprised.”-Michael Bakunin</a:t>
            </a:r>
          </a:p>
        </p:txBody>
      </p:sp>
      <p:sp>
        <p:nvSpPr>
          <p:cNvPr id="3" name="Title 2"/>
          <p:cNvSpPr>
            <a:spLocks noGrp="1"/>
          </p:cNvSpPr>
          <p:nvPr>
            <p:ph type="title"/>
          </p:nvPr>
        </p:nvSpPr>
        <p:spPr/>
        <p:txBody>
          <a:bodyPr/>
          <a:lstStyle/>
          <a:p>
            <a:r>
              <a:rPr lang="en-US" dirty="0" smtClean="0"/>
              <a:t>The Springtime of the Peoples</a:t>
            </a:r>
            <a:endParaRPr lang="en-US" dirty="0"/>
          </a:p>
        </p:txBody>
      </p:sp>
    </p:spTree>
    <p:extLst>
      <p:ext uri="{BB962C8B-B14F-4D97-AF65-F5344CB8AC3E}">
        <p14:creationId xmlns:p14="http://schemas.microsoft.com/office/powerpoint/2010/main" val="1657116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Sources of discontent</a:t>
            </a:r>
          </a:p>
          <a:p>
            <a:pPr lvl="1"/>
            <a:r>
              <a:rPr lang="en-US" dirty="0" smtClean="0"/>
              <a:t>Middle class liberals wanted more political power</a:t>
            </a:r>
          </a:p>
          <a:p>
            <a:pPr lvl="1"/>
            <a:r>
              <a:rPr lang="en-US" dirty="0" smtClean="0"/>
              <a:t>Workers demanded relief from the pain caused by industrialization</a:t>
            </a:r>
          </a:p>
          <a:p>
            <a:pPr lvl="1"/>
            <a:r>
              <a:rPr lang="en-US" dirty="0" smtClean="0"/>
              <a:t>Nationalists everywhere worked to overthrow foreign rule</a:t>
            </a:r>
          </a:p>
        </p:txBody>
      </p:sp>
      <p:sp>
        <p:nvSpPr>
          <p:cNvPr id="3" name="Title 2"/>
          <p:cNvSpPr>
            <a:spLocks noGrp="1"/>
          </p:cNvSpPr>
          <p:nvPr>
            <p:ph type="title"/>
          </p:nvPr>
        </p:nvSpPr>
        <p:spPr/>
        <p:txBody>
          <a:bodyPr/>
          <a:lstStyle/>
          <a:p>
            <a:r>
              <a:rPr lang="en-US" dirty="0"/>
              <a:t>The Springtime of the Peoples</a:t>
            </a:r>
          </a:p>
        </p:txBody>
      </p:sp>
    </p:spTree>
    <p:extLst>
      <p:ext uri="{BB962C8B-B14F-4D97-AF65-F5344CB8AC3E}">
        <p14:creationId xmlns:p14="http://schemas.microsoft.com/office/powerpoint/2010/main" val="222077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Metternich Falls</a:t>
            </a:r>
          </a:p>
          <a:p>
            <a:pPr lvl="1"/>
            <a:r>
              <a:rPr lang="en-US" dirty="0" smtClean="0"/>
              <a:t>In Austria, students and workers revolted against the conservative rule of Clemens Von Metternich </a:t>
            </a:r>
          </a:p>
          <a:p>
            <a:pPr lvl="1"/>
            <a:r>
              <a:rPr lang="en-US" dirty="0" smtClean="0"/>
              <a:t>When the influential Metternich, fearing for his life, fled Austria, revolution spread throughout the Empire.</a:t>
            </a:r>
          </a:p>
          <a:p>
            <a:pPr lvl="1"/>
            <a:r>
              <a:rPr lang="en-US" dirty="0" smtClean="0"/>
              <a:t>Hungarians led by </a:t>
            </a:r>
            <a:r>
              <a:rPr lang="en-US" dirty="0" smtClean="0">
                <a:solidFill>
                  <a:schemeClr val="accent2"/>
                </a:solidFill>
              </a:rPr>
              <a:t>Louis Kossuth </a:t>
            </a:r>
            <a:r>
              <a:rPr lang="en-US" dirty="0" smtClean="0"/>
              <a:t>demanded self rule.</a:t>
            </a:r>
          </a:p>
          <a:p>
            <a:pPr lvl="1"/>
            <a:r>
              <a:rPr lang="en-US" dirty="0" smtClean="0"/>
              <a:t>In Prague, the Czechs revolted</a:t>
            </a:r>
          </a:p>
          <a:p>
            <a:pPr lvl="1"/>
            <a:r>
              <a:rPr lang="en-US" dirty="0" smtClean="0"/>
              <a:t>The Russians army helped the Austrians put down the revolution, executing of exiling those responsible. </a:t>
            </a:r>
            <a:endParaRPr lang="en-US" dirty="0"/>
          </a:p>
        </p:txBody>
      </p:sp>
      <p:sp>
        <p:nvSpPr>
          <p:cNvPr id="3" name="Title 2"/>
          <p:cNvSpPr>
            <a:spLocks noGrp="1"/>
          </p:cNvSpPr>
          <p:nvPr>
            <p:ph type="title"/>
          </p:nvPr>
        </p:nvSpPr>
        <p:spPr/>
        <p:txBody>
          <a:bodyPr/>
          <a:lstStyle/>
          <a:p>
            <a:r>
              <a:rPr lang="en-US" dirty="0"/>
              <a:t>The Springtime of the Peoples</a:t>
            </a:r>
          </a:p>
        </p:txBody>
      </p:sp>
    </p:spTree>
    <p:extLst>
      <p:ext uri="{BB962C8B-B14F-4D97-AF65-F5344CB8AC3E}">
        <p14:creationId xmlns:p14="http://schemas.microsoft.com/office/powerpoint/2010/main" val="2022366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Effect transition="in" filter="wipe(down)">
                                      <p:cBhvr>
                                        <p:cTn id="79" dur="580">
                                          <p:stCondLst>
                                            <p:cond delay="0"/>
                                          </p:stCondLst>
                                        </p:cTn>
                                        <p:tgtEl>
                                          <p:spTgt spid="2">
                                            <p:txEl>
                                              <p:pRg st="5" end="5"/>
                                            </p:txEl>
                                          </p:spTgt>
                                        </p:tgtEl>
                                      </p:cBhvr>
                                    </p:animEffect>
                                    <p:anim calcmode="lin" valueType="num">
                                      <p:cBhvr>
                                        <p:cTn id="8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5" end="5"/>
                                            </p:txEl>
                                          </p:spTgt>
                                        </p:tgtEl>
                                      </p:cBhvr>
                                      <p:to x="100000" y="60000"/>
                                    </p:animScale>
                                    <p:animScale>
                                      <p:cBhvr>
                                        <p:cTn id="86" dur="166" decel="50000">
                                          <p:stCondLst>
                                            <p:cond delay="676"/>
                                          </p:stCondLst>
                                        </p:cTn>
                                        <p:tgtEl>
                                          <p:spTgt spid="2">
                                            <p:txEl>
                                              <p:pRg st="5" end="5"/>
                                            </p:txEl>
                                          </p:spTgt>
                                        </p:tgtEl>
                                      </p:cBhvr>
                                      <p:to x="100000" y="100000"/>
                                    </p:animScale>
                                    <p:animScale>
                                      <p:cBhvr>
                                        <p:cTn id="87" dur="26">
                                          <p:stCondLst>
                                            <p:cond delay="1312"/>
                                          </p:stCondLst>
                                        </p:cTn>
                                        <p:tgtEl>
                                          <p:spTgt spid="2">
                                            <p:txEl>
                                              <p:pRg st="5" end="5"/>
                                            </p:txEl>
                                          </p:spTgt>
                                        </p:tgtEl>
                                      </p:cBhvr>
                                      <p:to x="100000" y="80000"/>
                                    </p:animScale>
                                    <p:animScale>
                                      <p:cBhvr>
                                        <p:cTn id="88" dur="166" decel="50000">
                                          <p:stCondLst>
                                            <p:cond delay="1338"/>
                                          </p:stCondLst>
                                        </p:cTn>
                                        <p:tgtEl>
                                          <p:spTgt spid="2">
                                            <p:txEl>
                                              <p:pRg st="5" end="5"/>
                                            </p:txEl>
                                          </p:spTgt>
                                        </p:tgtEl>
                                      </p:cBhvr>
                                      <p:to x="100000" y="100000"/>
                                    </p:animScale>
                                    <p:animScale>
                                      <p:cBhvr>
                                        <p:cTn id="89" dur="26">
                                          <p:stCondLst>
                                            <p:cond delay="1642"/>
                                          </p:stCondLst>
                                        </p:cTn>
                                        <p:tgtEl>
                                          <p:spTgt spid="2">
                                            <p:txEl>
                                              <p:pRg st="5" end="5"/>
                                            </p:txEl>
                                          </p:spTgt>
                                        </p:tgtEl>
                                      </p:cBhvr>
                                      <p:to x="100000" y="90000"/>
                                    </p:animScale>
                                    <p:animScale>
                                      <p:cBhvr>
                                        <p:cTn id="90" dur="166" decel="50000">
                                          <p:stCondLst>
                                            <p:cond delay="1668"/>
                                          </p:stCondLst>
                                        </p:cTn>
                                        <p:tgtEl>
                                          <p:spTgt spid="2">
                                            <p:txEl>
                                              <p:pRg st="5" end="5"/>
                                            </p:txEl>
                                          </p:spTgt>
                                        </p:tgtEl>
                                      </p:cBhvr>
                                      <p:to x="100000" y="100000"/>
                                    </p:animScale>
                                    <p:animScale>
                                      <p:cBhvr>
                                        <p:cTn id="91" dur="26">
                                          <p:stCondLst>
                                            <p:cond delay="1808"/>
                                          </p:stCondLst>
                                        </p:cTn>
                                        <p:tgtEl>
                                          <p:spTgt spid="2">
                                            <p:txEl>
                                              <p:pRg st="5" end="5"/>
                                            </p:txEl>
                                          </p:spTgt>
                                        </p:tgtEl>
                                      </p:cBhvr>
                                      <p:to x="100000" y="95000"/>
                                    </p:animScale>
                                    <p:animScale>
                                      <p:cBhvr>
                                        <p:cTn id="92"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Revolution in Italy</a:t>
            </a:r>
          </a:p>
          <a:p>
            <a:pPr lvl="1"/>
            <a:r>
              <a:rPr lang="en-US" dirty="0" smtClean="0"/>
              <a:t>Italy was made up of several independent states dominated by the Austrians</a:t>
            </a:r>
          </a:p>
          <a:p>
            <a:pPr lvl="1"/>
            <a:r>
              <a:rPr lang="en-US" dirty="0" smtClean="0"/>
              <a:t>Workers and peasants throughout Italy revolted.</a:t>
            </a:r>
          </a:p>
          <a:p>
            <a:pPr lvl="1"/>
            <a:r>
              <a:rPr lang="en-US" dirty="0" smtClean="0"/>
              <a:t>French and Austrian soldiers stopped the rebellion, but only for a time.  (Chapter 6)</a:t>
            </a:r>
            <a:endParaRPr lang="en-US" dirty="0"/>
          </a:p>
        </p:txBody>
      </p:sp>
      <p:sp>
        <p:nvSpPr>
          <p:cNvPr id="3" name="Title 2"/>
          <p:cNvSpPr>
            <a:spLocks noGrp="1"/>
          </p:cNvSpPr>
          <p:nvPr>
            <p:ph type="title"/>
          </p:nvPr>
        </p:nvSpPr>
        <p:spPr/>
        <p:txBody>
          <a:bodyPr/>
          <a:lstStyle/>
          <a:p>
            <a:r>
              <a:rPr lang="en-US" dirty="0"/>
              <a:t>The Springtime of the Peoples</a:t>
            </a:r>
          </a:p>
        </p:txBody>
      </p:sp>
    </p:spTree>
    <p:extLst>
      <p:ext uri="{BB962C8B-B14F-4D97-AF65-F5344CB8AC3E}">
        <p14:creationId xmlns:p14="http://schemas.microsoft.com/office/powerpoint/2010/main" val="756888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the goals of conservatives and liberals differ?</a:t>
            </a:r>
          </a:p>
          <a:p>
            <a:endParaRPr lang="en-US" dirty="0"/>
          </a:p>
          <a:p>
            <a:r>
              <a:rPr lang="en-US" dirty="0" smtClean="0"/>
              <a:t>How did Nationalism pose a challenge to the old order?</a:t>
            </a:r>
          </a:p>
          <a:p>
            <a:endParaRPr lang="en-US" dirty="0"/>
          </a:p>
          <a:p>
            <a:r>
              <a:rPr lang="en-US" dirty="0" smtClean="0"/>
              <a:t>Why was Europe plagued by constant unrest after 1815?</a:t>
            </a:r>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2198717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Turmoil in the German States</a:t>
            </a:r>
          </a:p>
          <a:p>
            <a:pPr lvl="1"/>
            <a:r>
              <a:rPr lang="en-US" dirty="0" smtClean="0"/>
              <a:t>Students, workers, and women all protested for more political rights. </a:t>
            </a:r>
          </a:p>
          <a:p>
            <a:pPr lvl="1"/>
            <a:r>
              <a:rPr lang="en-US" dirty="0" smtClean="0"/>
              <a:t>In Prussia, King Frederick William IV agreed to a written constitution and a legislative assembly, which he dissolved within a year. </a:t>
            </a:r>
          </a:p>
          <a:p>
            <a:pPr lvl="1"/>
            <a:endParaRPr lang="en-US" dirty="0"/>
          </a:p>
        </p:txBody>
      </p:sp>
      <p:sp>
        <p:nvSpPr>
          <p:cNvPr id="3" name="Title 2"/>
          <p:cNvSpPr>
            <a:spLocks noGrp="1"/>
          </p:cNvSpPr>
          <p:nvPr>
            <p:ph type="title"/>
          </p:nvPr>
        </p:nvSpPr>
        <p:spPr/>
        <p:txBody>
          <a:bodyPr/>
          <a:lstStyle/>
          <a:p>
            <a:r>
              <a:rPr lang="en-US" dirty="0"/>
              <a:t>The Springtime of the Peoples</a:t>
            </a:r>
          </a:p>
        </p:txBody>
      </p:sp>
    </p:spTree>
    <p:extLst>
      <p:ext uri="{BB962C8B-B14F-4D97-AF65-F5344CB8AC3E}">
        <p14:creationId xmlns:p14="http://schemas.microsoft.com/office/powerpoint/2010/main" val="2181049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Frankfurt Assembly</a:t>
            </a:r>
          </a:p>
          <a:p>
            <a:pPr lvl="1"/>
            <a:r>
              <a:rPr lang="en-US" dirty="0" smtClean="0"/>
              <a:t>In 1848, delegates from the many different German states met in an attempt to draft a constitution and unite all of Germany into one.</a:t>
            </a:r>
          </a:p>
          <a:p>
            <a:pPr lvl="1"/>
            <a:r>
              <a:rPr lang="en-US" dirty="0" smtClean="0"/>
              <a:t>There were many divisions and disagreements</a:t>
            </a:r>
          </a:p>
          <a:p>
            <a:pPr lvl="1"/>
            <a:r>
              <a:rPr lang="en-US" dirty="0" smtClean="0"/>
              <a:t>Finally, all delegates agreed to unite under the Prussian King Frederick William IV, but he turned down the crown.</a:t>
            </a:r>
          </a:p>
          <a:p>
            <a:pPr lvl="1"/>
            <a:r>
              <a:rPr lang="en-US" dirty="0" smtClean="0"/>
              <a:t>The King would not take the crown since it was offered from peasants.</a:t>
            </a:r>
          </a:p>
          <a:p>
            <a:pPr lvl="1"/>
            <a:r>
              <a:rPr lang="en-US" dirty="0" smtClean="0"/>
              <a:t>The Prussian military threatened the assembly, and it dissolved. </a:t>
            </a:r>
          </a:p>
        </p:txBody>
      </p:sp>
      <p:sp>
        <p:nvSpPr>
          <p:cNvPr id="3" name="Title 2"/>
          <p:cNvSpPr>
            <a:spLocks noGrp="1"/>
          </p:cNvSpPr>
          <p:nvPr>
            <p:ph type="title"/>
          </p:nvPr>
        </p:nvSpPr>
        <p:spPr/>
        <p:txBody>
          <a:bodyPr/>
          <a:lstStyle/>
          <a:p>
            <a:r>
              <a:rPr lang="en-US" dirty="0"/>
              <a:t>The Springtime of the Peoples</a:t>
            </a:r>
          </a:p>
        </p:txBody>
      </p:sp>
    </p:spTree>
    <p:extLst>
      <p:ext uri="{BB962C8B-B14F-4D97-AF65-F5344CB8AC3E}">
        <p14:creationId xmlns:p14="http://schemas.microsoft.com/office/powerpoint/2010/main" val="1173088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Effect transition="in" filter="wipe(down)">
                                      <p:cBhvr>
                                        <p:cTn id="79" dur="580">
                                          <p:stCondLst>
                                            <p:cond delay="0"/>
                                          </p:stCondLst>
                                        </p:cTn>
                                        <p:tgtEl>
                                          <p:spTgt spid="2">
                                            <p:txEl>
                                              <p:pRg st="5" end="5"/>
                                            </p:txEl>
                                          </p:spTgt>
                                        </p:tgtEl>
                                      </p:cBhvr>
                                    </p:animEffect>
                                    <p:anim calcmode="lin" valueType="num">
                                      <p:cBhvr>
                                        <p:cTn id="8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5" end="5"/>
                                            </p:txEl>
                                          </p:spTgt>
                                        </p:tgtEl>
                                      </p:cBhvr>
                                      <p:to x="100000" y="60000"/>
                                    </p:animScale>
                                    <p:animScale>
                                      <p:cBhvr>
                                        <p:cTn id="86" dur="166" decel="50000">
                                          <p:stCondLst>
                                            <p:cond delay="676"/>
                                          </p:stCondLst>
                                        </p:cTn>
                                        <p:tgtEl>
                                          <p:spTgt spid="2">
                                            <p:txEl>
                                              <p:pRg st="5" end="5"/>
                                            </p:txEl>
                                          </p:spTgt>
                                        </p:tgtEl>
                                      </p:cBhvr>
                                      <p:to x="100000" y="100000"/>
                                    </p:animScale>
                                    <p:animScale>
                                      <p:cBhvr>
                                        <p:cTn id="87" dur="26">
                                          <p:stCondLst>
                                            <p:cond delay="1312"/>
                                          </p:stCondLst>
                                        </p:cTn>
                                        <p:tgtEl>
                                          <p:spTgt spid="2">
                                            <p:txEl>
                                              <p:pRg st="5" end="5"/>
                                            </p:txEl>
                                          </p:spTgt>
                                        </p:tgtEl>
                                      </p:cBhvr>
                                      <p:to x="100000" y="80000"/>
                                    </p:animScale>
                                    <p:animScale>
                                      <p:cBhvr>
                                        <p:cTn id="88" dur="166" decel="50000">
                                          <p:stCondLst>
                                            <p:cond delay="1338"/>
                                          </p:stCondLst>
                                        </p:cTn>
                                        <p:tgtEl>
                                          <p:spTgt spid="2">
                                            <p:txEl>
                                              <p:pRg st="5" end="5"/>
                                            </p:txEl>
                                          </p:spTgt>
                                        </p:tgtEl>
                                      </p:cBhvr>
                                      <p:to x="100000" y="100000"/>
                                    </p:animScale>
                                    <p:animScale>
                                      <p:cBhvr>
                                        <p:cTn id="89" dur="26">
                                          <p:stCondLst>
                                            <p:cond delay="1642"/>
                                          </p:stCondLst>
                                        </p:cTn>
                                        <p:tgtEl>
                                          <p:spTgt spid="2">
                                            <p:txEl>
                                              <p:pRg st="5" end="5"/>
                                            </p:txEl>
                                          </p:spTgt>
                                        </p:tgtEl>
                                      </p:cBhvr>
                                      <p:to x="100000" y="90000"/>
                                    </p:animScale>
                                    <p:animScale>
                                      <p:cBhvr>
                                        <p:cTn id="90" dur="166" decel="50000">
                                          <p:stCondLst>
                                            <p:cond delay="1668"/>
                                          </p:stCondLst>
                                        </p:cTn>
                                        <p:tgtEl>
                                          <p:spTgt spid="2">
                                            <p:txEl>
                                              <p:pRg st="5" end="5"/>
                                            </p:txEl>
                                          </p:spTgt>
                                        </p:tgtEl>
                                      </p:cBhvr>
                                      <p:to x="100000" y="100000"/>
                                    </p:animScale>
                                    <p:animScale>
                                      <p:cBhvr>
                                        <p:cTn id="91" dur="26">
                                          <p:stCondLst>
                                            <p:cond delay="1808"/>
                                          </p:stCondLst>
                                        </p:cTn>
                                        <p:tgtEl>
                                          <p:spTgt spid="2">
                                            <p:txEl>
                                              <p:pRg st="5" end="5"/>
                                            </p:txEl>
                                          </p:spTgt>
                                        </p:tgtEl>
                                      </p:cBhvr>
                                      <p:to x="100000" y="95000"/>
                                    </p:animScale>
                                    <p:animScale>
                                      <p:cBhvr>
                                        <p:cTn id="92"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did many of the revolutions fail?</a:t>
            </a:r>
          </a:p>
          <a:p>
            <a:pPr lvl="1"/>
            <a:r>
              <a:rPr lang="en-US" dirty="0" smtClean="0"/>
              <a:t>Lack of mass support</a:t>
            </a:r>
          </a:p>
          <a:p>
            <a:pPr marL="109728" indent="0">
              <a:buNone/>
            </a:pPr>
            <a:endParaRPr lang="en-US" dirty="0" smtClean="0"/>
          </a:p>
          <a:p>
            <a:pPr marL="109728" indent="0">
              <a:buNone/>
            </a:pPr>
            <a:endParaRPr lang="en-US" dirty="0" smtClean="0"/>
          </a:p>
          <a:p>
            <a:r>
              <a:rPr lang="en-US" dirty="0" smtClean="0"/>
              <a:t>In years to come, Italy and Germany would unify, and many of the liberal reforms would eventually be adopted in Europe….</a:t>
            </a:r>
          </a:p>
          <a:p>
            <a:pPr lvl="1"/>
            <a:endParaRPr lang="en-US" dirty="0"/>
          </a:p>
        </p:txBody>
      </p:sp>
      <p:sp>
        <p:nvSpPr>
          <p:cNvPr id="3" name="Title 2"/>
          <p:cNvSpPr>
            <a:spLocks noGrp="1"/>
          </p:cNvSpPr>
          <p:nvPr>
            <p:ph type="title"/>
          </p:nvPr>
        </p:nvSpPr>
        <p:spPr/>
        <p:txBody>
          <a:bodyPr/>
          <a:lstStyle/>
          <a:p>
            <a:r>
              <a:rPr lang="en-US" dirty="0" smtClean="0"/>
              <a:t>Looking Ahead</a:t>
            </a:r>
            <a:endParaRPr lang="en-US" dirty="0"/>
          </a:p>
        </p:txBody>
      </p:sp>
    </p:spTree>
    <p:extLst>
      <p:ext uri="{BB962C8B-B14F-4D97-AF65-F5344CB8AC3E}">
        <p14:creationId xmlns:p14="http://schemas.microsoft.com/office/powerpoint/2010/main" val="2282248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did revolts break out in France in 1830 and 1848?</a:t>
            </a:r>
          </a:p>
          <a:p>
            <a:endParaRPr lang="en-US" dirty="0"/>
          </a:p>
          <a:p>
            <a:r>
              <a:rPr lang="en-US" dirty="0"/>
              <a:t>How did revolutions in France affect other parts of Europe?</a:t>
            </a:r>
          </a:p>
          <a:p>
            <a:endParaRPr lang="en-US" dirty="0"/>
          </a:p>
          <a:p>
            <a:r>
              <a:rPr lang="en-US" dirty="0"/>
              <a:t>Why did the revolts of 1830 and 1848 generally fail to achieve their goals?</a:t>
            </a:r>
          </a:p>
          <a:p>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4197263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Charter of French liberties</a:t>
            </a:r>
          </a:p>
          <a:p>
            <a:r>
              <a:rPr lang="en-US" dirty="0"/>
              <a:t>Charles X</a:t>
            </a:r>
          </a:p>
          <a:p>
            <a:r>
              <a:rPr lang="en-US" dirty="0"/>
              <a:t>Louis </a:t>
            </a:r>
            <a:r>
              <a:rPr lang="en-US" dirty="0" err="1"/>
              <a:t>Phillipe</a:t>
            </a:r>
            <a:endParaRPr lang="en-US" dirty="0"/>
          </a:p>
          <a:p>
            <a:r>
              <a:rPr lang="en-US" dirty="0"/>
              <a:t>Louis Napoleon</a:t>
            </a:r>
          </a:p>
          <a:p>
            <a:r>
              <a:rPr lang="en-US" dirty="0"/>
              <a:t>Louis Kossuth</a:t>
            </a:r>
          </a:p>
          <a:p>
            <a:r>
              <a:rPr lang="en-US" dirty="0"/>
              <a:t>Frankfurt Assembly</a:t>
            </a:r>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4130637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r>
              <a:rPr lang="en-US" dirty="0" smtClean="0"/>
              <a:t>“I swear before God and by my honor never to allow my hands to be idle nor my soul to rest until I have broken the chains that bind us to Spain- Simon Bolivar</a:t>
            </a:r>
            <a:endParaRPr lang="en-US" dirty="0"/>
          </a:p>
        </p:txBody>
      </p:sp>
      <p:sp>
        <p:nvSpPr>
          <p:cNvPr id="3" name="Title 2"/>
          <p:cNvSpPr>
            <a:spLocks noGrp="1"/>
          </p:cNvSpPr>
          <p:nvPr>
            <p:ph type="title"/>
          </p:nvPr>
        </p:nvSpPr>
        <p:spPr/>
        <p:txBody>
          <a:bodyPr>
            <a:normAutofit fontScale="90000"/>
          </a:bodyPr>
          <a:lstStyle/>
          <a:p>
            <a:r>
              <a:rPr lang="en-US" dirty="0"/>
              <a:t>Latin American War of Independence</a:t>
            </a:r>
          </a:p>
        </p:txBody>
      </p:sp>
    </p:spTree>
    <p:extLst>
      <p:ext uri="{BB962C8B-B14F-4D97-AF65-F5344CB8AC3E}">
        <p14:creationId xmlns:p14="http://schemas.microsoft.com/office/powerpoint/2010/main" val="2342069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were the long term causes of the revolutions in Latin America?</a:t>
            </a:r>
          </a:p>
          <a:p>
            <a:endParaRPr lang="en-US" dirty="0"/>
          </a:p>
          <a:p>
            <a:r>
              <a:rPr lang="en-US" dirty="0" smtClean="0"/>
              <a:t>How did Haiti’s struggle for freedom differ from independence fights in other parts of Latin America?</a:t>
            </a:r>
          </a:p>
          <a:p>
            <a:endParaRPr lang="en-US" dirty="0"/>
          </a:p>
          <a:p>
            <a:r>
              <a:rPr lang="en-US" dirty="0" smtClean="0"/>
              <a:t>How did Mexico and the nations of South America win independence?</a:t>
            </a:r>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2288225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Toussaint </a:t>
            </a:r>
            <a:r>
              <a:rPr lang="en-US" dirty="0" err="1" smtClean="0"/>
              <a:t>L’Overture</a:t>
            </a:r>
            <a:endParaRPr lang="en-US" dirty="0" smtClean="0"/>
          </a:p>
          <a:p>
            <a:r>
              <a:rPr lang="en-US" dirty="0" smtClean="0"/>
              <a:t>Miguel Hidalgo</a:t>
            </a:r>
          </a:p>
          <a:p>
            <a:r>
              <a:rPr lang="en-US" dirty="0" smtClean="0"/>
              <a:t>El </a:t>
            </a:r>
            <a:r>
              <a:rPr lang="en-US" dirty="0" err="1" smtClean="0"/>
              <a:t>Grito</a:t>
            </a:r>
            <a:r>
              <a:rPr lang="en-US" dirty="0" smtClean="0"/>
              <a:t> de Dolores</a:t>
            </a:r>
          </a:p>
          <a:p>
            <a:r>
              <a:rPr lang="en-US" dirty="0" smtClean="0"/>
              <a:t>Jose Morelos</a:t>
            </a:r>
          </a:p>
          <a:p>
            <a:r>
              <a:rPr lang="en-US" dirty="0" smtClean="0"/>
              <a:t>Agustin de Iturbide</a:t>
            </a:r>
          </a:p>
          <a:p>
            <a:r>
              <a:rPr lang="en-US" dirty="0" smtClean="0"/>
              <a:t>Tupac </a:t>
            </a:r>
            <a:r>
              <a:rPr lang="en-US" dirty="0" err="1" smtClean="0"/>
              <a:t>Amaru</a:t>
            </a:r>
            <a:endParaRPr lang="en-US" dirty="0" smtClean="0"/>
          </a:p>
          <a:p>
            <a:r>
              <a:rPr lang="en-US" dirty="0" smtClean="0"/>
              <a:t>Simon Bolivar</a:t>
            </a:r>
          </a:p>
          <a:p>
            <a:r>
              <a:rPr lang="en-US" dirty="0" smtClean="0"/>
              <a:t>Jose de San Martin</a:t>
            </a:r>
          </a:p>
          <a:p>
            <a:r>
              <a:rPr lang="en-US" dirty="0" smtClean="0"/>
              <a:t>Dom </a:t>
            </a:r>
            <a:r>
              <a:rPr lang="en-US" dirty="0" err="1" smtClean="0"/>
              <a:t>Perdro</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826004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discontent in Latin America was rooted in the social, racial, and political system from 300 years of Spanish rule.</a:t>
            </a:r>
            <a:endParaRPr lang="en-US" dirty="0"/>
          </a:p>
        </p:txBody>
      </p:sp>
      <p:sp>
        <p:nvSpPr>
          <p:cNvPr id="3" name="Title 2"/>
          <p:cNvSpPr>
            <a:spLocks noGrp="1"/>
          </p:cNvSpPr>
          <p:nvPr>
            <p:ph type="title"/>
          </p:nvPr>
        </p:nvSpPr>
        <p:spPr/>
        <p:txBody>
          <a:bodyPr/>
          <a:lstStyle/>
          <a:p>
            <a:r>
              <a:rPr lang="en-US" dirty="0" smtClean="0"/>
              <a:t>Climate of Discontent</a:t>
            </a:r>
            <a:endParaRPr lang="en-US" dirty="0"/>
          </a:p>
        </p:txBody>
      </p:sp>
    </p:spTree>
    <p:extLst>
      <p:ext uri="{BB962C8B-B14F-4D97-AF65-F5344CB8AC3E}">
        <p14:creationId xmlns:p14="http://schemas.microsoft.com/office/powerpoint/2010/main" val="2985645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Climate of Discontent</a:t>
            </a:r>
          </a:p>
        </p:txBody>
      </p:sp>
      <p:pic>
        <p:nvPicPr>
          <p:cNvPr id="1026" name="Picture 2" descr="\\WPSDC01\USER WHS SHARE$\mwalton\Desktop\colonial latin amer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281633" cy="466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88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Conservatives</a:t>
            </a:r>
          </a:p>
          <a:p>
            <a:r>
              <a:rPr lang="en-US" dirty="0" smtClean="0"/>
              <a:t>Liberals</a:t>
            </a:r>
          </a:p>
          <a:p>
            <a:r>
              <a:rPr lang="en-US" dirty="0" smtClean="0"/>
              <a:t>Nationalists</a:t>
            </a:r>
          </a:p>
          <a:p>
            <a:r>
              <a:rPr lang="en-US" dirty="0" smtClean="0"/>
              <a:t>Ideology</a:t>
            </a:r>
          </a:p>
          <a:p>
            <a:r>
              <a:rPr lang="en-US" dirty="0" smtClean="0"/>
              <a:t>Universal manhood suffrage</a:t>
            </a:r>
          </a:p>
          <a:p>
            <a:r>
              <a:rPr lang="en-US" dirty="0" smtClean="0"/>
              <a:t>autonomy</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3850928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Ethnic and Social Hierarchy</a:t>
            </a:r>
          </a:p>
          <a:p>
            <a:pPr lvl="1"/>
            <a:r>
              <a:rPr lang="en-US" u="sng" dirty="0" err="1" smtClean="0"/>
              <a:t>Peninsulares</a:t>
            </a:r>
            <a:r>
              <a:rPr lang="en-US" dirty="0" smtClean="0"/>
              <a:t>: Those who were born in Spain; held the top jobs in government and the church.</a:t>
            </a:r>
          </a:p>
          <a:p>
            <a:pPr lvl="1"/>
            <a:endParaRPr lang="en-US" dirty="0" smtClean="0"/>
          </a:p>
          <a:p>
            <a:pPr lvl="1"/>
            <a:r>
              <a:rPr lang="en-US" u="sng" dirty="0" smtClean="0"/>
              <a:t>Creoles</a:t>
            </a:r>
            <a:r>
              <a:rPr lang="en-US" dirty="0" smtClean="0"/>
              <a:t>: Europeans who were born in Latin America</a:t>
            </a:r>
          </a:p>
          <a:p>
            <a:pPr lvl="1"/>
            <a:endParaRPr lang="en-US" dirty="0" smtClean="0"/>
          </a:p>
          <a:p>
            <a:pPr lvl="1"/>
            <a:r>
              <a:rPr lang="en-US" u="sng" dirty="0" smtClean="0"/>
              <a:t>Mestizos</a:t>
            </a:r>
            <a:r>
              <a:rPr lang="en-US" dirty="0" smtClean="0"/>
              <a:t>: A person of mixed European and </a:t>
            </a:r>
          </a:p>
          <a:p>
            <a:pPr marL="393192" lvl="1" indent="0">
              <a:buNone/>
            </a:pPr>
            <a:r>
              <a:rPr lang="en-US" dirty="0" smtClean="0"/>
              <a:t>   American heritage.</a:t>
            </a:r>
          </a:p>
          <a:p>
            <a:pPr marL="393192" lvl="1" indent="0">
              <a:buNone/>
            </a:pPr>
            <a:endParaRPr lang="en-US" dirty="0" smtClean="0"/>
          </a:p>
          <a:p>
            <a:pPr lvl="1"/>
            <a:r>
              <a:rPr lang="en-US" u="sng" dirty="0" smtClean="0"/>
              <a:t>Mulatto</a:t>
            </a:r>
            <a:r>
              <a:rPr lang="en-US" dirty="0" smtClean="0"/>
              <a:t>: A person of mixed European and African heritage</a:t>
            </a:r>
          </a:p>
        </p:txBody>
      </p:sp>
      <p:sp>
        <p:nvSpPr>
          <p:cNvPr id="3" name="Title 2"/>
          <p:cNvSpPr>
            <a:spLocks noGrp="1"/>
          </p:cNvSpPr>
          <p:nvPr>
            <p:ph type="title"/>
          </p:nvPr>
        </p:nvSpPr>
        <p:spPr/>
        <p:txBody>
          <a:bodyPr/>
          <a:lstStyle/>
          <a:p>
            <a:r>
              <a:rPr lang="en-US" dirty="0" smtClean="0"/>
              <a:t>Climate of Discontent</a:t>
            </a:r>
            <a:endParaRPr lang="en-US" dirty="0"/>
          </a:p>
        </p:txBody>
      </p:sp>
    </p:spTree>
    <p:extLst>
      <p:ext uri="{BB962C8B-B14F-4D97-AF65-F5344CB8AC3E}">
        <p14:creationId xmlns:p14="http://schemas.microsoft.com/office/powerpoint/2010/main" val="394511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Enlightenment Ideas</a:t>
            </a:r>
          </a:p>
          <a:p>
            <a:pPr lvl="1"/>
            <a:r>
              <a:rPr lang="en-US" dirty="0" smtClean="0"/>
              <a:t>As educated Creoles read the works of Voltaire, Rousseau, and Locke they began to adopt enlightenment ideas. </a:t>
            </a:r>
          </a:p>
          <a:p>
            <a:pPr lvl="1"/>
            <a:r>
              <a:rPr lang="en-US" dirty="0" smtClean="0"/>
              <a:t>Translations of the Declaration of Independence were read throughout Latin America</a:t>
            </a:r>
          </a:p>
          <a:p>
            <a:pPr lvl="1"/>
            <a:r>
              <a:rPr lang="en-US" dirty="0" smtClean="0"/>
              <a:t>Women hosted and attended Salons called </a:t>
            </a:r>
            <a:r>
              <a:rPr lang="en-US" dirty="0" err="1" smtClean="0"/>
              <a:t>tertulias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a:t>Climate of Discontent</a:t>
            </a:r>
          </a:p>
        </p:txBody>
      </p:sp>
    </p:spTree>
    <p:extLst>
      <p:ext uri="{BB962C8B-B14F-4D97-AF65-F5344CB8AC3E}">
        <p14:creationId xmlns:p14="http://schemas.microsoft.com/office/powerpoint/2010/main" val="2144917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Napoleon</a:t>
            </a:r>
          </a:p>
          <a:p>
            <a:pPr lvl="1"/>
            <a:r>
              <a:rPr lang="en-US" dirty="0" smtClean="0"/>
              <a:t>When France invaded Spain in 1808 and replaced the Spanish king, Latin American revolutionaries saw an opportunity for independence. </a:t>
            </a:r>
            <a:endParaRPr lang="en-US" dirty="0"/>
          </a:p>
        </p:txBody>
      </p:sp>
      <p:sp>
        <p:nvSpPr>
          <p:cNvPr id="3" name="Title 2"/>
          <p:cNvSpPr>
            <a:spLocks noGrp="1"/>
          </p:cNvSpPr>
          <p:nvPr>
            <p:ph type="title"/>
          </p:nvPr>
        </p:nvSpPr>
        <p:spPr/>
        <p:txBody>
          <a:bodyPr/>
          <a:lstStyle/>
          <a:p>
            <a:r>
              <a:rPr lang="en-US" dirty="0" smtClean="0"/>
              <a:t>Climate of Discontent</a:t>
            </a:r>
            <a:endParaRPr lang="en-US" dirty="0"/>
          </a:p>
        </p:txBody>
      </p:sp>
    </p:spTree>
    <p:extLst>
      <p:ext uri="{BB962C8B-B14F-4D97-AF65-F5344CB8AC3E}">
        <p14:creationId xmlns:p14="http://schemas.microsoft.com/office/powerpoint/2010/main" val="1651564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Haiti’s Struggle</a:t>
            </a:r>
            <a:endParaRPr lang="en-US" dirty="0"/>
          </a:p>
        </p:txBody>
      </p:sp>
      <p:pic>
        <p:nvPicPr>
          <p:cNvPr id="1026" name="Picture 2" descr="\\WPSDC01\USER WHS SHARE$\mwalton\Desktop\caribe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37757"/>
            <a:ext cx="6437239" cy="474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53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French plantation owners owned about 500,000 enslaved Africans in Haiti.</a:t>
            </a:r>
          </a:p>
          <a:p>
            <a:r>
              <a:rPr lang="en-US" dirty="0" smtClean="0"/>
              <a:t>The slaves worked producing sugar, but worked under horrible conditions</a:t>
            </a:r>
            <a:endParaRPr lang="en-US" dirty="0"/>
          </a:p>
        </p:txBody>
      </p:sp>
      <p:sp>
        <p:nvSpPr>
          <p:cNvPr id="3" name="Title 2"/>
          <p:cNvSpPr>
            <a:spLocks noGrp="1"/>
          </p:cNvSpPr>
          <p:nvPr>
            <p:ph type="title"/>
          </p:nvPr>
        </p:nvSpPr>
        <p:spPr/>
        <p:txBody>
          <a:bodyPr/>
          <a:lstStyle/>
          <a:p>
            <a:r>
              <a:rPr lang="en-US" dirty="0"/>
              <a:t>Haiti’s Struggle</a:t>
            </a:r>
          </a:p>
        </p:txBody>
      </p:sp>
    </p:spTree>
    <p:extLst>
      <p:ext uri="{BB962C8B-B14F-4D97-AF65-F5344CB8AC3E}">
        <p14:creationId xmlns:p14="http://schemas.microsoft.com/office/powerpoint/2010/main" val="410141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uprising begins</a:t>
            </a:r>
          </a:p>
          <a:p>
            <a:pPr lvl="1"/>
            <a:r>
              <a:rPr lang="en-US" dirty="0" smtClean="0"/>
              <a:t>Toussaint used his intelligence and military skills to lead the army of slaves revolting against their many enemies, such as…</a:t>
            </a:r>
          </a:p>
          <a:p>
            <a:pPr lvl="3"/>
            <a:r>
              <a:rPr lang="en-US" dirty="0" smtClean="0"/>
              <a:t>Mulattoes, who were promised money to help the French</a:t>
            </a:r>
          </a:p>
          <a:p>
            <a:pPr lvl="3"/>
            <a:r>
              <a:rPr lang="en-US" dirty="0" smtClean="0"/>
              <a:t>Spanish soldiers</a:t>
            </a:r>
          </a:p>
          <a:p>
            <a:pPr lvl="3"/>
            <a:r>
              <a:rPr lang="en-US" dirty="0" smtClean="0"/>
              <a:t>British soldiers</a:t>
            </a:r>
          </a:p>
          <a:p>
            <a:pPr lvl="3"/>
            <a:r>
              <a:rPr lang="en-US" dirty="0" smtClean="0"/>
              <a:t>French soldiers</a:t>
            </a:r>
          </a:p>
          <a:p>
            <a:pPr lvl="1"/>
            <a:endParaRPr lang="en-US" dirty="0"/>
          </a:p>
        </p:txBody>
      </p:sp>
      <p:sp>
        <p:nvSpPr>
          <p:cNvPr id="3" name="Title 2"/>
          <p:cNvSpPr>
            <a:spLocks noGrp="1"/>
          </p:cNvSpPr>
          <p:nvPr>
            <p:ph type="title"/>
          </p:nvPr>
        </p:nvSpPr>
        <p:spPr/>
        <p:txBody>
          <a:bodyPr/>
          <a:lstStyle/>
          <a:p>
            <a:r>
              <a:rPr lang="en-US" dirty="0"/>
              <a:t>Toussaint </a:t>
            </a:r>
            <a:r>
              <a:rPr lang="en-US" dirty="0" err="1"/>
              <a:t>L’Ouverture</a:t>
            </a:r>
            <a:endParaRPr lang="en-US" dirty="0"/>
          </a:p>
        </p:txBody>
      </p:sp>
    </p:spTree>
    <p:extLst>
      <p:ext uri="{BB962C8B-B14F-4D97-AF65-F5344CB8AC3E}">
        <p14:creationId xmlns:p14="http://schemas.microsoft.com/office/powerpoint/2010/main" val="766214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80">
                                          <p:stCondLst>
                                            <p:cond delay="0"/>
                                          </p:stCondLst>
                                        </p:cTn>
                                        <p:tgtEl>
                                          <p:spTgt spid="2">
                                            <p:txEl>
                                              <p:pRg st="2" end="2"/>
                                            </p:txEl>
                                          </p:spTgt>
                                        </p:tgtEl>
                                      </p:cBhvr>
                                    </p:animEffect>
                                    <p:anim calcmode="lin" valueType="num">
                                      <p:cBhvr>
                                        <p:cTn id="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2" end="2"/>
                                            </p:txEl>
                                          </p:spTgt>
                                        </p:tgtEl>
                                      </p:cBhvr>
                                      <p:to x="100000" y="60000"/>
                                    </p:animScale>
                                    <p:animScale>
                                      <p:cBhvr>
                                        <p:cTn id="14" dur="166" decel="50000">
                                          <p:stCondLst>
                                            <p:cond delay="676"/>
                                          </p:stCondLst>
                                        </p:cTn>
                                        <p:tgtEl>
                                          <p:spTgt spid="2">
                                            <p:txEl>
                                              <p:pRg st="2" end="2"/>
                                            </p:txEl>
                                          </p:spTgt>
                                        </p:tgtEl>
                                      </p:cBhvr>
                                      <p:to x="100000" y="100000"/>
                                    </p:animScale>
                                    <p:animScale>
                                      <p:cBhvr>
                                        <p:cTn id="15" dur="26">
                                          <p:stCondLst>
                                            <p:cond delay="1312"/>
                                          </p:stCondLst>
                                        </p:cTn>
                                        <p:tgtEl>
                                          <p:spTgt spid="2">
                                            <p:txEl>
                                              <p:pRg st="2" end="2"/>
                                            </p:txEl>
                                          </p:spTgt>
                                        </p:tgtEl>
                                      </p:cBhvr>
                                      <p:to x="100000" y="80000"/>
                                    </p:animScale>
                                    <p:animScale>
                                      <p:cBhvr>
                                        <p:cTn id="16" dur="166" decel="50000">
                                          <p:stCondLst>
                                            <p:cond delay="1338"/>
                                          </p:stCondLst>
                                        </p:cTn>
                                        <p:tgtEl>
                                          <p:spTgt spid="2">
                                            <p:txEl>
                                              <p:pRg st="2" end="2"/>
                                            </p:txEl>
                                          </p:spTgt>
                                        </p:tgtEl>
                                      </p:cBhvr>
                                      <p:to x="100000" y="100000"/>
                                    </p:animScale>
                                    <p:animScale>
                                      <p:cBhvr>
                                        <p:cTn id="17" dur="26">
                                          <p:stCondLst>
                                            <p:cond delay="1642"/>
                                          </p:stCondLst>
                                        </p:cTn>
                                        <p:tgtEl>
                                          <p:spTgt spid="2">
                                            <p:txEl>
                                              <p:pRg st="2" end="2"/>
                                            </p:txEl>
                                          </p:spTgt>
                                        </p:tgtEl>
                                      </p:cBhvr>
                                      <p:to x="100000" y="90000"/>
                                    </p:animScale>
                                    <p:animScale>
                                      <p:cBhvr>
                                        <p:cTn id="18" dur="166" decel="50000">
                                          <p:stCondLst>
                                            <p:cond delay="1668"/>
                                          </p:stCondLst>
                                        </p:cTn>
                                        <p:tgtEl>
                                          <p:spTgt spid="2">
                                            <p:txEl>
                                              <p:pRg st="2" end="2"/>
                                            </p:txEl>
                                          </p:spTgt>
                                        </p:tgtEl>
                                      </p:cBhvr>
                                      <p:to x="100000" y="100000"/>
                                    </p:animScale>
                                    <p:animScale>
                                      <p:cBhvr>
                                        <p:cTn id="19" dur="26">
                                          <p:stCondLst>
                                            <p:cond delay="1808"/>
                                          </p:stCondLst>
                                        </p:cTn>
                                        <p:tgtEl>
                                          <p:spTgt spid="2">
                                            <p:txEl>
                                              <p:pRg st="2" end="2"/>
                                            </p:txEl>
                                          </p:spTgt>
                                        </p:tgtEl>
                                      </p:cBhvr>
                                      <p:to x="100000" y="95000"/>
                                    </p:animScale>
                                    <p:animScale>
                                      <p:cBhvr>
                                        <p:cTn id="20" dur="166" decel="50000">
                                          <p:stCondLst>
                                            <p:cond delay="1834"/>
                                          </p:stCondLst>
                                        </p:cTn>
                                        <p:tgtEl>
                                          <p:spTgt spid="2">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80">
                                          <p:stCondLst>
                                            <p:cond delay="0"/>
                                          </p:stCondLst>
                                        </p:cTn>
                                        <p:tgtEl>
                                          <p:spTgt spid="2">
                                            <p:txEl>
                                              <p:pRg st="3" end="3"/>
                                            </p:txEl>
                                          </p:spTgt>
                                        </p:tgtEl>
                                      </p:cBhvr>
                                    </p:animEffect>
                                    <p:anim calcmode="lin" valueType="num">
                                      <p:cBhvr>
                                        <p:cTn id="2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3" end="3"/>
                                            </p:txEl>
                                          </p:spTgt>
                                        </p:tgtEl>
                                      </p:cBhvr>
                                      <p:to x="100000" y="60000"/>
                                    </p:animScale>
                                    <p:animScale>
                                      <p:cBhvr>
                                        <p:cTn id="32" dur="166" decel="50000">
                                          <p:stCondLst>
                                            <p:cond delay="676"/>
                                          </p:stCondLst>
                                        </p:cTn>
                                        <p:tgtEl>
                                          <p:spTgt spid="2">
                                            <p:txEl>
                                              <p:pRg st="3" end="3"/>
                                            </p:txEl>
                                          </p:spTgt>
                                        </p:tgtEl>
                                      </p:cBhvr>
                                      <p:to x="100000" y="100000"/>
                                    </p:animScale>
                                    <p:animScale>
                                      <p:cBhvr>
                                        <p:cTn id="33" dur="26">
                                          <p:stCondLst>
                                            <p:cond delay="1312"/>
                                          </p:stCondLst>
                                        </p:cTn>
                                        <p:tgtEl>
                                          <p:spTgt spid="2">
                                            <p:txEl>
                                              <p:pRg st="3" end="3"/>
                                            </p:txEl>
                                          </p:spTgt>
                                        </p:tgtEl>
                                      </p:cBhvr>
                                      <p:to x="100000" y="80000"/>
                                    </p:animScale>
                                    <p:animScale>
                                      <p:cBhvr>
                                        <p:cTn id="34" dur="166" decel="50000">
                                          <p:stCondLst>
                                            <p:cond delay="1338"/>
                                          </p:stCondLst>
                                        </p:cTn>
                                        <p:tgtEl>
                                          <p:spTgt spid="2">
                                            <p:txEl>
                                              <p:pRg st="3" end="3"/>
                                            </p:txEl>
                                          </p:spTgt>
                                        </p:tgtEl>
                                      </p:cBhvr>
                                      <p:to x="100000" y="100000"/>
                                    </p:animScale>
                                    <p:animScale>
                                      <p:cBhvr>
                                        <p:cTn id="35" dur="26">
                                          <p:stCondLst>
                                            <p:cond delay="1642"/>
                                          </p:stCondLst>
                                        </p:cTn>
                                        <p:tgtEl>
                                          <p:spTgt spid="2">
                                            <p:txEl>
                                              <p:pRg st="3" end="3"/>
                                            </p:txEl>
                                          </p:spTgt>
                                        </p:tgtEl>
                                      </p:cBhvr>
                                      <p:to x="100000" y="90000"/>
                                    </p:animScale>
                                    <p:animScale>
                                      <p:cBhvr>
                                        <p:cTn id="36" dur="166" decel="50000">
                                          <p:stCondLst>
                                            <p:cond delay="1668"/>
                                          </p:stCondLst>
                                        </p:cTn>
                                        <p:tgtEl>
                                          <p:spTgt spid="2">
                                            <p:txEl>
                                              <p:pRg st="3" end="3"/>
                                            </p:txEl>
                                          </p:spTgt>
                                        </p:tgtEl>
                                      </p:cBhvr>
                                      <p:to x="100000" y="100000"/>
                                    </p:animScale>
                                    <p:animScale>
                                      <p:cBhvr>
                                        <p:cTn id="37" dur="26">
                                          <p:stCondLst>
                                            <p:cond delay="1808"/>
                                          </p:stCondLst>
                                        </p:cTn>
                                        <p:tgtEl>
                                          <p:spTgt spid="2">
                                            <p:txEl>
                                              <p:pRg st="3" end="3"/>
                                            </p:txEl>
                                          </p:spTgt>
                                        </p:tgtEl>
                                      </p:cBhvr>
                                      <p:to x="100000" y="95000"/>
                                    </p:animScale>
                                    <p:animScale>
                                      <p:cBhvr>
                                        <p:cTn id="38" dur="166" decel="50000">
                                          <p:stCondLst>
                                            <p:cond delay="1834"/>
                                          </p:stCondLst>
                                        </p:cTn>
                                        <p:tgtEl>
                                          <p:spTgt spid="2">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wipe(down)">
                                      <p:cBhvr>
                                        <p:cTn id="61" dur="580">
                                          <p:stCondLst>
                                            <p:cond delay="0"/>
                                          </p:stCondLst>
                                        </p:cTn>
                                        <p:tgtEl>
                                          <p:spTgt spid="2">
                                            <p:txEl>
                                              <p:pRg st="5" end="5"/>
                                            </p:txEl>
                                          </p:spTgt>
                                        </p:tgtEl>
                                      </p:cBhvr>
                                    </p:animEffect>
                                    <p:anim calcmode="lin" valueType="num">
                                      <p:cBhvr>
                                        <p:cTn id="6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5" end="5"/>
                                            </p:txEl>
                                          </p:spTgt>
                                        </p:tgtEl>
                                      </p:cBhvr>
                                      <p:to x="100000" y="60000"/>
                                    </p:animScale>
                                    <p:animScale>
                                      <p:cBhvr>
                                        <p:cTn id="68" dur="166" decel="50000">
                                          <p:stCondLst>
                                            <p:cond delay="676"/>
                                          </p:stCondLst>
                                        </p:cTn>
                                        <p:tgtEl>
                                          <p:spTgt spid="2">
                                            <p:txEl>
                                              <p:pRg st="5" end="5"/>
                                            </p:txEl>
                                          </p:spTgt>
                                        </p:tgtEl>
                                      </p:cBhvr>
                                      <p:to x="100000" y="100000"/>
                                    </p:animScale>
                                    <p:animScale>
                                      <p:cBhvr>
                                        <p:cTn id="69" dur="26">
                                          <p:stCondLst>
                                            <p:cond delay="1312"/>
                                          </p:stCondLst>
                                        </p:cTn>
                                        <p:tgtEl>
                                          <p:spTgt spid="2">
                                            <p:txEl>
                                              <p:pRg st="5" end="5"/>
                                            </p:txEl>
                                          </p:spTgt>
                                        </p:tgtEl>
                                      </p:cBhvr>
                                      <p:to x="100000" y="80000"/>
                                    </p:animScale>
                                    <p:animScale>
                                      <p:cBhvr>
                                        <p:cTn id="70" dur="166" decel="50000">
                                          <p:stCondLst>
                                            <p:cond delay="1338"/>
                                          </p:stCondLst>
                                        </p:cTn>
                                        <p:tgtEl>
                                          <p:spTgt spid="2">
                                            <p:txEl>
                                              <p:pRg st="5" end="5"/>
                                            </p:txEl>
                                          </p:spTgt>
                                        </p:tgtEl>
                                      </p:cBhvr>
                                      <p:to x="100000" y="100000"/>
                                    </p:animScale>
                                    <p:animScale>
                                      <p:cBhvr>
                                        <p:cTn id="71" dur="26">
                                          <p:stCondLst>
                                            <p:cond delay="1642"/>
                                          </p:stCondLst>
                                        </p:cTn>
                                        <p:tgtEl>
                                          <p:spTgt spid="2">
                                            <p:txEl>
                                              <p:pRg st="5" end="5"/>
                                            </p:txEl>
                                          </p:spTgt>
                                        </p:tgtEl>
                                      </p:cBhvr>
                                      <p:to x="100000" y="90000"/>
                                    </p:animScale>
                                    <p:animScale>
                                      <p:cBhvr>
                                        <p:cTn id="72" dur="166" decel="50000">
                                          <p:stCondLst>
                                            <p:cond delay="1668"/>
                                          </p:stCondLst>
                                        </p:cTn>
                                        <p:tgtEl>
                                          <p:spTgt spid="2">
                                            <p:txEl>
                                              <p:pRg st="5" end="5"/>
                                            </p:txEl>
                                          </p:spTgt>
                                        </p:tgtEl>
                                      </p:cBhvr>
                                      <p:to x="100000" y="100000"/>
                                    </p:animScale>
                                    <p:animScale>
                                      <p:cBhvr>
                                        <p:cTn id="73" dur="26">
                                          <p:stCondLst>
                                            <p:cond delay="1808"/>
                                          </p:stCondLst>
                                        </p:cTn>
                                        <p:tgtEl>
                                          <p:spTgt spid="2">
                                            <p:txEl>
                                              <p:pRg st="5" end="5"/>
                                            </p:txEl>
                                          </p:spTgt>
                                        </p:tgtEl>
                                      </p:cBhvr>
                                      <p:to x="100000" y="95000"/>
                                    </p:animScale>
                                    <p:animScale>
                                      <p:cBhvr>
                                        <p:cTn id="74"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Born a slave in Haiti</a:t>
            </a:r>
          </a:p>
          <a:p>
            <a:r>
              <a:rPr lang="en-US" dirty="0" smtClean="0"/>
              <a:t>Taught to read by his father</a:t>
            </a:r>
          </a:p>
          <a:p>
            <a:r>
              <a:rPr lang="en-US" dirty="0" smtClean="0"/>
              <a:t>Inspired to Free the slaves of Haiti</a:t>
            </a:r>
            <a:endParaRPr lang="en-US" dirty="0"/>
          </a:p>
        </p:txBody>
      </p:sp>
      <p:sp>
        <p:nvSpPr>
          <p:cNvPr id="3" name="Title 2"/>
          <p:cNvSpPr>
            <a:spLocks noGrp="1"/>
          </p:cNvSpPr>
          <p:nvPr>
            <p:ph type="title"/>
          </p:nvPr>
        </p:nvSpPr>
        <p:spPr/>
        <p:txBody>
          <a:bodyPr/>
          <a:lstStyle/>
          <a:p>
            <a:r>
              <a:rPr lang="en-US" dirty="0" smtClean="0"/>
              <a:t>Toussaint </a:t>
            </a:r>
            <a:r>
              <a:rPr lang="en-US" dirty="0" err="1" smtClean="0"/>
              <a:t>L’Ouverture</a:t>
            </a:r>
            <a:endParaRPr lang="en-US" dirty="0"/>
          </a:p>
        </p:txBody>
      </p:sp>
      <p:pic>
        <p:nvPicPr>
          <p:cNvPr id="1026" name="Picture 2" descr="\\WPSDC01\USER WHS SHARE$\mwalton\Desktop\toussaint lover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371" y="2819400"/>
            <a:ext cx="2308225" cy="384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39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r>
              <a:rPr lang="en-US" dirty="0" smtClean="0"/>
              <a:t>An inspiring commander</a:t>
            </a:r>
          </a:p>
          <a:p>
            <a:pPr lvl="1"/>
            <a:r>
              <a:rPr lang="en-US" dirty="0" smtClean="0">
                <a:solidFill>
                  <a:schemeClr val="accent1"/>
                </a:solidFill>
              </a:rPr>
              <a:t>“Do not disappoint me, prove yourselves men who know how to value liberty and how to defend it…We are fighting so that liberty-the most precious of all earthly possessions-may not perish.  We are fighting to preserve it for ourselves, for our children, for our brothers, for our fellow citizens.” </a:t>
            </a:r>
            <a:endParaRPr lang="en-US" dirty="0">
              <a:solidFill>
                <a:schemeClr val="accent1"/>
              </a:solidFill>
            </a:endParaRPr>
          </a:p>
        </p:txBody>
      </p:sp>
      <p:sp>
        <p:nvSpPr>
          <p:cNvPr id="3" name="Title 2"/>
          <p:cNvSpPr>
            <a:spLocks noGrp="1"/>
          </p:cNvSpPr>
          <p:nvPr>
            <p:ph type="title"/>
          </p:nvPr>
        </p:nvSpPr>
        <p:spPr/>
        <p:txBody>
          <a:bodyPr/>
          <a:lstStyle/>
          <a:p>
            <a:r>
              <a:rPr lang="en-US" dirty="0"/>
              <a:t>Toussaint </a:t>
            </a:r>
            <a:r>
              <a:rPr lang="en-US" dirty="0" err="1"/>
              <a:t>L’Ouverture</a:t>
            </a:r>
            <a:endParaRPr lang="en-US" dirty="0"/>
          </a:p>
        </p:txBody>
      </p:sp>
    </p:spTree>
    <p:extLst>
      <p:ext uri="{BB962C8B-B14F-4D97-AF65-F5344CB8AC3E}">
        <p14:creationId xmlns:p14="http://schemas.microsoft.com/office/powerpoint/2010/main" val="409554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Rebuilding</a:t>
            </a:r>
          </a:p>
          <a:p>
            <a:pPr lvl="1"/>
            <a:r>
              <a:rPr lang="en-US" dirty="0" smtClean="0"/>
              <a:t>By 1798 Toussaint had won control of most of Haiti, although the island remained a French colony.</a:t>
            </a:r>
          </a:p>
          <a:p>
            <a:pPr lvl="2"/>
            <a:r>
              <a:rPr lang="en-US" dirty="0" smtClean="0"/>
              <a:t>French planters began to support Toussaint</a:t>
            </a:r>
          </a:p>
          <a:p>
            <a:pPr lvl="2"/>
            <a:r>
              <a:rPr lang="en-US" dirty="0" smtClean="0"/>
              <a:t>Agriculture and trade were improved</a:t>
            </a:r>
          </a:p>
          <a:p>
            <a:pPr lvl="2"/>
            <a:r>
              <a:rPr lang="en-US" dirty="0" smtClean="0"/>
              <a:t>Toussaint attempted to write a constitution</a:t>
            </a:r>
          </a:p>
        </p:txBody>
      </p:sp>
      <p:sp>
        <p:nvSpPr>
          <p:cNvPr id="3" name="Title 2"/>
          <p:cNvSpPr>
            <a:spLocks noGrp="1"/>
          </p:cNvSpPr>
          <p:nvPr>
            <p:ph type="title"/>
          </p:nvPr>
        </p:nvSpPr>
        <p:spPr/>
        <p:txBody>
          <a:bodyPr/>
          <a:lstStyle/>
          <a:p>
            <a:r>
              <a:rPr lang="en-US" dirty="0"/>
              <a:t>Toussaint </a:t>
            </a:r>
            <a:r>
              <a:rPr lang="en-US" dirty="0" err="1"/>
              <a:t>L’Ouverture</a:t>
            </a:r>
            <a:endParaRPr lang="en-US" dirty="0"/>
          </a:p>
        </p:txBody>
      </p:sp>
    </p:spTree>
    <p:extLst>
      <p:ext uri="{BB962C8B-B14F-4D97-AF65-F5344CB8AC3E}">
        <p14:creationId xmlns:p14="http://schemas.microsoft.com/office/powerpoint/2010/main" val="845722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80">
                                          <p:stCondLst>
                                            <p:cond delay="0"/>
                                          </p:stCondLst>
                                        </p:cTn>
                                        <p:tgtEl>
                                          <p:spTgt spid="2">
                                            <p:txEl>
                                              <p:pRg st="2" end="2"/>
                                            </p:txEl>
                                          </p:spTgt>
                                        </p:tgtEl>
                                      </p:cBhvr>
                                    </p:animEffect>
                                    <p:anim calcmode="lin" valueType="num">
                                      <p:cBhvr>
                                        <p:cTn id="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2" end="2"/>
                                            </p:txEl>
                                          </p:spTgt>
                                        </p:tgtEl>
                                      </p:cBhvr>
                                      <p:to x="100000" y="60000"/>
                                    </p:animScale>
                                    <p:animScale>
                                      <p:cBhvr>
                                        <p:cTn id="14" dur="166" decel="50000">
                                          <p:stCondLst>
                                            <p:cond delay="676"/>
                                          </p:stCondLst>
                                        </p:cTn>
                                        <p:tgtEl>
                                          <p:spTgt spid="2">
                                            <p:txEl>
                                              <p:pRg st="2" end="2"/>
                                            </p:txEl>
                                          </p:spTgt>
                                        </p:tgtEl>
                                      </p:cBhvr>
                                      <p:to x="100000" y="100000"/>
                                    </p:animScale>
                                    <p:animScale>
                                      <p:cBhvr>
                                        <p:cTn id="15" dur="26">
                                          <p:stCondLst>
                                            <p:cond delay="1312"/>
                                          </p:stCondLst>
                                        </p:cTn>
                                        <p:tgtEl>
                                          <p:spTgt spid="2">
                                            <p:txEl>
                                              <p:pRg st="2" end="2"/>
                                            </p:txEl>
                                          </p:spTgt>
                                        </p:tgtEl>
                                      </p:cBhvr>
                                      <p:to x="100000" y="80000"/>
                                    </p:animScale>
                                    <p:animScale>
                                      <p:cBhvr>
                                        <p:cTn id="16" dur="166" decel="50000">
                                          <p:stCondLst>
                                            <p:cond delay="1338"/>
                                          </p:stCondLst>
                                        </p:cTn>
                                        <p:tgtEl>
                                          <p:spTgt spid="2">
                                            <p:txEl>
                                              <p:pRg st="2" end="2"/>
                                            </p:txEl>
                                          </p:spTgt>
                                        </p:tgtEl>
                                      </p:cBhvr>
                                      <p:to x="100000" y="100000"/>
                                    </p:animScale>
                                    <p:animScale>
                                      <p:cBhvr>
                                        <p:cTn id="17" dur="26">
                                          <p:stCondLst>
                                            <p:cond delay="1642"/>
                                          </p:stCondLst>
                                        </p:cTn>
                                        <p:tgtEl>
                                          <p:spTgt spid="2">
                                            <p:txEl>
                                              <p:pRg st="2" end="2"/>
                                            </p:txEl>
                                          </p:spTgt>
                                        </p:tgtEl>
                                      </p:cBhvr>
                                      <p:to x="100000" y="90000"/>
                                    </p:animScale>
                                    <p:animScale>
                                      <p:cBhvr>
                                        <p:cTn id="18" dur="166" decel="50000">
                                          <p:stCondLst>
                                            <p:cond delay="1668"/>
                                          </p:stCondLst>
                                        </p:cTn>
                                        <p:tgtEl>
                                          <p:spTgt spid="2">
                                            <p:txEl>
                                              <p:pRg st="2" end="2"/>
                                            </p:txEl>
                                          </p:spTgt>
                                        </p:tgtEl>
                                      </p:cBhvr>
                                      <p:to x="100000" y="100000"/>
                                    </p:animScale>
                                    <p:animScale>
                                      <p:cBhvr>
                                        <p:cTn id="19" dur="26">
                                          <p:stCondLst>
                                            <p:cond delay="1808"/>
                                          </p:stCondLst>
                                        </p:cTn>
                                        <p:tgtEl>
                                          <p:spTgt spid="2">
                                            <p:txEl>
                                              <p:pRg st="2" end="2"/>
                                            </p:txEl>
                                          </p:spTgt>
                                        </p:tgtEl>
                                      </p:cBhvr>
                                      <p:to x="100000" y="95000"/>
                                    </p:animScale>
                                    <p:animScale>
                                      <p:cBhvr>
                                        <p:cTn id="20" dur="166" decel="50000">
                                          <p:stCondLst>
                                            <p:cond delay="1834"/>
                                          </p:stCondLst>
                                        </p:cTn>
                                        <p:tgtEl>
                                          <p:spTgt spid="2">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80">
                                          <p:stCondLst>
                                            <p:cond delay="0"/>
                                          </p:stCondLst>
                                        </p:cTn>
                                        <p:tgtEl>
                                          <p:spTgt spid="2">
                                            <p:txEl>
                                              <p:pRg st="3" end="3"/>
                                            </p:txEl>
                                          </p:spTgt>
                                        </p:tgtEl>
                                      </p:cBhvr>
                                    </p:animEffect>
                                    <p:anim calcmode="lin" valueType="num">
                                      <p:cBhvr>
                                        <p:cTn id="2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3" end="3"/>
                                            </p:txEl>
                                          </p:spTgt>
                                        </p:tgtEl>
                                      </p:cBhvr>
                                      <p:to x="100000" y="60000"/>
                                    </p:animScale>
                                    <p:animScale>
                                      <p:cBhvr>
                                        <p:cTn id="32" dur="166" decel="50000">
                                          <p:stCondLst>
                                            <p:cond delay="676"/>
                                          </p:stCondLst>
                                        </p:cTn>
                                        <p:tgtEl>
                                          <p:spTgt spid="2">
                                            <p:txEl>
                                              <p:pRg st="3" end="3"/>
                                            </p:txEl>
                                          </p:spTgt>
                                        </p:tgtEl>
                                      </p:cBhvr>
                                      <p:to x="100000" y="100000"/>
                                    </p:animScale>
                                    <p:animScale>
                                      <p:cBhvr>
                                        <p:cTn id="33" dur="26">
                                          <p:stCondLst>
                                            <p:cond delay="1312"/>
                                          </p:stCondLst>
                                        </p:cTn>
                                        <p:tgtEl>
                                          <p:spTgt spid="2">
                                            <p:txEl>
                                              <p:pRg st="3" end="3"/>
                                            </p:txEl>
                                          </p:spTgt>
                                        </p:tgtEl>
                                      </p:cBhvr>
                                      <p:to x="100000" y="80000"/>
                                    </p:animScale>
                                    <p:animScale>
                                      <p:cBhvr>
                                        <p:cTn id="34" dur="166" decel="50000">
                                          <p:stCondLst>
                                            <p:cond delay="1338"/>
                                          </p:stCondLst>
                                        </p:cTn>
                                        <p:tgtEl>
                                          <p:spTgt spid="2">
                                            <p:txEl>
                                              <p:pRg st="3" end="3"/>
                                            </p:txEl>
                                          </p:spTgt>
                                        </p:tgtEl>
                                      </p:cBhvr>
                                      <p:to x="100000" y="100000"/>
                                    </p:animScale>
                                    <p:animScale>
                                      <p:cBhvr>
                                        <p:cTn id="35" dur="26">
                                          <p:stCondLst>
                                            <p:cond delay="1642"/>
                                          </p:stCondLst>
                                        </p:cTn>
                                        <p:tgtEl>
                                          <p:spTgt spid="2">
                                            <p:txEl>
                                              <p:pRg st="3" end="3"/>
                                            </p:txEl>
                                          </p:spTgt>
                                        </p:tgtEl>
                                      </p:cBhvr>
                                      <p:to x="100000" y="90000"/>
                                    </p:animScale>
                                    <p:animScale>
                                      <p:cBhvr>
                                        <p:cTn id="36" dur="166" decel="50000">
                                          <p:stCondLst>
                                            <p:cond delay="1668"/>
                                          </p:stCondLst>
                                        </p:cTn>
                                        <p:tgtEl>
                                          <p:spTgt spid="2">
                                            <p:txEl>
                                              <p:pRg st="3" end="3"/>
                                            </p:txEl>
                                          </p:spTgt>
                                        </p:tgtEl>
                                      </p:cBhvr>
                                      <p:to x="100000" y="100000"/>
                                    </p:animScale>
                                    <p:animScale>
                                      <p:cBhvr>
                                        <p:cTn id="37" dur="26">
                                          <p:stCondLst>
                                            <p:cond delay="1808"/>
                                          </p:stCondLst>
                                        </p:cTn>
                                        <p:tgtEl>
                                          <p:spTgt spid="2">
                                            <p:txEl>
                                              <p:pRg st="3" end="3"/>
                                            </p:txEl>
                                          </p:spTgt>
                                        </p:tgtEl>
                                      </p:cBhvr>
                                      <p:to x="100000" y="95000"/>
                                    </p:animScale>
                                    <p:animScale>
                                      <p:cBhvr>
                                        <p:cTn id="38" dur="166" decel="50000">
                                          <p:stCondLst>
                                            <p:cond delay="1834"/>
                                          </p:stCondLst>
                                        </p:cTn>
                                        <p:tgtEl>
                                          <p:spTgt spid="2">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Renewed struggle</a:t>
            </a:r>
          </a:p>
          <a:p>
            <a:pPr lvl="1"/>
            <a:r>
              <a:rPr lang="en-US" dirty="0" smtClean="0"/>
              <a:t>When Napoleon Bonaparte took over France, he sent an army to Haiti to  take control back from Toussaint.</a:t>
            </a:r>
          </a:p>
          <a:p>
            <a:pPr lvl="1"/>
            <a:r>
              <a:rPr lang="en-US" dirty="0" smtClean="0"/>
              <a:t>The Haitian army fought a guerilla war, and a fever spread among the French soldiers, resulting in Napoleon negotiating a truce</a:t>
            </a:r>
          </a:p>
          <a:p>
            <a:pPr lvl="1"/>
            <a:endParaRPr lang="en-US" dirty="0"/>
          </a:p>
        </p:txBody>
      </p:sp>
      <p:sp>
        <p:nvSpPr>
          <p:cNvPr id="3" name="Title 2"/>
          <p:cNvSpPr>
            <a:spLocks noGrp="1"/>
          </p:cNvSpPr>
          <p:nvPr>
            <p:ph type="title"/>
          </p:nvPr>
        </p:nvSpPr>
        <p:spPr/>
        <p:txBody>
          <a:bodyPr/>
          <a:lstStyle/>
          <a:p>
            <a:r>
              <a:rPr lang="en-US" dirty="0"/>
              <a:t>Toussaint </a:t>
            </a:r>
            <a:r>
              <a:rPr lang="en-US" dirty="0" err="1"/>
              <a:t>L’Ouverture</a:t>
            </a:r>
            <a:endParaRPr lang="en-US" dirty="0"/>
          </a:p>
        </p:txBody>
      </p:sp>
    </p:spTree>
    <p:extLst>
      <p:ext uri="{BB962C8B-B14F-4D97-AF65-F5344CB8AC3E}">
        <p14:creationId xmlns:p14="http://schemas.microsoft.com/office/powerpoint/2010/main" val="394113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Congress of Vienna (chapter 2) was a victory for </a:t>
            </a:r>
            <a:r>
              <a:rPr lang="en-US" dirty="0" smtClean="0">
                <a:solidFill>
                  <a:schemeClr val="accent2"/>
                </a:solidFill>
              </a:rPr>
              <a:t>Conservatives, </a:t>
            </a:r>
            <a:r>
              <a:rPr lang="en-US" dirty="0" smtClean="0"/>
              <a:t>people who:</a:t>
            </a:r>
          </a:p>
          <a:p>
            <a:pPr lvl="1"/>
            <a:r>
              <a:rPr lang="en-US" dirty="0" smtClean="0"/>
              <a:t>Monarchs, members of the government, nobles, church leaders</a:t>
            </a:r>
          </a:p>
          <a:p>
            <a:pPr lvl="1"/>
            <a:r>
              <a:rPr lang="en-US" dirty="0" smtClean="0"/>
              <a:t>Supported the system that had been attacked under the French Revolution.</a:t>
            </a:r>
          </a:p>
          <a:p>
            <a:pPr lvl="1"/>
            <a:r>
              <a:rPr lang="en-US" dirty="0" smtClean="0"/>
              <a:t>Some peasants who wanted to preserve the old order</a:t>
            </a:r>
          </a:p>
        </p:txBody>
      </p:sp>
      <p:sp>
        <p:nvSpPr>
          <p:cNvPr id="3" name="Title 2"/>
          <p:cNvSpPr>
            <a:spLocks noGrp="1"/>
          </p:cNvSpPr>
          <p:nvPr>
            <p:ph type="title"/>
          </p:nvPr>
        </p:nvSpPr>
        <p:spPr/>
        <p:txBody>
          <a:bodyPr/>
          <a:lstStyle/>
          <a:p>
            <a:r>
              <a:rPr lang="en-US" dirty="0" smtClean="0"/>
              <a:t>Preserving the Old Order </a:t>
            </a:r>
            <a:endParaRPr lang="en-US" dirty="0"/>
          </a:p>
        </p:txBody>
      </p:sp>
      <p:pic>
        <p:nvPicPr>
          <p:cNvPr id="1026" name="Picture 2" descr="\\WPSDC01\USER WHS SHARE$\mwalton\Desktop\cr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402494"/>
            <a:ext cx="3609975" cy="192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70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tree of black liberty”</a:t>
            </a:r>
          </a:p>
          <a:p>
            <a:pPr lvl="1"/>
            <a:r>
              <a:rPr lang="en-US" dirty="0" smtClean="0"/>
              <a:t>After the truce was signed, the French tricked Toussaint and captured him.</a:t>
            </a:r>
          </a:p>
          <a:p>
            <a:pPr lvl="1"/>
            <a:r>
              <a:rPr lang="en-US" dirty="0" smtClean="0"/>
              <a:t>After ten months in a French jail, Toussaint died.</a:t>
            </a:r>
          </a:p>
          <a:p>
            <a:pPr lvl="1"/>
            <a:r>
              <a:rPr lang="en-US" dirty="0" smtClean="0"/>
              <a:t>In 1804, Haiti declared independence from France, and by 1820 Haiti was the only non-slave nation in the Western hemisphere </a:t>
            </a:r>
            <a:endParaRPr lang="en-US" dirty="0"/>
          </a:p>
        </p:txBody>
      </p:sp>
      <p:sp>
        <p:nvSpPr>
          <p:cNvPr id="3" name="Title 2"/>
          <p:cNvSpPr>
            <a:spLocks noGrp="1"/>
          </p:cNvSpPr>
          <p:nvPr>
            <p:ph type="title"/>
          </p:nvPr>
        </p:nvSpPr>
        <p:spPr/>
        <p:txBody>
          <a:bodyPr/>
          <a:lstStyle/>
          <a:p>
            <a:r>
              <a:rPr lang="en-US" dirty="0"/>
              <a:t>Toussaint </a:t>
            </a:r>
            <a:r>
              <a:rPr lang="en-US" dirty="0" err="1"/>
              <a:t>L’Ouverture</a:t>
            </a:r>
            <a:endParaRPr lang="en-US" dirty="0"/>
          </a:p>
        </p:txBody>
      </p:sp>
    </p:spTree>
    <p:extLst>
      <p:ext uri="{BB962C8B-B14F-4D97-AF65-F5344CB8AC3E}">
        <p14:creationId xmlns:p14="http://schemas.microsoft.com/office/powerpoint/2010/main" val="1450326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Throughout Spanish America, nobles were frightened by the revolt in Haiti</a:t>
            </a:r>
          </a:p>
          <a:p>
            <a:endParaRPr lang="en-US" dirty="0"/>
          </a:p>
          <a:p>
            <a:endParaRPr lang="en-US" dirty="0" smtClean="0"/>
          </a:p>
          <a:p>
            <a:r>
              <a:rPr lang="en-US" dirty="0" smtClean="0"/>
              <a:t>Nobles wanted power for themselves , and did not want social or economic changes to alter their way of life. </a:t>
            </a:r>
            <a:endParaRPr lang="en-US" dirty="0"/>
          </a:p>
        </p:txBody>
      </p:sp>
      <p:sp>
        <p:nvSpPr>
          <p:cNvPr id="3" name="Title 2"/>
          <p:cNvSpPr>
            <a:spLocks noGrp="1"/>
          </p:cNvSpPr>
          <p:nvPr>
            <p:ph type="title"/>
          </p:nvPr>
        </p:nvSpPr>
        <p:spPr/>
        <p:txBody>
          <a:bodyPr/>
          <a:lstStyle/>
          <a:p>
            <a:r>
              <a:rPr lang="en-US" dirty="0" smtClean="0"/>
              <a:t>Call to Freedom in Mexico</a:t>
            </a:r>
            <a:endParaRPr lang="en-US" dirty="0"/>
          </a:p>
        </p:txBody>
      </p:sp>
    </p:spTree>
    <p:extLst>
      <p:ext uri="{BB962C8B-B14F-4D97-AF65-F5344CB8AC3E}">
        <p14:creationId xmlns:p14="http://schemas.microsoft.com/office/powerpoint/2010/main" val="560861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El </a:t>
            </a:r>
            <a:r>
              <a:rPr lang="en-US" dirty="0" err="1" smtClean="0">
                <a:solidFill>
                  <a:srgbClr val="FF0000"/>
                </a:solidFill>
              </a:rPr>
              <a:t>Grito</a:t>
            </a:r>
            <a:r>
              <a:rPr lang="en-US" dirty="0" smtClean="0">
                <a:solidFill>
                  <a:srgbClr val="FF0000"/>
                </a:solidFill>
              </a:rPr>
              <a:t> de Dolores</a:t>
            </a:r>
          </a:p>
          <a:p>
            <a:pPr lvl="2"/>
            <a:r>
              <a:rPr lang="en-US" dirty="0" smtClean="0">
                <a:solidFill>
                  <a:schemeClr val="accent1"/>
                </a:solidFill>
              </a:rPr>
              <a:t>“My children will you be free?  Will you make the effort to recover the lands stolen from your forefathers by the hated Spanish 300 years ago?”</a:t>
            </a:r>
          </a:p>
          <a:p>
            <a:pPr lvl="2"/>
            <a:r>
              <a:rPr lang="en-US" dirty="0" smtClean="0"/>
              <a:t>Father Miguel Hidalgo’s speech inspired many people to join him</a:t>
            </a:r>
          </a:p>
          <a:p>
            <a:pPr lvl="2"/>
            <a:r>
              <a:rPr lang="en-US" dirty="0" smtClean="0"/>
              <a:t>In 1810, he marched an army made up of poor mestizos and Native Americans to Mexico City</a:t>
            </a:r>
          </a:p>
          <a:p>
            <a:pPr lvl="2"/>
            <a:r>
              <a:rPr lang="en-US" dirty="0" smtClean="0"/>
              <a:t>After some early success, Father Hidalgo was defeated, captured, and executed. </a:t>
            </a:r>
            <a:endParaRPr lang="en-US" dirty="0"/>
          </a:p>
        </p:txBody>
      </p:sp>
      <p:sp>
        <p:nvSpPr>
          <p:cNvPr id="3" name="Title 2"/>
          <p:cNvSpPr>
            <a:spLocks noGrp="1"/>
          </p:cNvSpPr>
          <p:nvPr>
            <p:ph type="title"/>
          </p:nvPr>
        </p:nvSpPr>
        <p:spPr/>
        <p:txBody>
          <a:bodyPr/>
          <a:lstStyle/>
          <a:p>
            <a:r>
              <a:rPr lang="en-US" dirty="0"/>
              <a:t>Call to Freedom in Mexico</a:t>
            </a:r>
          </a:p>
        </p:txBody>
      </p:sp>
    </p:spTree>
    <p:extLst>
      <p:ext uri="{BB962C8B-B14F-4D97-AF65-F5344CB8AC3E}">
        <p14:creationId xmlns:p14="http://schemas.microsoft.com/office/powerpoint/2010/main" val="1873370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80">
                                          <p:stCondLst>
                                            <p:cond delay="0"/>
                                          </p:stCondLst>
                                        </p:cTn>
                                        <p:tgtEl>
                                          <p:spTgt spid="2">
                                            <p:txEl>
                                              <p:pRg st="2" end="2"/>
                                            </p:txEl>
                                          </p:spTgt>
                                        </p:tgtEl>
                                      </p:cBhvr>
                                    </p:animEffect>
                                    <p:anim calcmode="lin" valueType="num">
                                      <p:cBhvr>
                                        <p:cTn id="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2" end="2"/>
                                            </p:txEl>
                                          </p:spTgt>
                                        </p:tgtEl>
                                      </p:cBhvr>
                                      <p:to x="100000" y="60000"/>
                                    </p:animScale>
                                    <p:animScale>
                                      <p:cBhvr>
                                        <p:cTn id="14" dur="166" decel="50000">
                                          <p:stCondLst>
                                            <p:cond delay="676"/>
                                          </p:stCondLst>
                                        </p:cTn>
                                        <p:tgtEl>
                                          <p:spTgt spid="2">
                                            <p:txEl>
                                              <p:pRg st="2" end="2"/>
                                            </p:txEl>
                                          </p:spTgt>
                                        </p:tgtEl>
                                      </p:cBhvr>
                                      <p:to x="100000" y="100000"/>
                                    </p:animScale>
                                    <p:animScale>
                                      <p:cBhvr>
                                        <p:cTn id="15" dur="26">
                                          <p:stCondLst>
                                            <p:cond delay="1312"/>
                                          </p:stCondLst>
                                        </p:cTn>
                                        <p:tgtEl>
                                          <p:spTgt spid="2">
                                            <p:txEl>
                                              <p:pRg st="2" end="2"/>
                                            </p:txEl>
                                          </p:spTgt>
                                        </p:tgtEl>
                                      </p:cBhvr>
                                      <p:to x="100000" y="80000"/>
                                    </p:animScale>
                                    <p:animScale>
                                      <p:cBhvr>
                                        <p:cTn id="16" dur="166" decel="50000">
                                          <p:stCondLst>
                                            <p:cond delay="1338"/>
                                          </p:stCondLst>
                                        </p:cTn>
                                        <p:tgtEl>
                                          <p:spTgt spid="2">
                                            <p:txEl>
                                              <p:pRg st="2" end="2"/>
                                            </p:txEl>
                                          </p:spTgt>
                                        </p:tgtEl>
                                      </p:cBhvr>
                                      <p:to x="100000" y="100000"/>
                                    </p:animScale>
                                    <p:animScale>
                                      <p:cBhvr>
                                        <p:cTn id="17" dur="26">
                                          <p:stCondLst>
                                            <p:cond delay="1642"/>
                                          </p:stCondLst>
                                        </p:cTn>
                                        <p:tgtEl>
                                          <p:spTgt spid="2">
                                            <p:txEl>
                                              <p:pRg st="2" end="2"/>
                                            </p:txEl>
                                          </p:spTgt>
                                        </p:tgtEl>
                                      </p:cBhvr>
                                      <p:to x="100000" y="90000"/>
                                    </p:animScale>
                                    <p:animScale>
                                      <p:cBhvr>
                                        <p:cTn id="18" dur="166" decel="50000">
                                          <p:stCondLst>
                                            <p:cond delay="1668"/>
                                          </p:stCondLst>
                                        </p:cTn>
                                        <p:tgtEl>
                                          <p:spTgt spid="2">
                                            <p:txEl>
                                              <p:pRg st="2" end="2"/>
                                            </p:txEl>
                                          </p:spTgt>
                                        </p:tgtEl>
                                      </p:cBhvr>
                                      <p:to x="100000" y="100000"/>
                                    </p:animScale>
                                    <p:animScale>
                                      <p:cBhvr>
                                        <p:cTn id="19" dur="26">
                                          <p:stCondLst>
                                            <p:cond delay="1808"/>
                                          </p:stCondLst>
                                        </p:cTn>
                                        <p:tgtEl>
                                          <p:spTgt spid="2">
                                            <p:txEl>
                                              <p:pRg st="2" end="2"/>
                                            </p:txEl>
                                          </p:spTgt>
                                        </p:tgtEl>
                                      </p:cBhvr>
                                      <p:to x="100000" y="95000"/>
                                    </p:animScale>
                                    <p:animScale>
                                      <p:cBhvr>
                                        <p:cTn id="20" dur="166" decel="50000">
                                          <p:stCondLst>
                                            <p:cond delay="1834"/>
                                          </p:stCondLst>
                                        </p:cTn>
                                        <p:tgtEl>
                                          <p:spTgt spid="2">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80">
                                          <p:stCondLst>
                                            <p:cond delay="0"/>
                                          </p:stCondLst>
                                        </p:cTn>
                                        <p:tgtEl>
                                          <p:spTgt spid="2">
                                            <p:txEl>
                                              <p:pRg st="3" end="3"/>
                                            </p:txEl>
                                          </p:spTgt>
                                        </p:tgtEl>
                                      </p:cBhvr>
                                    </p:animEffect>
                                    <p:anim calcmode="lin" valueType="num">
                                      <p:cBhvr>
                                        <p:cTn id="2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3" end="3"/>
                                            </p:txEl>
                                          </p:spTgt>
                                        </p:tgtEl>
                                      </p:cBhvr>
                                      <p:to x="100000" y="60000"/>
                                    </p:animScale>
                                    <p:animScale>
                                      <p:cBhvr>
                                        <p:cTn id="32" dur="166" decel="50000">
                                          <p:stCondLst>
                                            <p:cond delay="676"/>
                                          </p:stCondLst>
                                        </p:cTn>
                                        <p:tgtEl>
                                          <p:spTgt spid="2">
                                            <p:txEl>
                                              <p:pRg st="3" end="3"/>
                                            </p:txEl>
                                          </p:spTgt>
                                        </p:tgtEl>
                                      </p:cBhvr>
                                      <p:to x="100000" y="100000"/>
                                    </p:animScale>
                                    <p:animScale>
                                      <p:cBhvr>
                                        <p:cTn id="33" dur="26">
                                          <p:stCondLst>
                                            <p:cond delay="1312"/>
                                          </p:stCondLst>
                                        </p:cTn>
                                        <p:tgtEl>
                                          <p:spTgt spid="2">
                                            <p:txEl>
                                              <p:pRg st="3" end="3"/>
                                            </p:txEl>
                                          </p:spTgt>
                                        </p:tgtEl>
                                      </p:cBhvr>
                                      <p:to x="100000" y="80000"/>
                                    </p:animScale>
                                    <p:animScale>
                                      <p:cBhvr>
                                        <p:cTn id="34" dur="166" decel="50000">
                                          <p:stCondLst>
                                            <p:cond delay="1338"/>
                                          </p:stCondLst>
                                        </p:cTn>
                                        <p:tgtEl>
                                          <p:spTgt spid="2">
                                            <p:txEl>
                                              <p:pRg st="3" end="3"/>
                                            </p:txEl>
                                          </p:spTgt>
                                        </p:tgtEl>
                                      </p:cBhvr>
                                      <p:to x="100000" y="100000"/>
                                    </p:animScale>
                                    <p:animScale>
                                      <p:cBhvr>
                                        <p:cTn id="35" dur="26">
                                          <p:stCondLst>
                                            <p:cond delay="1642"/>
                                          </p:stCondLst>
                                        </p:cTn>
                                        <p:tgtEl>
                                          <p:spTgt spid="2">
                                            <p:txEl>
                                              <p:pRg st="3" end="3"/>
                                            </p:txEl>
                                          </p:spTgt>
                                        </p:tgtEl>
                                      </p:cBhvr>
                                      <p:to x="100000" y="90000"/>
                                    </p:animScale>
                                    <p:animScale>
                                      <p:cBhvr>
                                        <p:cTn id="36" dur="166" decel="50000">
                                          <p:stCondLst>
                                            <p:cond delay="1668"/>
                                          </p:stCondLst>
                                        </p:cTn>
                                        <p:tgtEl>
                                          <p:spTgt spid="2">
                                            <p:txEl>
                                              <p:pRg st="3" end="3"/>
                                            </p:txEl>
                                          </p:spTgt>
                                        </p:tgtEl>
                                      </p:cBhvr>
                                      <p:to x="100000" y="100000"/>
                                    </p:animScale>
                                    <p:animScale>
                                      <p:cBhvr>
                                        <p:cTn id="37" dur="26">
                                          <p:stCondLst>
                                            <p:cond delay="1808"/>
                                          </p:stCondLst>
                                        </p:cTn>
                                        <p:tgtEl>
                                          <p:spTgt spid="2">
                                            <p:txEl>
                                              <p:pRg st="3" end="3"/>
                                            </p:txEl>
                                          </p:spTgt>
                                        </p:tgtEl>
                                      </p:cBhvr>
                                      <p:to x="100000" y="95000"/>
                                    </p:animScale>
                                    <p:animScale>
                                      <p:cBhvr>
                                        <p:cTn id="38" dur="166" decel="50000">
                                          <p:stCondLst>
                                            <p:cond delay="1834"/>
                                          </p:stCondLst>
                                        </p:cTn>
                                        <p:tgtEl>
                                          <p:spTgt spid="2">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Miguel Hidalgo</a:t>
            </a:r>
            <a:endParaRPr lang="en-US" dirty="0"/>
          </a:p>
        </p:txBody>
      </p:sp>
      <p:sp>
        <p:nvSpPr>
          <p:cNvPr id="3" name="Title 2"/>
          <p:cNvSpPr>
            <a:spLocks noGrp="1"/>
          </p:cNvSpPr>
          <p:nvPr>
            <p:ph type="title"/>
          </p:nvPr>
        </p:nvSpPr>
        <p:spPr/>
        <p:txBody>
          <a:bodyPr/>
          <a:lstStyle/>
          <a:p>
            <a:r>
              <a:rPr lang="en-US" dirty="0"/>
              <a:t>Call to Freedom in Mexico</a:t>
            </a:r>
          </a:p>
        </p:txBody>
      </p:sp>
      <p:pic>
        <p:nvPicPr>
          <p:cNvPr id="3074" name="Picture 2" descr="\\WPSDC01\USER WHS SHARE$\mwalton\Desktop\miguel hidal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43200"/>
            <a:ext cx="557892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37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Jose Morelos</a:t>
            </a:r>
          </a:p>
          <a:p>
            <a:pPr lvl="1"/>
            <a:r>
              <a:rPr lang="en-US" dirty="0" smtClean="0"/>
              <a:t>Father Morelos was a mestizo who called for wide ranging reform. </a:t>
            </a:r>
          </a:p>
          <a:p>
            <a:pPr lvl="1"/>
            <a:r>
              <a:rPr lang="en-US" dirty="0" smtClean="0"/>
              <a:t>Morelos led a guerilla army opposing Spanish rule, until he too was captured and killed</a:t>
            </a:r>
            <a:endParaRPr lang="en-US" dirty="0"/>
          </a:p>
        </p:txBody>
      </p:sp>
      <p:sp>
        <p:nvSpPr>
          <p:cNvPr id="3" name="Title 2"/>
          <p:cNvSpPr>
            <a:spLocks noGrp="1"/>
          </p:cNvSpPr>
          <p:nvPr>
            <p:ph type="title"/>
          </p:nvPr>
        </p:nvSpPr>
        <p:spPr/>
        <p:txBody>
          <a:bodyPr/>
          <a:lstStyle/>
          <a:p>
            <a:r>
              <a:rPr lang="en-US" dirty="0"/>
              <a:t>Call to Freedom in Mexico</a:t>
            </a:r>
          </a:p>
        </p:txBody>
      </p:sp>
      <p:pic>
        <p:nvPicPr>
          <p:cNvPr id="2050" name="Picture 2" descr="\\WPSDC01\USER WHS SHARE$\mwalton\Desktop\morel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769" y="3124200"/>
            <a:ext cx="276823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24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Independence Achieved</a:t>
            </a:r>
          </a:p>
          <a:p>
            <a:pPr lvl="1"/>
            <a:r>
              <a:rPr lang="en-US" dirty="0" smtClean="0"/>
              <a:t>In 1820, Spanish liberals forced the Spanish king to accept a constitution</a:t>
            </a:r>
          </a:p>
          <a:p>
            <a:pPr lvl="1"/>
            <a:r>
              <a:rPr lang="en-US" dirty="0" smtClean="0"/>
              <a:t>Agustin de Iturbide, a conservative creole in Mexico, was afraid liberal reforms would come to Mexico.</a:t>
            </a:r>
          </a:p>
          <a:p>
            <a:pPr lvl="1"/>
            <a:r>
              <a:rPr lang="en-US" dirty="0" smtClean="0"/>
              <a:t>In 1821, Iturbide led a revolt and overthrew Spanish rule.</a:t>
            </a:r>
          </a:p>
          <a:p>
            <a:pPr lvl="1"/>
            <a:r>
              <a:rPr lang="en-US" dirty="0" smtClean="0"/>
              <a:t>Iturbide then named himself Emperor, and the people overthrew him.</a:t>
            </a:r>
          </a:p>
          <a:p>
            <a:pPr lvl="1"/>
            <a:r>
              <a:rPr lang="en-US" dirty="0" smtClean="0"/>
              <a:t>Mexico was free of Spanish rule, but the people would struggle for many years.  </a:t>
            </a:r>
            <a:endParaRPr lang="en-US" dirty="0"/>
          </a:p>
        </p:txBody>
      </p:sp>
      <p:sp>
        <p:nvSpPr>
          <p:cNvPr id="3" name="Title 2"/>
          <p:cNvSpPr>
            <a:spLocks noGrp="1"/>
          </p:cNvSpPr>
          <p:nvPr>
            <p:ph type="title"/>
          </p:nvPr>
        </p:nvSpPr>
        <p:spPr/>
        <p:txBody>
          <a:bodyPr/>
          <a:lstStyle/>
          <a:p>
            <a:r>
              <a:rPr lang="en-US" dirty="0"/>
              <a:t>Call to Freedom in Mexico</a:t>
            </a:r>
          </a:p>
        </p:txBody>
      </p:sp>
    </p:spTree>
    <p:extLst>
      <p:ext uri="{BB962C8B-B14F-4D97-AF65-F5344CB8AC3E}">
        <p14:creationId xmlns:p14="http://schemas.microsoft.com/office/powerpoint/2010/main" val="2523977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Effect transition="in" filter="wipe(down)">
                                      <p:cBhvr>
                                        <p:cTn id="79" dur="580">
                                          <p:stCondLst>
                                            <p:cond delay="0"/>
                                          </p:stCondLst>
                                        </p:cTn>
                                        <p:tgtEl>
                                          <p:spTgt spid="2">
                                            <p:txEl>
                                              <p:pRg st="5" end="5"/>
                                            </p:txEl>
                                          </p:spTgt>
                                        </p:tgtEl>
                                      </p:cBhvr>
                                    </p:animEffect>
                                    <p:anim calcmode="lin" valueType="num">
                                      <p:cBhvr>
                                        <p:cTn id="8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5" end="5"/>
                                            </p:txEl>
                                          </p:spTgt>
                                        </p:tgtEl>
                                      </p:cBhvr>
                                      <p:to x="100000" y="60000"/>
                                    </p:animScale>
                                    <p:animScale>
                                      <p:cBhvr>
                                        <p:cTn id="86" dur="166" decel="50000">
                                          <p:stCondLst>
                                            <p:cond delay="676"/>
                                          </p:stCondLst>
                                        </p:cTn>
                                        <p:tgtEl>
                                          <p:spTgt spid="2">
                                            <p:txEl>
                                              <p:pRg st="5" end="5"/>
                                            </p:txEl>
                                          </p:spTgt>
                                        </p:tgtEl>
                                      </p:cBhvr>
                                      <p:to x="100000" y="100000"/>
                                    </p:animScale>
                                    <p:animScale>
                                      <p:cBhvr>
                                        <p:cTn id="87" dur="26">
                                          <p:stCondLst>
                                            <p:cond delay="1312"/>
                                          </p:stCondLst>
                                        </p:cTn>
                                        <p:tgtEl>
                                          <p:spTgt spid="2">
                                            <p:txEl>
                                              <p:pRg st="5" end="5"/>
                                            </p:txEl>
                                          </p:spTgt>
                                        </p:tgtEl>
                                      </p:cBhvr>
                                      <p:to x="100000" y="80000"/>
                                    </p:animScale>
                                    <p:animScale>
                                      <p:cBhvr>
                                        <p:cTn id="88" dur="166" decel="50000">
                                          <p:stCondLst>
                                            <p:cond delay="1338"/>
                                          </p:stCondLst>
                                        </p:cTn>
                                        <p:tgtEl>
                                          <p:spTgt spid="2">
                                            <p:txEl>
                                              <p:pRg st="5" end="5"/>
                                            </p:txEl>
                                          </p:spTgt>
                                        </p:tgtEl>
                                      </p:cBhvr>
                                      <p:to x="100000" y="100000"/>
                                    </p:animScale>
                                    <p:animScale>
                                      <p:cBhvr>
                                        <p:cTn id="89" dur="26">
                                          <p:stCondLst>
                                            <p:cond delay="1642"/>
                                          </p:stCondLst>
                                        </p:cTn>
                                        <p:tgtEl>
                                          <p:spTgt spid="2">
                                            <p:txEl>
                                              <p:pRg st="5" end="5"/>
                                            </p:txEl>
                                          </p:spTgt>
                                        </p:tgtEl>
                                      </p:cBhvr>
                                      <p:to x="100000" y="90000"/>
                                    </p:animScale>
                                    <p:animScale>
                                      <p:cBhvr>
                                        <p:cTn id="90" dur="166" decel="50000">
                                          <p:stCondLst>
                                            <p:cond delay="1668"/>
                                          </p:stCondLst>
                                        </p:cTn>
                                        <p:tgtEl>
                                          <p:spTgt spid="2">
                                            <p:txEl>
                                              <p:pRg st="5" end="5"/>
                                            </p:txEl>
                                          </p:spTgt>
                                        </p:tgtEl>
                                      </p:cBhvr>
                                      <p:to x="100000" y="100000"/>
                                    </p:animScale>
                                    <p:animScale>
                                      <p:cBhvr>
                                        <p:cTn id="91" dur="26">
                                          <p:stCondLst>
                                            <p:cond delay="1808"/>
                                          </p:stCondLst>
                                        </p:cTn>
                                        <p:tgtEl>
                                          <p:spTgt spid="2">
                                            <p:txEl>
                                              <p:pRg st="5" end="5"/>
                                            </p:txEl>
                                          </p:spTgt>
                                        </p:tgtEl>
                                      </p:cBhvr>
                                      <p:to x="100000" y="95000"/>
                                    </p:animScale>
                                    <p:animScale>
                                      <p:cBhvr>
                                        <p:cTn id="92"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early ad the 1700s, Native Americans had rebelled against the Spanish.</a:t>
            </a:r>
          </a:p>
          <a:p>
            <a:r>
              <a:rPr lang="en-US" dirty="0" smtClean="0"/>
              <a:t>Rebellions became widespread in the 1800s, as several different leaders led armies to battle. </a:t>
            </a:r>
            <a:endParaRPr lang="en-US" dirty="0"/>
          </a:p>
        </p:txBody>
      </p:sp>
      <p:sp>
        <p:nvSpPr>
          <p:cNvPr id="3" name="Title 2"/>
          <p:cNvSpPr>
            <a:spLocks noGrp="1"/>
          </p:cNvSpPr>
          <p:nvPr>
            <p:ph type="title"/>
          </p:nvPr>
        </p:nvSpPr>
        <p:spPr/>
        <p:txBody>
          <a:bodyPr/>
          <a:lstStyle/>
          <a:p>
            <a:r>
              <a:rPr lang="en-US" dirty="0" smtClean="0"/>
              <a:t>Revolutions in South America</a:t>
            </a:r>
            <a:endParaRPr lang="en-US" dirty="0"/>
          </a:p>
        </p:txBody>
      </p:sp>
    </p:spTree>
    <p:extLst>
      <p:ext uri="{BB962C8B-B14F-4D97-AF65-F5344CB8AC3E}">
        <p14:creationId xmlns:p14="http://schemas.microsoft.com/office/powerpoint/2010/main" val="2186886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early challenge</a:t>
            </a:r>
          </a:p>
          <a:p>
            <a:pPr lvl="1"/>
            <a:r>
              <a:rPr lang="en-US" dirty="0" smtClean="0">
                <a:solidFill>
                  <a:schemeClr val="accent2"/>
                </a:solidFill>
              </a:rPr>
              <a:t>Tupac </a:t>
            </a:r>
            <a:r>
              <a:rPr lang="en-US" dirty="0" err="1" smtClean="0">
                <a:solidFill>
                  <a:schemeClr val="accent2"/>
                </a:solidFill>
              </a:rPr>
              <a:t>Amaru</a:t>
            </a:r>
            <a:r>
              <a:rPr lang="en-US" dirty="0" smtClean="0">
                <a:solidFill>
                  <a:schemeClr val="accent2"/>
                </a:solidFill>
              </a:rPr>
              <a:t> </a:t>
            </a:r>
            <a:r>
              <a:rPr lang="en-US" dirty="0" smtClean="0"/>
              <a:t>claimed to be descended from the Incan royal family.</a:t>
            </a:r>
          </a:p>
          <a:p>
            <a:pPr lvl="1"/>
            <a:r>
              <a:rPr lang="en-US" dirty="0" smtClean="0"/>
              <a:t>He demanded that Spain end their brutal system of forced Indian labor</a:t>
            </a:r>
          </a:p>
          <a:p>
            <a:pPr lvl="1"/>
            <a:r>
              <a:rPr lang="en-US" dirty="0" smtClean="0"/>
              <a:t>His revolt was crushed in 1780, but Spain eventually abolished the system of forced labor. </a:t>
            </a:r>
            <a:endParaRPr lang="en-US" dirty="0"/>
          </a:p>
        </p:txBody>
      </p:sp>
      <p:sp>
        <p:nvSpPr>
          <p:cNvPr id="3" name="Title 2"/>
          <p:cNvSpPr>
            <a:spLocks noGrp="1"/>
          </p:cNvSpPr>
          <p:nvPr>
            <p:ph type="title"/>
          </p:nvPr>
        </p:nvSpPr>
        <p:spPr/>
        <p:txBody>
          <a:bodyPr/>
          <a:lstStyle/>
          <a:p>
            <a:r>
              <a:rPr lang="en-US" dirty="0"/>
              <a:t>Revolutions in South America</a:t>
            </a:r>
          </a:p>
        </p:txBody>
      </p:sp>
      <p:pic>
        <p:nvPicPr>
          <p:cNvPr id="4098" name="Picture 2" descr="\\WPSDC01\USER WHS SHARE$\mwalton\Desktop\tupac amar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93458"/>
            <a:ext cx="28956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2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long Struggle</a:t>
            </a:r>
          </a:p>
          <a:p>
            <a:pPr lvl="1"/>
            <a:r>
              <a:rPr lang="en-US" dirty="0" smtClean="0"/>
              <a:t>In 1810 </a:t>
            </a:r>
            <a:r>
              <a:rPr lang="en-US" dirty="0" smtClean="0">
                <a:solidFill>
                  <a:schemeClr val="accent2"/>
                </a:solidFill>
              </a:rPr>
              <a:t>Simon Bolivar </a:t>
            </a:r>
            <a:r>
              <a:rPr lang="en-US" dirty="0" smtClean="0"/>
              <a:t>led an uprising in Venezuela. </a:t>
            </a:r>
          </a:p>
          <a:p>
            <a:pPr lvl="1"/>
            <a:r>
              <a:rPr lang="en-US" dirty="0" smtClean="0"/>
              <a:t>After establishing a republic, Bolivar was toppled by conservative forces</a:t>
            </a:r>
          </a:p>
          <a:p>
            <a:pPr lvl="1"/>
            <a:r>
              <a:rPr lang="en-US" dirty="0" smtClean="0"/>
              <a:t>After being imprisoned in Haiti, Bolivar led an army and successfully attacked the Spanish in Colombia.  </a:t>
            </a:r>
          </a:p>
          <a:p>
            <a:pPr lvl="1"/>
            <a:r>
              <a:rPr lang="en-US" dirty="0" smtClean="0"/>
              <a:t>Bolivar became known as “the liberator”</a:t>
            </a:r>
            <a:endParaRPr lang="en-US" dirty="0"/>
          </a:p>
        </p:txBody>
      </p:sp>
      <p:sp>
        <p:nvSpPr>
          <p:cNvPr id="3" name="Title 2"/>
          <p:cNvSpPr>
            <a:spLocks noGrp="1"/>
          </p:cNvSpPr>
          <p:nvPr>
            <p:ph type="title"/>
          </p:nvPr>
        </p:nvSpPr>
        <p:spPr/>
        <p:txBody>
          <a:bodyPr/>
          <a:lstStyle/>
          <a:p>
            <a:r>
              <a:rPr lang="en-US" dirty="0"/>
              <a:t>Revolutions in South America</a:t>
            </a:r>
          </a:p>
        </p:txBody>
      </p:sp>
      <p:pic>
        <p:nvPicPr>
          <p:cNvPr id="5122" name="Picture 2" descr="\\WPSDC01\USER WHS SHARE$\mwalton\Desktop\boliv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039394"/>
            <a:ext cx="2127250" cy="281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74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San Martin</a:t>
            </a:r>
          </a:p>
          <a:p>
            <a:pPr lvl="1"/>
            <a:r>
              <a:rPr lang="en-US" dirty="0" smtClean="0"/>
              <a:t>Jose de San Martin was a creole who received military training in Europe. </a:t>
            </a:r>
          </a:p>
          <a:p>
            <a:pPr lvl="1"/>
            <a:r>
              <a:rPr lang="en-US" dirty="0" smtClean="0"/>
              <a:t>He led an army to fight the Spanish in Argentina, Chile, and Peru.</a:t>
            </a:r>
          </a:p>
          <a:p>
            <a:pPr lvl="1"/>
            <a:r>
              <a:rPr lang="en-US" dirty="0" smtClean="0"/>
              <a:t>San Martin and Bolivar tried to work together, but their differences were too great. </a:t>
            </a:r>
          </a:p>
          <a:p>
            <a:pPr lvl="1"/>
            <a:r>
              <a:rPr lang="en-US" dirty="0" smtClean="0"/>
              <a:t>Bolivar became the leader of independence movement. </a:t>
            </a:r>
          </a:p>
        </p:txBody>
      </p:sp>
      <p:sp>
        <p:nvSpPr>
          <p:cNvPr id="3" name="Title 2"/>
          <p:cNvSpPr>
            <a:spLocks noGrp="1"/>
          </p:cNvSpPr>
          <p:nvPr>
            <p:ph type="title"/>
          </p:nvPr>
        </p:nvSpPr>
        <p:spPr/>
        <p:txBody>
          <a:bodyPr/>
          <a:lstStyle/>
          <a:p>
            <a:r>
              <a:rPr lang="en-US" dirty="0"/>
              <a:t>Revolutions in South America</a:t>
            </a:r>
          </a:p>
        </p:txBody>
      </p:sp>
    </p:spTree>
    <p:extLst>
      <p:ext uri="{BB962C8B-B14F-4D97-AF65-F5344CB8AC3E}">
        <p14:creationId xmlns:p14="http://schemas.microsoft.com/office/powerpoint/2010/main" val="3195820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Goals</a:t>
            </a:r>
          </a:p>
          <a:p>
            <a:pPr lvl="1"/>
            <a:r>
              <a:rPr lang="en-US" dirty="0" smtClean="0"/>
              <a:t>To remake Europe as it had been prior to 1789.</a:t>
            </a:r>
          </a:p>
          <a:p>
            <a:pPr lvl="1"/>
            <a:r>
              <a:rPr lang="en-US" dirty="0" smtClean="0"/>
              <a:t>Restore the power of royal families that had been ousted by Napoleon</a:t>
            </a:r>
          </a:p>
          <a:p>
            <a:pPr lvl="1"/>
            <a:r>
              <a:rPr lang="en-US" dirty="0" smtClean="0"/>
              <a:t>Re-establish the social hierarchy</a:t>
            </a:r>
          </a:p>
          <a:p>
            <a:pPr lvl="1"/>
            <a:r>
              <a:rPr lang="en-US" dirty="0" smtClean="0"/>
              <a:t>Re-establish the authority of the Church</a:t>
            </a:r>
            <a:endParaRPr lang="en-US" dirty="0"/>
          </a:p>
        </p:txBody>
      </p:sp>
      <p:sp>
        <p:nvSpPr>
          <p:cNvPr id="3" name="Title 2"/>
          <p:cNvSpPr>
            <a:spLocks noGrp="1"/>
          </p:cNvSpPr>
          <p:nvPr>
            <p:ph type="title"/>
          </p:nvPr>
        </p:nvSpPr>
        <p:spPr/>
        <p:txBody>
          <a:bodyPr/>
          <a:lstStyle/>
          <a:p>
            <a:r>
              <a:rPr lang="en-US" dirty="0"/>
              <a:t>Preserving the Old Order </a:t>
            </a:r>
          </a:p>
        </p:txBody>
      </p:sp>
      <p:pic>
        <p:nvPicPr>
          <p:cNvPr id="2050" name="Picture 2" descr="\\WPSDC01\USER WHS SHARE$\mwalton\Desktop\todol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02112"/>
            <a:ext cx="19335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14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Jose de San Martin </a:t>
            </a:r>
          </a:p>
          <a:p>
            <a:endParaRPr lang="en-US" dirty="0"/>
          </a:p>
        </p:txBody>
      </p:sp>
      <p:sp>
        <p:nvSpPr>
          <p:cNvPr id="3" name="Title 2"/>
          <p:cNvSpPr>
            <a:spLocks noGrp="1"/>
          </p:cNvSpPr>
          <p:nvPr>
            <p:ph type="title"/>
          </p:nvPr>
        </p:nvSpPr>
        <p:spPr/>
        <p:txBody>
          <a:bodyPr/>
          <a:lstStyle/>
          <a:p>
            <a:r>
              <a:rPr lang="en-US" dirty="0"/>
              <a:t>Revolutions in South America</a:t>
            </a:r>
          </a:p>
        </p:txBody>
      </p:sp>
      <p:pic>
        <p:nvPicPr>
          <p:cNvPr id="6146" name="Picture 2" descr="\\WPSDC01\USER WHS SHARE$\mwalton\Desktop\san MArt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81200"/>
            <a:ext cx="4425950" cy="44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47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Napoleon had conquered Portugal, the royal family fled to their colonies in Brazil</a:t>
            </a:r>
          </a:p>
          <a:p>
            <a:r>
              <a:rPr lang="en-US" dirty="0" smtClean="0"/>
              <a:t>Before they returned to Portugal, the King left his son, Dom Pedro, in control of Brazil. </a:t>
            </a:r>
          </a:p>
          <a:p>
            <a:r>
              <a:rPr lang="en-US" dirty="0" smtClean="0"/>
              <a:t>In 1822, following his father’s advice, Dom Pedro led Brazil to independence. </a:t>
            </a:r>
          </a:p>
          <a:p>
            <a:r>
              <a:rPr lang="en-US" dirty="0" smtClean="0"/>
              <a:t>The constitution of Brazil granted freedom of the press, religion, and an elected legislature. </a:t>
            </a:r>
            <a:endParaRPr lang="en-US" dirty="0"/>
          </a:p>
        </p:txBody>
      </p:sp>
      <p:sp>
        <p:nvSpPr>
          <p:cNvPr id="3" name="Title 2"/>
          <p:cNvSpPr>
            <a:spLocks noGrp="1"/>
          </p:cNvSpPr>
          <p:nvPr>
            <p:ph type="title"/>
          </p:nvPr>
        </p:nvSpPr>
        <p:spPr/>
        <p:txBody>
          <a:bodyPr/>
          <a:lstStyle/>
          <a:p>
            <a:r>
              <a:rPr lang="en-US" dirty="0" smtClean="0"/>
              <a:t>Independence for Brazil</a:t>
            </a:r>
            <a:endParaRPr lang="en-US" dirty="0"/>
          </a:p>
        </p:txBody>
      </p:sp>
    </p:spTree>
    <p:extLst>
      <p:ext uri="{BB962C8B-B14F-4D97-AF65-F5344CB8AC3E}">
        <p14:creationId xmlns:p14="http://schemas.microsoft.com/office/powerpoint/2010/main" val="2346149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Dreams and Disappointments. </a:t>
            </a:r>
          </a:p>
          <a:p>
            <a:pPr lvl="1"/>
            <a:r>
              <a:rPr lang="en-US" dirty="0" smtClean="0"/>
              <a:t>Bolivar tried to unite all of the liberated lands into one country, but was unsuccessful.</a:t>
            </a:r>
          </a:p>
          <a:p>
            <a:pPr lvl="1"/>
            <a:r>
              <a:rPr lang="en-US" dirty="0" smtClean="0"/>
              <a:t>The land became three countries; Venezuela, Columbia, and Ecuador.</a:t>
            </a:r>
          </a:p>
          <a:p>
            <a:pPr lvl="1"/>
            <a:r>
              <a:rPr lang="en-US" dirty="0" smtClean="0"/>
              <a:t>South American countries never were able to adopt democracy or achieve stable governments in the way Bolivar had hoped.  </a:t>
            </a:r>
          </a:p>
          <a:p>
            <a:pPr marL="109728" indent="0">
              <a:buNone/>
            </a:pPr>
            <a:endParaRPr lang="en-US" dirty="0"/>
          </a:p>
        </p:txBody>
      </p:sp>
      <p:sp>
        <p:nvSpPr>
          <p:cNvPr id="3" name="Title 2"/>
          <p:cNvSpPr>
            <a:spLocks noGrp="1"/>
          </p:cNvSpPr>
          <p:nvPr>
            <p:ph type="title"/>
          </p:nvPr>
        </p:nvSpPr>
        <p:spPr/>
        <p:txBody>
          <a:bodyPr/>
          <a:lstStyle/>
          <a:p>
            <a:r>
              <a:rPr lang="en-US" dirty="0"/>
              <a:t>Revolutions in South America</a:t>
            </a:r>
          </a:p>
        </p:txBody>
      </p:sp>
    </p:spTree>
    <p:extLst>
      <p:ext uri="{BB962C8B-B14F-4D97-AF65-F5344CB8AC3E}">
        <p14:creationId xmlns:p14="http://schemas.microsoft.com/office/powerpoint/2010/main" val="1157077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were the long term causes of the revolutions in Latin America?</a:t>
            </a:r>
          </a:p>
          <a:p>
            <a:endParaRPr lang="en-US" dirty="0"/>
          </a:p>
          <a:p>
            <a:r>
              <a:rPr lang="en-US" dirty="0"/>
              <a:t>How did Haiti’s struggle for freedom differ from independence fights in other parts of Latin America?</a:t>
            </a:r>
          </a:p>
          <a:p>
            <a:endParaRPr lang="en-US" dirty="0"/>
          </a:p>
          <a:p>
            <a:r>
              <a:rPr lang="en-US" dirty="0"/>
              <a:t>How did Mexico and the nations of South America win independence?</a:t>
            </a:r>
          </a:p>
          <a:p>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82704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Toussaint </a:t>
            </a:r>
            <a:r>
              <a:rPr lang="en-US" dirty="0" err="1"/>
              <a:t>L’Overture</a:t>
            </a:r>
            <a:endParaRPr lang="en-US" dirty="0"/>
          </a:p>
          <a:p>
            <a:r>
              <a:rPr lang="en-US" dirty="0"/>
              <a:t>Miguel Hidalgo</a:t>
            </a:r>
          </a:p>
          <a:p>
            <a:r>
              <a:rPr lang="en-US" dirty="0"/>
              <a:t>El </a:t>
            </a:r>
            <a:r>
              <a:rPr lang="en-US" dirty="0" err="1"/>
              <a:t>Grito</a:t>
            </a:r>
            <a:r>
              <a:rPr lang="en-US" dirty="0"/>
              <a:t> de Dolores</a:t>
            </a:r>
          </a:p>
          <a:p>
            <a:r>
              <a:rPr lang="en-US" dirty="0"/>
              <a:t>Jose Morelos</a:t>
            </a:r>
          </a:p>
          <a:p>
            <a:r>
              <a:rPr lang="en-US" dirty="0"/>
              <a:t>Agustin de Iturbide</a:t>
            </a:r>
          </a:p>
          <a:p>
            <a:r>
              <a:rPr lang="en-US" dirty="0"/>
              <a:t>Tupac </a:t>
            </a:r>
            <a:r>
              <a:rPr lang="en-US" dirty="0" err="1"/>
              <a:t>Amaru</a:t>
            </a:r>
            <a:endParaRPr lang="en-US" dirty="0"/>
          </a:p>
          <a:p>
            <a:r>
              <a:rPr lang="en-US" dirty="0"/>
              <a:t>Simon Bolivar</a:t>
            </a:r>
          </a:p>
          <a:p>
            <a:r>
              <a:rPr lang="en-US" dirty="0"/>
              <a:t>Jose de San Martin</a:t>
            </a:r>
          </a:p>
          <a:p>
            <a:r>
              <a:rPr lang="en-US" dirty="0"/>
              <a:t>Dom </a:t>
            </a:r>
            <a:r>
              <a:rPr lang="en-US" dirty="0" err="1"/>
              <a:t>Perdro</a:t>
            </a:r>
            <a:endParaRPr lang="en-US" dirty="0"/>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4228964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Attitude toward Change</a:t>
            </a:r>
          </a:p>
          <a:p>
            <a:pPr lvl="1"/>
            <a:r>
              <a:rPr lang="en-US" dirty="0" smtClean="0"/>
              <a:t>Conservatives thought that ideas such as Natural Rights (chapter one) led to chaos.</a:t>
            </a:r>
          </a:p>
          <a:p>
            <a:pPr lvl="1"/>
            <a:r>
              <a:rPr lang="en-US" dirty="0" smtClean="0"/>
              <a:t>They believed that their way was best for them, and all people of Europe. </a:t>
            </a:r>
          </a:p>
          <a:p>
            <a:pPr lvl="1"/>
            <a:r>
              <a:rPr lang="en-US" dirty="0" smtClean="0"/>
              <a:t>They opposed freedom of the press</a:t>
            </a:r>
          </a:p>
          <a:p>
            <a:pPr lvl="1"/>
            <a:r>
              <a:rPr lang="en-US" dirty="0" smtClean="0"/>
              <a:t>They wanted to suppress revolutionary ideas</a:t>
            </a:r>
            <a:endParaRPr lang="en-US" dirty="0"/>
          </a:p>
        </p:txBody>
      </p:sp>
      <p:sp>
        <p:nvSpPr>
          <p:cNvPr id="3" name="Title 2"/>
          <p:cNvSpPr>
            <a:spLocks noGrp="1"/>
          </p:cNvSpPr>
          <p:nvPr>
            <p:ph type="title"/>
          </p:nvPr>
        </p:nvSpPr>
        <p:spPr/>
        <p:txBody>
          <a:bodyPr/>
          <a:lstStyle/>
          <a:p>
            <a:r>
              <a:rPr lang="en-US" dirty="0"/>
              <a:t>Preserving the Old Order </a:t>
            </a:r>
          </a:p>
        </p:txBody>
      </p:sp>
      <p:pic>
        <p:nvPicPr>
          <p:cNvPr id="3074" name="Picture 2" descr="\\WPSDC01\USER WHS SHARE$\mwalton\Desktop\thr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19600"/>
            <a:ext cx="1570038" cy="216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6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who were of a different </a:t>
            </a:r>
            <a:r>
              <a:rPr lang="en-US" dirty="0" smtClean="0">
                <a:solidFill>
                  <a:schemeClr val="accent2"/>
                </a:solidFill>
              </a:rPr>
              <a:t>ideology </a:t>
            </a:r>
            <a:r>
              <a:rPr lang="en-US" dirty="0" smtClean="0"/>
              <a:t>than the conservatives were called </a:t>
            </a:r>
            <a:r>
              <a:rPr lang="en-US" dirty="0" smtClean="0">
                <a:solidFill>
                  <a:schemeClr val="accent2"/>
                </a:solidFill>
              </a:rPr>
              <a:t>liberals.  </a:t>
            </a:r>
            <a:r>
              <a:rPr lang="en-US" dirty="0" smtClean="0"/>
              <a:t>They:</a:t>
            </a:r>
          </a:p>
          <a:p>
            <a:endParaRPr lang="en-US" dirty="0" smtClean="0"/>
          </a:p>
          <a:p>
            <a:pPr lvl="1"/>
            <a:r>
              <a:rPr lang="en-US" sz="3200" dirty="0" smtClean="0"/>
              <a:t>Embraced enlightenment ideas</a:t>
            </a:r>
          </a:p>
          <a:p>
            <a:pPr lvl="1"/>
            <a:r>
              <a:rPr lang="en-US" sz="3200" dirty="0" smtClean="0"/>
              <a:t>Spoke against divine right</a:t>
            </a:r>
          </a:p>
          <a:p>
            <a:pPr lvl="1"/>
            <a:r>
              <a:rPr lang="en-US" sz="3200" dirty="0" smtClean="0"/>
              <a:t>Defended natural rights</a:t>
            </a:r>
          </a:p>
        </p:txBody>
      </p:sp>
      <p:sp>
        <p:nvSpPr>
          <p:cNvPr id="3" name="Title 2"/>
          <p:cNvSpPr>
            <a:spLocks noGrp="1"/>
          </p:cNvSpPr>
          <p:nvPr>
            <p:ph type="title"/>
          </p:nvPr>
        </p:nvSpPr>
        <p:spPr/>
        <p:txBody>
          <a:bodyPr/>
          <a:lstStyle/>
          <a:p>
            <a:r>
              <a:rPr lang="en-US" dirty="0" smtClean="0"/>
              <a:t>The Liberal Challenge</a:t>
            </a:r>
            <a:endParaRPr lang="en-US" dirty="0"/>
          </a:p>
        </p:txBody>
      </p:sp>
      <p:pic>
        <p:nvPicPr>
          <p:cNvPr id="4098" name="Picture 2" descr="\\WPSDC01\USER WHS SHARE$\mwalton\Desktop\enlightenment 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155" y="3657600"/>
            <a:ext cx="2762250" cy="293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06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2190</TotalTime>
  <Words>3014</Words>
  <Application>Microsoft Office PowerPoint</Application>
  <PresentationFormat>On-screen Show (4:3)</PresentationFormat>
  <Paragraphs>384</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Concourse</vt:lpstr>
      <vt:lpstr>Revolutions in Europe and Latin America</vt:lpstr>
      <vt:lpstr>Chapter Outline</vt:lpstr>
      <vt:lpstr>An Age of Ideologies </vt:lpstr>
      <vt:lpstr>Make Sure You Can Answer…</vt:lpstr>
      <vt:lpstr>Make Sure You Can Define…</vt:lpstr>
      <vt:lpstr>Preserving the Old Order </vt:lpstr>
      <vt:lpstr>Preserving the Old Order </vt:lpstr>
      <vt:lpstr>Preserving the Old Order </vt:lpstr>
      <vt:lpstr>The Liberal Challenge</vt:lpstr>
      <vt:lpstr>The Liberal Challenge</vt:lpstr>
      <vt:lpstr>Nationalist Stirrings</vt:lpstr>
      <vt:lpstr>Nationalist Stirrings</vt:lpstr>
      <vt:lpstr>Nationalist Stirrings</vt:lpstr>
      <vt:lpstr>Nationalist Stirrings</vt:lpstr>
      <vt:lpstr>Nationalist Stirrings</vt:lpstr>
      <vt:lpstr>Challenges to the Old Order </vt:lpstr>
      <vt:lpstr>Make Sure You Can Answer…</vt:lpstr>
      <vt:lpstr>Make Sure You Can Define…</vt:lpstr>
      <vt:lpstr>To The Barricades!</vt:lpstr>
      <vt:lpstr>Make Sure You Can Answer…</vt:lpstr>
      <vt:lpstr>Make Sure You Can Define…</vt:lpstr>
      <vt:lpstr>France After the Restoration</vt:lpstr>
      <vt:lpstr>France After the Restoration</vt:lpstr>
      <vt:lpstr>France After the Restoration</vt:lpstr>
      <vt:lpstr>France After the Restoration</vt:lpstr>
      <vt:lpstr>France After the Restoration</vt:lpstr>
      <vt:lpstr>The French Revolution of 1848</vt:lpstr>
      <vt:lpstr>France After the Restoration</vt:lpstr>
      <vt:lpstr>France After the Restoration</vt:lpstr>
      <vt:lpstr>France After the Restoration</vt:lpstr>
      <vt:lpstr>France After the Restoration</vt:lpstr>
      <vt:lpstr>“Europe Catches Cold”</vt:lpstr>
      <vt:lpstr>“Europe Catches Cold”</vt:lpstr>
      <vt:lpstr>“Europe Catches Cold”</vt:lpstr>
      <vt:lpstr>“Europe Catches Cold”</vt:lpstr>
      <vt:lpstr>The Springtime of the Peoples</vt:lpstr>
      <vt:lpstr>The Springtime of the Peoples</vt:lpstr>
      <vt:lpstr>The Springtime of the Peoples</vt:lpstr>
      <vt:lpstr>The Springtime of the Peoples</vt:lpstr>
      <vt:lpstr>The Springtime of the Peoples</vt:lpstr>
      <vt:lpstr>The Springtime of the Peoples</vt:lpstr>
      <vt:lpstr>Looking Ahead</vt:lpstr>
      <vt:lpstr>Make Sure You Can Answer…</vt:lpstr>
      <vt:lpstr>Make Sure You Can Define…</vt:lpstr>
      <vt:lpstr>Latin American War of Independence</vt:lpstr>
      <vt:lpstr>Make Sure You Can Answer…</vt:lpstr>
      <vt:lpstr>Make Sure You Can Define…</vt:lpstr>
      <vt:lpstr>Climate of Discontent</vt:lpstr>
      <vt:lpstr>Climate of Discontent</vt:lpstr>
      <vt:lpstr>Climate of Discontent</vt:lpstr>
      <vt:lpstr>Climate of Discontent</vt:lpstr>
      <vt:lpstr>Climate of Discontent</vt:lpstr>
      <vt:lpstr>Haiti’s Struggle</vt:lpstr>
      <vt:lpstr>Haiti’s Struggle</vt:lpstr>
      <vt:lpstr>Toussaint L’Ouverture</vt:lpstr>
      <vt:lpstr>Toussaint L’Ouverture</vt:lpstr>
      <vt:lpstr>Toussaint L’Ouverture</vt:lpstr>
      <vt:lpstr>Toussaint L’Ouverture</vt:lpstr>
      <vt:lpstr>Toussaint L’Ouverture</vt:lpstr>
      <vt:lpstr>Toussaint L’Ouverture</vt:lpstr>
      <vt:lpstr>Call to Freedom in Mexico</vt:lpstr>
      <vt:lpstr>Call to Freedom in Mexico</vt:lpstr>
      <vt:lpstr>Call to Freedom in Mexico</vt:lpstr>
      <vt:lpstr>Call to Freedom in Mexico</vt:lpstr>
      <vt:lpstr>Call to Freedom in Mexico</vt:lpstr>
      <vt:lpstr>Revolutions in South America</vt:lpstr>
      <vt:lpstr>Revolutions in South America</vt:lpstr>
      <vt:lpstr>Revolutions in South America</vt:lpstr>
      <vt:lpstr>Revolutions in South America</vt:lpstr>
      <vt:lpstr>Revolutions in South America</vt:lpstr>
      <vt:lpstr>Independence for Brazil</vt:lpstr>
      <vt:lpstr>Revolutions in South America</vt:lpstr>
      <vt:lpstr>Make Sure You Can Answer…</vt:lpstr>
      <vt:lpstr>Make Sure You Can Define…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in Europe and Latin America</dc:title>
  <dc:creator>Matthew Walton</dc:creator>
  <cp:lastModifiedBy>Matthew Walton</cp:lastModifiedBy>
  <cp:revision>48</cp:revision>
  <dcterms:created xsi:type="dcterms:W3CDTF">2013-12-03T13:12:16Z</dcterms:created>
  <dcterms:modified xsi:type="dcterms:W3CDTF">2014-01-15T15:21:33Z</dcterms:modified>
</cp:coreProperties>
</file>