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9" r:id="rId74"/>
    <p:sldId id="328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19CE854-F733-47B1-9DE8-2D0BB7332F89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BDBEF79-4F0D-4787-8FAA-648DD18D86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World War II and Its Aftermath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1931-1949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8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Francisco Franco led the nationalists, a group of conservatives.</a:t>
            </a:r>
          </a:p>
          <a:p>
            <a:r>
              <a:rPr lang="en-US" dirty="0" smtClean="0"/>
              <a:t>Loyalists were made up of communists, socialists and supporters of democracy</a:t>
            </a:r>
          </a:p>
          <a:p>
            <a:r>
              <a:rPr lang="en-US" dirty="0" smtClean="0"/>
              <a:t>Hitler and Mussolini joined with Franco, The USSR helped the loyalists.  France, UK, and USA stayed neutral.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Nationalists v Loyalists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one million people were killed in the Spanish Civil War as both sides committed atrocities. </a:t>
            </a:r>
          </a:p>
          <a:p>
            <a:r>
              <a:rPr lang="en-US" dirty="0" smtClean="0"/>
              <a:t>The Nazi air force bombed a small Spanish town called Guernica, which helped the Nazis demonstrate their military power.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dress rehearsal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Hitler’s goal was to bring all Germanic people under his control.  </a:t>
            </a:r>
          </a:p>
          <a:p>
            <a:endParaRPr lang="en-US" dirty="0"/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“Nature is cruel, so we may be cruel too…I have a right to remove millions of an inferior race that breeds like vermin”</a:t>
            </a:r>
          </a:p>
          <a:p>
            <a:pPr lvl="1" algn="ctr"/>
            <a:r>
              <a:rPr lang="en-US" dirty="0" smtClean="0">
                <a:solidFill>
                  <a:schemeClr val="accent1"/>
                </a:solidFill>
              </a:rPr>
              <a:t>-Adolph Hitler, speaking about Slavic countries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Aggression Continues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Hitler was popular in Austria, and had forced the Austrian Chancellor to appoint Nazi’s to key posts.</a:t>
            </a:r>
          </a:p>
          <a:p>
            <a:r>
              <a:rPr lang="en-US" dirty="0" smtClean="0"/>
              <a:t>When the Chancellor did not give into other demands, Hitler sent in the German Army to “preserve order”</a:t>
            </a:r>
          </a:p>
          <a:p>
            <a:r>
              <a:rPr lang="en-US" dirty="0" smtClean="0"/>
              <a:t>The union of Austria and Germany was called the Anschluss</a:t>
            </a:r>
          </a:p>
          <a:p>
            <a:r>
              <a:rPr lang="en-US" dirty="0" smtClean="0"/>
              <a:t>Hitler’s actions violated the Treaty of Versailles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Austria Annexed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Hitler wanted the land between Czechoslovakia and Germany, called the Sudetenland.  </a:t>
            </a:r>
          </a:p>
          <a:p>
            <a:r>
              <a:rPr lang="en-US" dirty="0" smtClean="0"/>
              <a:t>Czechoslovakia was one of two democracies in Eastern Europe, but Britain and France did not want to go to war to defend them.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Czech Crisis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British Prime Minister Neville Chamberlain, along with the French leader </a:t>
            </a:r>
            <a:r>
              <a:rPr lang="en-US" dirty="0" err="1" smtClean="0"/>
              <a:t>Edouard</a:t>
            </a:r>
            <a:r>
              <a:rPr lang="en-US" dirty="0" smtClean="0"/>
              <a:t> Daladier, met with Hitler at the Munich Conference in 1938</a:t>
            </a:r>
          </a:p>
          <a:p>
            <a:r>
              <a:rPr lang="en-US" dirty="0" smtClean="0"/>
              <a:t>Britain and France convinced Czechoslovakia to give the Sudetenland to Hitler, who promised no further expansion.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“Peace for our time”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March of 1939 Hitler took over the rest of Czechoslovakia</a:t>
            </a:r>
          </a:p>
          <a:p>
            <a:r>
              <a:rPr lang="en-US" dirty="0" smtClean="0"/>
              <a:t>In August of 1939, Hitler signed a non-aggression pact with the Soviets</a:t>
            </a:r>
          </a:p>
          <a:p>
            <a:r>
              <a:rPr lang="en-US" dirty="0" smtClean="0"/>
              <a:t>In September of 1939, Hitler and the Nazis invaded Poland 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Mistakes were made in the creation and enforcement of the Versailles treaty</a:t>
            </a:r>
          </a:p>
          <a:p>
            <a:r>
              <a:rPr lang="en-US" dirty="0" smtClean="0"/>
              <a:t>Western democracies mistakenly chose appeasement to deal with Hitler.</a:t>
            </a:r>
          </a:p>
          <a:p>
            <a:r>
              <a:rPr lang="en-US" dirty="0" smtClean="0"/>
              <a:t>Political and economic problems had focused the attention of nations elsewhere.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War Came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5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dictators undermine peace in the 1930s?</a:t>
            </a:r>
          </a:p>
          <a:p>
            <a:r>
              <a:rPr lang="en-US" dirty="0"/>
              <a:t>How was the Spanish Civil War a dress rehearsal for World War II?</a:t>
            </a:r>
          </a:p>
          <a:p>
            <a:r>
              <a:rPr lang="en-US" dirty="0"/>
              <a:t>Why were western democracies unable to stop aggressive dictators?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Answer…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6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Haile Selassie</a:t>
            </a:r>
          </a:p>
          <a:p>
            <a:r>
              <a:rPr lang="en-US" dirty="0"/>
              <a:t>Rome-Berlin-Tokyo Axis</a:t>
            </a:r>
          </a:p>
          <a:p>
            <a:r>
              <a:rPr lang="en-US" dirty="0"/>
              <a:t>Guernica</a:t>
            </a:r>
          </a:p>
          <a:p>
            <a:r>
              <a:rPr lang="en-US" dirty="0"/>
              <a:t>Anschluss</a:t>
            </a:r>
          </a:p>
          <a:p>
            <a:r>
              <a:rPr lang="en-US" dirty="0"/>
              <a:t>Munich Conference</a:t>
            </a:r>
          </a:p>
          <a:p>
            <a:r>
              <a:rPr lang="en-US" dirty="0"/>
              <a:t>Neville Chamberlain</a:t>
            </a:r>
          </a:p>
          <a:p>
            <a:r>
              <a:rPr lang="en-US" dirty="0"/>
              <a:t>Nazi-Soviet Pact </a:t>
            </a:r>
          </a:p>
          <a:p>
            <a:r>
              <a:rPr lang="en-US" dirty="0"/>
              <a:t>Sanction</a:t>
            </a:r>
          </a:p>
          <a:p>
            <a:r>
              <a:rPr lang="en-US" dirty="0"/>
              <a:t>Appeasement</a:t>
            </a:r>
          </a:p>
          <a:p>
            <a:r>
              <a:rPr lang="en-US" dirty="0"/>
              <a:t>pacifism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Define…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Aggression, Appeasement, and War</a:t>
            </a:r>
          </a:p>
          <a:p>
            <a:pPr marL="0" indent="0">
              <a:buNone/>
            </a:pPr>
            <a:r>
              <a:rPr lang="en-US" dirty="0" smtClean="0"/>
              <a:t>The Global Conflict: Axis Advances</a:t>
            </a:r>
          </a:p>
          <a:p>
            <a:pPr marL="0" indent="0">
              <a:buNone/>
            </a:pPr>
            <a:r>
              <a:rPr lang="en-US" dirty="0" smtClean="0"/>
              <a:t>The Global Conflict: Allied Successes</a:t>
            </a:r>
          </a:p>
          <a:p>
            <a:pPr marL="0" indent="0">
              <a:buNone/>
            </a:pPr>
            <a:r>
              <a:rPr lang="en-US" dirty="0" smtClean="0"/>
              <a:t>Toward Victory</a:t>
            </a:r>
          </a:p>
          <a:p>
            <a:pPr marL="0" indent="0">
              <a:buNone/>
            </a:pPr>
            <a:r>
              <a:rPr lang="en-US" dirty="0" smtClean="0"/>
              <a:t>From World War to Cold War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Global Conflict: Axis Advances</a:t>
            </a:r>
            <a:endParaRPr lang="en-US" dirty="0"/>
          </a:p>
        </p:txBody>
      </p:sp>
      <p:pic>
        <p:nvPicPr>
          <p:cNvPr id="2050" name="Picture 2" descr="\\WPSDC01\USER WHS SHARE$\mwalton\Desktop\battle_of_britain_propaganda_poster_m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" y="2057400"/>
            <a:ext cx="2695250" cy="434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WPSDC01\USER WHS SHARE$\mwalton\Desktop\ntyp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01739"/>
            <a:ext cx="4444788" cy="283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did new technologies affect the fighting in World War II?</a:t>
            </a:r>
          </a:p>
          <a:p>
            <a:r>
              <a:rPr lang="en-US" dirty="0" smtClean="0"/>
              <a:t>What goals did the Axis powers pursue in Europe and Asia?</a:t>
            </a:r>
          </a:p>
          <a:p>
            <a:r>
              <a:rPr lang="en-US" dirty="0" smtClean="0"/>
              <a:t>Why did Japan attack the United States?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Answer…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Phony war</a:t>
            </a:r>
          </a:p>
          <a:p>
            <a:r>
              <a:rPr lang="en-US" dirty="0" smtClean="0"/>
              <a:t>Dunkirk</a:t>
            </a:r>
          </a:p>
          <a:p>
            <a:r>
              <a:rPr lang="en-US" dirty="0" smtClean="0"/>
              <a:t>Winston Churchill</a:t>
            </a:r>
          </a:p>
          <a:p>
            <a:r>
              <a:rPr lang="en-US" dirty="0" smtClean="0"/>
              <a:t>Battle of Britain</a:t>
            </a:r>
          </a:p>
          <a:p>
            <a:r>
              <a:rPr lang="en-US" dirty="0" smtClean="0"/>
              <a:t>Operation Barbarossa</a:t>
            </a:r>
          </a:p>
          <a:p>
            <a:r>
              <a:rPr lang="en-US" dirty="0" smtClean="0"/>
              <a:t>Lend-Lease Act</a:t>
            </a:r>
          </a:p>
          <a:p>
            <a:r>
              <a:rPr lang="en-US" dirty="0" smtClean="0"/>
              <a:t>Atlantic Charter</a:t>
            </a:r>
          </a:p>
          <a:p>
            <a:r>
              <a:rPr lang="en-US" dirty="0" smtClean="0"/>
              <a:t>Pearl Harbor</a:t>
            </a:r>
          </a:p>
          <a:p>
            <a:r>
              <a:rPr lang="en-US" dirty="0" smtClean="0"/>
              <a:t>Blitzkrieg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Define…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6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September of 1939 Nazi forces attacked Poland, using a </a:t>
            </a:r>
            <a:r>
              <a:rPr lang="en-US" dirty="0" err="1" smtClean="0"/>
              <a:t>blitzkreig</a:t>
            </a:r>
            <a:r>
              <a:rPr lang="en-US" dirty="0" smtClean="0"/>
              <a:t> strategy</a:t>
            </a:r>
          </a:p>
          <a:p>
            <a:r>
              <a:rPr lang="en-US" dirty="0" smtClean="0"/>
              <a:t>The USSR attacked Poland from the east, and within a month Poland was no more.</a:t>
            </a:r>
          </a:p>
          <a:p>
            <a:r>
              <a:rPr lang="en-US" dirty="0" smtClean="0"/>
              <a:t>Stalin then took over Estonia, Latvia, Lithuania, and part of Finland.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Onslaught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French soldiers, reinforced by the British, stayed behind the Maginot Line, during a time called the Phony War</a:t>
            </a:r>
          </a:p>
          <a:p>
            <a:r>
              <a:rPr lang="en-US" dirty="0" smtClean="0"/>
              <a:t>In April of 1940 Hitler </a:t>
            </a:r>
            <a:r>
              <a:rPr lang="en-US" dirty="0" err="1" smtClean="0"/>
              <a:t>conquerd</a:t>
            </a:r>
            <a:r>
              <a:rPr lang="en-US" dirty="0" smtClean="0"/>
              <a:t> Norway, Denmark, the Netherlands, and Belgium.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Axis Triumphs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German forces poured into France, the British and French forces were pushed back, trapped between the advancing army and the ocean.</a:t>
            </a:r>
          </a:p>
          <a:p>
            <a:r>
              <a:rPr lang="en-US" dirty="0" smtClean="0"/>
              <a:t>The British then sent every available ship, both military and civilian, and saved more than 300,000 soldiers by transporting them to Britain.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Miracle at Dunkirk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1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German forces entered France, Italy declared war and invaded France from the South.</a:t>
            </a:r>
          </a:p>
          <a:p>
            <a:r>
              <a:rPr lang="en-US" dirty="0" smtClean="0"/>
              <a:t>On June 22, 1940, the French government surrendered to Hitler.</a:t>
            </a:r>
          </a:p>
          <a:p>
            <a:r>
              <a:rPr lang="en-US" dirty="0" smtClean="0"/>
              <a:t>The Germans ruled Northern France and set up a puppet government in Southern France called the Vichy government</a:t>
            </a:r>
          </a:p>
          <a:p>
            <a:r>
              <a:rPr lang="en-US" dirty="0" smtClean="0"/>
              <a:t>Charles De Gaulle led the French government in </a:t>
            </a:r>
            <a:r>
              <a:rPr lang="en-US" dirty="0" err="1" smtClean="0"/>
              <a:t>exilie</a:t>
            </a:r>
            <a:r>
              <a:rPr lang="en-US" dirty="0" smtClean="0"/>
              <a:t> in Britain.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France Falls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 power and Armored vehicles were used in large numbers for the first time.  </a:t>
            </a:r>
          </a:p>
          <a:p>
            <a:r>
              <a:rPr lang="en-US" dirty="0" smtClean="0"/>
              <a:t>Scientists and engineers on both sides improved airplanes and submarines</a:t>
            </a:r>
          </a:p>
          <a:p>
            <a:r>
              <a:rPr lang="en-US" dirty="0" smtClean="0"/>
              <a:t>More deadly bombs were invented, as well as radar and sonar.</a:t>
            </a:r>
          </a:p>
          <a:p>
            <a:r>
              <a:rPr lang="en-US" dirty="0" smtClean="0"/>
              <a:t>Medical advancements helped treat the wounded.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last remaining democracy in Europe was Great Britain.  Hitler planned to invade Britain (Operation Sea Lion) but first he wanted to hurt them from the air.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“We shall defend our island, whatever the cost may be” –Winston Churchill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Britain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August 12, 1940</a:t>
            </a:r>
          </a:p>
          <a:p>
            <a:pPr lvl="1"/>
            <a:r>
              <a:rPr lang="en-US" dirty="0" smtClean="0"/>
              <a:t>The German Luftwaffe (air force) began bombing British military targets.  They were met by the Royal Air Force.</a:t>
            </a:r>
          </a:p>
          <a:p>
            <a:pPr lvl="1"/>
            <a:r>
              <a:rPr lang="en-US" dirty="0" smtClean="0"/>
              <a:t>Since the Luftwaffe could not defeat the RAF, Hitler changed tactics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Battle 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Britain, France, and the United States try to avoid war.  Germany, Italy, and Japan begin a quest for world domination.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Aggression, Appeasement, and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7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September 7 1940, Hitler began bombing London.</a:t>
            </a:r>
          </a:p>
          <a:p>
            <a:r>
              <a:rPr lang="en-US" dirty="0" smtClean="0"/>
              <a:t>The bombing continued for 57 nights, but the British citizens carried on their daily lives as best they could.</a:t>
            </a:r>
          </a:p>
          <a:p>
            <a:r>
              <a:rPr lang="en-US" dirty="0" smtClean="0"/>
              <a:t>A German Defeat</a:t>
            </a:r>
          </a:p>
          <a:p>
            <a:pPr lvl="2"/>
            <a:r>
              <a:rPr lang="en-US" dirty="0" smtClean="0"/>
              <a:t>By June of 1941 Hitler abandoned Operation Sea Lion.  The British had persevered, and Hitler then decided to invade the USSR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London Blitz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Hitler was fighting in Britain, Italy was battling the British in Africa.  Later the Italians were joined by the Germans commanded by Erwin Rommel.</a:t>
            </a:r>
          </a:p>
          <a:p>
            <a:r>
              <a:rPr lang="en-US" dirty="0" smtClean="0"/>
              <a:t>Italian forces also invaded and </a:t>
            </a:r>
            <a:r>
              <a:rPr lang="en-US" dirty="0" err="1" smtClean="0"/>
              <a:t>conqured</a:t>
            </a:r>
            <a:r>
              <a:rPr lang="en-US" dirty="0" smtClean="0"/>
              <a:t> Greece and Yugoslavia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Charging Ahead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Hitler invaded the Soviet Union because he wanted more land and more natural resources</a:t>
            </a:r>
          </a:p>
          <a:p>
            <a:r>
              <a:rPr lang="en-US" dirty="0" smtClean="0"/>
              <a:t>As the Germans advanced, the Soviets burned towns and crops, eventually the Germans were on the doorstep of Moscow and Leningrad. </a:t>
            </a:r>
          </a:p>
          <a:p>
            <a:r>
              <a:rPr lang="en-US" dirty="0" smtClean="0"/>
              <a:t>Just like Napoleon, Hitler had sent his soldiers into Russia without winter equipment.  When Winter came, his advance stalled.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Barbarossa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47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2 and ½ year siege of Leningrad began in September of 1941.</a:t>
            </a:r>
          </a:p>
          <a:p>
            <a:r>
              <a:rPr lang="en-US" dirty="0" smtClean="0"/>
              <a:t>Food was rationed to 2 pieces of bread a day.  Starving Soviets then were forced to eat</a:t>
            </a:r>
          </a:p>
          <a:p>
            <a:pPr lvl="1"/>
            <a:r>
              <a:rPr lang="en-US" dirty="0" smtClean="0"/>
              <a:t>Paper</a:t>
            </a:r>
          </a:p>
          <a:p>
            <a:pPr lvl="1"/>
            <a:r>
              <a:rPr lang="en-US" dirty="0" smtClean="0"/>
              <a:t>Boiled wallpaper</a:t>
            </a:r>
          </a:p>
          <a:p>
            <a:pPr lvl="1"/>
            <a:r>
              <a:rPr lang="en-US" dirty="0" smtClean="0"/>
              <a:t>Leather briefcases</a:t>
            </a:r>
          </a:p>
          <a:p>
            <a:r>
              <a:rPr lang="en-US" dirty="0" smtClean="0"/>
              <a:t>Stalin and Churchill then decided to work together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Siege of Leningrad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Arsenal of Democracy</a:t>
            </a:r>
          </a:p>
          <a:p>
            <a:pPr lvl="1"/>
            <a:r>
              <a:rPr lang="en-US" dirty="0" smtClean="0"/>
              <a:t>FDR convinced congress to pass the Lend-Lease Act, which allowed him to sell war materials to friendly countries</a:t>
            </a:r>
          </a:p>
          <a:p>
            <a:pPr lvl="1"/>
            <a:r>
              <a:rPr lang="en-US" dirty="0" smtClean="0"/>
              <a:t>Roosevelt and Churchill agreed to work together in August of 1941 when they issued the Atlantic Charter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American Involvement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As Japan invaded more land in Asia, the US banned the sale of oil to Japan.  As the countries met for peace talks, Japan was planning an attack</a:t>
            </a:r>
          </a:p>
          <a:p>
            <a:r>
              <a:rPr lang="en-US" dirty="0" smtClean="0"/>
              <a:t>Pearl Harbor</a:t>
            </a:r>
          </a:p>
          <a:p>
            <a:pPr lvl="1"/>
            <a:r>
              <a:rPr lang="en-US" dirty="0" smtClean="0"/>
              <a:t>The Japanese launched a surprise attack on Dec 7, 1941.</a:t>
            </a:r>
          </a:p>
          <a:p>
            <a:pPr lvl="1"/>
            <a:r>
              <a:rPr lang="en-US" dirty="0" smtClean="0"/>
              <a:t>The attack severely damaged the U.S. Pacific fleet</a:t>
            </a:r>
          </a:p>
          <a:p>
            <a:pPr lvl="1"/>
            <a:r>
              <a:rPr lang="en-US" dirty="0" smtClean="0"/>
              <a:t>The goal of the Japanese was to defeat the U.S. with one mighty attack.</a:t>
            </a:r>
          </a:p>
          <a:p>
            <a:r>
              <a:rPr lang="en-US" dirty="0" smtClean="0"/>
              <a:t>Japanese Victories</a:t>
            </a:r>
          </a:p>
          <a:p>
            <a:pPr lvl="1"/>
            <a:r>
              <a:rPr lang="en-US" dirty="0" smtClean="0"/>
              <a:t>Japan then won victories in the </a:t>
            </a:r>
            <a:r>
              <a:rPr lang="en-US" dirty="0" err="1" smtClean="0"/>
              <a:t>Philipines</a:t>
            </a:r>
            <a:r>
              <a:rPr lang="en-US" dirty="0" smtClean="0"/>
              <a:t>, Hong Kong, and throughout the Pacific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dictators undermine peace in the 1930s?</a:t>
            </a:r>
          </a:p>
          <a:p>
            <a:r>
              <a:rPr lang="en-US" dirty="0"/>
              <a:t>How was the Spanish Civil War a dress rehearsal for World War II?</a:t>
            </a:r>
          </a:p>
          <a:p>
            <a:r>
              <a:rPr lang="en-US" dirty="0"/>
              <a:t>Why were western democracies unable to stop aggressive dictators?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Answer…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Phony war</a:t>
            </a:r>
          </a:p>
          <a:p>
            <a:r>
              <a:rPr lang="en-US" dirty="0"/>
              <a:t>Dunkirk</a:t>
            </a:r>
          </a:p>
          <a:p>
            <a:r>
              <a:rPr lang="en-US" dirty="0"/>
              <a:t>Winston Churchill</a:t>
            </a:r>
          </a:p>
          <a:p>
            <a:r>
              <a:rPr lang="en-US" dirty="0"/>
              <a:t>Battle of Britain</a:t>
            </a:r>
          </a:p>
          <a:p>
            <a:r>
              <a:rPr lang="en-US" dirty="0"/>
              <a:t>Operation Barbarossa</a:t>
            </a:r>
          </a:p>
          <a:p>
            <a:r>
              <a:rPr lang="en-US" dirty="0"/>
              <a:t>Lend-Lease Act</a:t>
            </a:r>
          </a:p>
          <a:p>
            <a:r>
              <a:rPr lang="en-US" dirty="0"/>
              <a:t>Atlantic Charter</a:t>
            </a:r>
          </a:p>
          <a:p>
            <a:r>
              <a:rPr lang="en-US" dirty="0"/>
              <a:t>Pearl Harbor</a:t>
            </a:r>
          </a:p>
          <a:p>
            <a:r>
              <a:rPr lang="en-US" dirty="0"/>
              <a:t>Blitzkrieg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Define…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Global Conflict: Allied Success</a:t>
            </a:r>
            <a:endParaRPr lang="en-US" dirty="0"/>
          </a:p>
        </p:txBody>
      </p:sp>
      <p:pic>
        <p:nvPicPr>
          <p:cNvPr id="1026" name="Picture 2" descr="\\WPSDC01\USER WHS SHARE$\mwalton\Desktop\dday_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505326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WPSDC01\USER WHS SHARE$\mwalton\Desktop\imagesCAQBMRQ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14" y="1947862"/>
            <a:ext cx="3496361" cy="300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did the Axis powers treat the people they conquered?</a:t>
            </a:r>
          </a:p>
          <a:p>
            <a:r>
              <a:rPr lang="en-US" dirty="0" smtClean="0"/>
              <a:t>How did Nations mobilize for total war?</a:t>
            </a:r>
          </a:p>
          <a:p>
            <a:r>
              <a:rPr lang="en-US" dirty="0" smtClean="0"/>
              <a:t>What battles were turning points in the war?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Answer…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did dictators undermine peace in the 1930s?</a:t>
            </a:r>
          </a:p>
          <a:p>
            <a:r>
              <a:rPr lang="en-US" dirty="0" smtClean="0"/>
              <a:t>How was the Spanish Civil War a dress rehearsal for World War II?</a:t>
            </a:r>
          </a:p>
          <a:p>
            <a:r>
              <a:rPr lang="en-US" dirty="0" smtClean="0"/>
              <a:t>Why were western democracies unable to stop aggressive dictators?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Answer…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Nazi Europe</a:t>
            </a:r>
          </a:p>
          <a:p>
            <a:pPr lvl="1"/>
            <a:r>
              <a:rPr lang="en-US" dirty="0" smtClean="0"/>
              <a:t>As Hitler took over countries, economic resources were plundered</a:t>
            </a:r>
          </a:p>
          <a:p>
            <a:pPr lvl="1"/>
            <a:r>
              <a:rPr lang="en-US" dirty="0" smtClean="0"/>
              <a:t>Art, factories, and other resources were used for Nazi purposes</a:t>
            </a:r>
          </a:p>
          <a:p>
            <a:pPr lvl="1"/>
            <a:r>
              <a:rPr lang="en-US" dirty="0" smtClean="0"/>
              <a:t>All races thought to be inferior, such as Slavic people, were used as slave labor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Occupied Lands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Holocaust</a:t>
            </a:r>
          </a:p>
          <a:p>
            <a:r>
              <a:rPr lang="en-US" dirty="0" smtClean="0"/>
              <a:t>Auschwitz</a:t>
            </a:r>
          </a:p>
          <a:p>
            <a:r>
              <a:rPr lang="en-US" dirty="0" smtClean="0"/>
              <a:t>Greater East Asia Co-Prosperity Sphere</a:t>
            </a:r>
          </a:p>
          <a:p>
            <a:r>
              <a:rPr lang="en-US" dirty="0" smtClean="0"/>
              <a:t>Battle of El-Alamein</a:t>
            </a:r>
          </a:p>
          <a:p>
            <a:r>
              <a:rPr lang="en-US" dirty="0" smtClean="0"/>
              <a:t>Dwight Eisenhower</a:t>
            </a:r>
          </a:p>
          <a:p>
            <a:r>
              <a:rPr lang="en-US" dirty="0" smtClean="0"/>
              <a:t>Battle of Stalingrad</a:t>
            </a:r>
          </a:p>
          <a:p>
            <a:r>
              <a:rPr lang="en-US" dirty="0" smtClean="0"/>
              <a:t>D-Day</a:t>
            </a:r>
          </a:p>
          <a:p>
            <a:r>
              <a:rPr lang="en-US" dirty="0" smtClean="0"/>
              <a:t>collaborator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Define…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Hitler built death camps throughout Europe</a:t>
            </a:r>
          </a:p>
          <a:p>
            <a:r>
              <a:rPr lang="en-US" dirty="0" smtClean="0"/>
              <a:t>Nazi officials designed the most efficient way of killing people in the camps</a:t>
            </a:r>
          </a:p>
          <a:p>
            <a:r>
              <a:rPr lang="en-US" dirty="0" smtClean="0"/>
              <a:t>Families were torn apart, as some were killed, others were used for medical experiments, some were forced to work for the Nazi war effort</a:t>
            </a:r>
          </a:p>
          <a:p>
            <a:r>
              <a:rPr lang="en-US" dirty="0" smtClean="0"/>
              <a:t>Some Jewish people tried to resist while in the camps, they were tortured and put to death.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Nazi Genocide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some people worked to help the persecuted Jews, most turned a blind eye.</a:t>
            </a:r>
          </a:p>
          <a:p>
            <a:r>
              <a:rPr lang="en-US" dirty="0" smtClean="0"/>
              <a:t>Some people were collaborators, helping the Nazis hunt down the Jewish population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Genocide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Japan tried to unite their conquered people under the slogan “Asia for Asians!”</a:t>
            </a:r>
          </a:p>
          <a:p>
            <a:r>
              <a:rPr lang="en-US" dirty="0" smtClean="0"/>
              <a:t>In fact, the Japanese were terrible to the people they conquered.</a:t>
            </a:r>
          </a:p>
          <a:p>
            <a:pPr lvl="1"/>
            <a:r>
              <a:rPr lang="en-US" dirty="0" smtClean="0"/>
              <a:t>Civilians were tortured</a:t>
            </a:r>
          </a:p>
          <a:p>
            <a:pPr lvl="1"/>
            <a:r>
              <a:rPr lang="en-US" dirty="0" smtClean="0"/>
              <a:t>Crops were burned</a:t>
            </a:r>
          </a:p>
          <a:p>
            <a:pPr lvl="1"/>
            <a:r>
              <a:rPr lang="en-US" dirty="0" smtClean="0"/>
              <a:t>Locals were used as slave labor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Co-Prosperity 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Stalin, Roosevelt, Churchill (known as The Big Three), worked together even though they distrusted each other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Allied War Effort</a:t>
            </a:r>
            <a:endParaRPr lang="en-US" dirty="0"/>
          </a:p>
        </p:txBody>
      </p:sp>
      <p:pic>
        <p:nvPicPr>
          <p:cNvPr id="3074" name="Picture 2" descr="\\WPSDC01\USER WHS SHARE$\mwalton\Desktop\nytbigth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9400"/>
            <a:ext cx="4730922" cy="384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Governments on the Allied side directed industry to produce materials for the war effort</a:t>
            </a:r>
          </a:p>
          <a:p>
            <a:r>
              <a:rPr lang="en-US" dirty="0" smtClean="0"/>
              <a:t>Some governments also limited the rights of citizens</a:t>
            </a:r>
          </a:p>
          <a:p>
            <a:pPr lvl="1"/>
            <a:r>
              <a:rPr lang="en-US" dirty="0" smtClean="0"/>
              <a:t>Censored press</a:t>
            </a:r>
          </a:p>
          <a:p>
            <a:pPr lvl="1"/>
            <a:r>
              <a:rPr lang="en-US" dirty="0" smtClean="0"/>
              <a:t>Utilized propaganda</a:t>
            </a:r>
          </a:p>
          <a:p>
            <a:pPr lvl="1"/>
            <a:r>
              <a:rPr lang="en-US" dirty="0" smtClean="0"/>
              <a:t>Japanese internment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Women took over industrial jobs that had traditionally been held by men</a:t>
            </a:r>
          </a:p>
          <a:p>
            <a:r>
              <a:rPr lang="en-US" dirty="0" smtClean="0"/>
              <a:t>Many women served in the military-not in combat but in a support role such as drivers and analysts</a:t>
            </a:r>
          </a:p>
          <a:p>
            <a:r>
              <a:rPr lang="en-US" dirty="0" smtClean="0"/>
              <a:t>Some women served in combat, such as Lily </a:t>
            </a:r>
            <a:r>
              <a:rPr lang="en-US" dirty="0" err="1" smtClean="0"/>
              <a:t>Litvak</a:t>
            </a:r>
            <a:r>
              <a:rPr lang="en-US" dirty="0" smtClean="0"/>
              <a:t> in Russia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and the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 Alamein</a:t>
            </a:r>
          </a:p>
          <a:p>
            <a:pPr lvl="1"/>
            <a:r>
              <a:rPr lang="en-US" dirty="0" smtClean="0"/>
              <a:t>British under the command of Gen Montgomery defeated German Gen Rommel</a:t>
            </a:r>
          </a:p>
          <a:p>
            <a:r>
              <a:rPr lang="en-US" dirty="0" smtClean="0"/>
              <a:t>Italy</a:t>
            </a:r>
          </a:p>
          <a:p>
            <a:pPr lvl="1"/>
            <a:r>
              <a:rPr lang="en-US" dirty="0" smtClean="0"/>
              <a:t>A combined force of British and American forces invaded Sicily in June of 1943</a:t>
            </a:r>
          </a:p>
          <a:p>
            <a:pPr lvl="1"/>
            <a:r>
              <a:rPr lang="en-US" dirty="0" smtClean="0"/>
              <a:t>Italian forces had to be reinforced by Nazi soldiers, which weakened Hitler’s forces elsewhere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Turning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Stalingrad</a:t>
            </a:r>
          </a:p>
          <a:p>
            <a:pPr lvl="1"/>
            <a:r>
              <a:rPr lang="en-US" dirty="0" smtClean="0"/>
              <a:t>The Germans surrounded the city and a fierce house to house fight ensued</a:t>
            </a:r>
          </a:p>
          <a:p>
            <a:pPr lvl="1"/>
            <a:r>
              <a:rPr lang="en-US" dirty="0" smtClean="0"/>
              <a:t>The German commander surrendered in 1943, after 300,000 soldiers were killed, wounded, or captured</a:t>
            </a:r>
          </a:p>
          <a:p>
            <a:r>
              <a:rPr lang="en-US" dirty="0" smtClean="0"/>
              <a:t>Counterattack</a:t>
            </a:r>
          </a:p>
          <a:p>
            <a:pPr lvl="1"/>
            <a:r>
              <a:rPr lang="en-US" dirty="0" smtClean="0"/>
              <a:t>The Red Army then went on the offensive, advancing into eastern Europe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Red Army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Haile Selassie</a:t>
            </a:r>
          </a:p>
          <a:p>
            <a:r>
              <a:rPr lang="en-US" dirty="0" smtClean="0"/>
              <a:t>Rome-Berlin-Tokyo Axis</a:t>
            </a:r>
          </a:p>
          <a:p>
            <a:r>
              <a:rPr lang="en-US" dirty="0" smtClean="0"/>
              <a:t>Guernica</a:t>
            </a:r>
          </a:p>
          <a:p>
            <a:r>
              <a:rPr lang="en-US" dirty="0" smtClean="0"/>
              <a:t>Anschluss</a:t>
            </a:r>
          </a:p>
          <a:p>
            <a:r>
              <a:rPr lang="en-US" dirty="0" smtClean="0"/>
              <a:t>Munich Conference</a:t>
            </a:r>
          </a:p>
          <a:p>
            <a:r>
              <a:rPr lang="en-US" dirty="0" smtClean="0"/>
              <a:t>Neville Chamberlain</a:t>
            </a:r>
          </a:p>
          <a:p>
            <a:r>
              <a:rPr lang="en-US" dirty="0" smtClean="0"/>
              <a:t>Nazi-Soviet Pact </a:t>
            </a:r>
          </a:p>
          <a:p>
            <a:r>
              <a:rPr lang="en-US" dirty="0" smtClean="0"/>
              <a:t>Sanction</a:t>
            </a:r>
          </a:p>
          <a:p>
            <a:r>
              <a:rPr lang="en-US" dirty="0" smtClean="0"/>
              <a:t>Appeasement</a:t>
            </a:r>
          </a:p>
          <a:p>
            <a:r>
              <a:rPr lang="en-US" dirty="0" smtClean="0"/>
              <a:t>pacifism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Define…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June 6</a:t>
            </a:r>
            <a:r>
              <a:rPr lang="en-US" baseline="30000" dirty="0" smtClean="0"/>
              <a:t>th</a:t>
            </a:r>
            <a:r>
              <a:rPr lang="en-US" dirty="0" smtClean="0"/>
              <a:t> 1944, D-Day</a:t>
            </a:r>
          </a:p>
          <a:p>
            <a:r>
              <a:rPr lang="en-US" dirty="0" smtClean="0"/>
              <a:t>176,000 Allied soldiers launched an amphibious landing of the France.</a:t>
            </a:r>
          </a:p>
          <a:p>
            <a:r>
              <a:rPr lang="en-US" dirty="0" smtClean="0"/>
              <a:t>After fierce and vicious fighting on the beaches, the Allies broke through.</a:t>
            </a:r>
          </a:p>
          <a:p>
            <a:r>
              <a:rPr lang="en-US" dirty="0" smtClean="0"/>
              <a:t>The French resistance started fighting against the Germans, and Paris was liberated on August 25, 1944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Invasion of France</a:t>
            </a:r>
            <a:endParaRPr lang="en-US" dirty="0"/>
          </a:p>
        </p:txBody>
      </p:sp>
      <p:pic>
        <p:nvPicPr>
          <p:cNvPr id="4" name="dwightdeisenhowerddayaddres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3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the Axis powers treat the people they conquered?</a:t>
            </a:r>
          </a:p>
          <a:p>
            <a:r>
              <a:rPr lang="en-US" dirty="0"/>
              <a:t>How did Nations mobilize for total war?</a:t>
            </a:r>
          </a:p>
          <a:p>
            <a:r>
              <a:rPr lang="en-US" dirty="0"/>
              <a:t>What battles were turning points in the war?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Sue You Can Answer…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Holocaust</a:t>
            </a:r>
          </a:p>
          <a:p>
            <a:r>
              <a:rPr lang="en-US" dirty="0"/>
              <a:t>Auschwitz</a:t>
            </a:r>
          </a:p>
          <a:p>
            <a:r>
              <a:rPr lang="en-US" dirty="0"/>
              <a:t>Greater East Asia Co-Prosperity Sphere</a:t>
            </a:r>
          </a:p>
          <a:p>
            <a:r>
              <a:rPr lang="en-US" dirty="0"/>
              <a:t>Battle of El-Alamein</a:t>
            </a:r>
          </a:p>
          <a:p>
            <a:r>
              <a:rPr lang="en-US" dirty="0"/>
              <a:t>Dwight Eisenhower</a:t>
            </a:r>
          </a:p>
          <a:p>
            <a:r>
              <a:rPr lang="en-US" dirty="0"/>
              <a:t>Battle of Stalingrad</a:t>
            </a:r>
          </a:p>
          <a:p>
            <a:r>
              <a:rPr lang="en-US" dirty="0"/>
              <a:t>D-Day</a:t>
            </a:r>
          </a:p>
          <a:p>
            <a:r>
              <a:rPr lang="en-US" dirty="0"/>
              <a:t>collaborator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Define…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7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 Victory</a:t>
            </a:r>
            <a:endParaRPr lang="en-US" dirty="0"/>
          </a:p>
        </p:txBody>
      </p:sp>
      <p:pic>
        <p:nvPicPr>
          <p:cNvPr id="1026" name="Picture 2" descr="\\WPSDC01\USER WHS SHARE$\mwalton\Desktop\4-27-13-Iwo-Jima-flag-raising_full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8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battles were turning points in the Pacific War?</a:t>
            </a:r>
          </a:p>
          <a:p>
            <a:r>
              <a:rPr lang="en-US" dirty="0" smtClean="0"/>
              <a:t>How did the Allied forces defeat Germany?</a:t>
            </a:r>
          </a:p>
          <a:p>
            <a:r>
              <a:rPr lang="en-US" dirty="0" smtClean="0"/>
              <a:t>Why did the United States use the atomic bomb on Japan?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Answer…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Battle of the Coral Sea</a:t>
            </a:r>
          </a:p>
          <a:p>
            <a:r>
              <a:rPr lang="en-US" dirty="0" smtClean="0"/>
              <a:t>Battle of the Bulge</a:t>
            </a:r>
          </a:p>
          <a:p>
            <a:r>
              <a:rPr lang="en-US" dirty="0" smtClean="0"/>
              <a:t>V-E Day</a:t>
            </a:r>
          </a:p>
          <a:p>
            <a:r>
              <a:rPr lang="en-US" dirty="0" smtClean="0"/>
              <a:t>Harry Truman</a:t>
            </a:r>
          </a:p>
          <a:p>
            <a:r>
              <a:rPr lang="en-US" dirty="0" smtClean="0"/>
              <a:t>kamikaze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Define…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Six Months after the attack on Pearl Harbor, U.S and Japanese forces fought in the Battle of the Coral Sea and the Battle of Midway</a:t>
            </a:r>
          </a:p>
          <a:p>
            <a:r>
              <a:rPr lang="en-US" dirty="0" smtClean="0"/>
              <a:t>The U.S. was victorious in both battles, and then went on the offensive.</a:t>
            </a:r>
          </a:p>
          <a:p>
            <a:r>
              <a:rPr lang="en-US" dirty="0" smtClean="0"/>
              <a:t>U.S. Gen Douglas MacArthur led the U.S in an “Island Hopping” campaign across the Pacific.  </a:t>
            </a:r>
          </a:p>
          <a:p>
            <a:r>
              <a:rPr lang="en-US" dirty="0" smtClean="0"/>
              <a:t>By 1944, American ships were blocking Japan, and the U.S began to retake the </a:t>
            </a:r>
            <a:r>
              <a:rPr lang="en-US" dirty="0" err="1" smtClean="0"/>
              <a:t>Phillipines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 in the Pacific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Battle of the Bulge</a:t>
            </a:r>
          </a:p>
          <a:p>
            <a:pPr lvl="1"/>
            <a:r>
              <a:rPr lang="en-US" dirty="0" smtClean="0"/>
              <a:t>After France was liberated, the Nazis launched a counterattack.  Although it pushed the Allies back, the Germans could not stop their advance</a:t>
            </a:r>
          </a:p>
          <a:p>
            <a:r>
              <a:rPr lang="en-US" dirty="0" smtClean="0"/>
              <a:t>The Air War</a:t>
            </a:r>
          </a:p>
          <a:p>
            <a:pPr lvl="1"/>
            <a:r>
              <a:rPr lang="en-US" dirty="0" smtClean="0"/>
              <a:t>By 1945, the Allies had defeated the Luftwaffe and Germany could not defend itself from bombing.</a:t>
            </a:r>
          </a:p>
          <a:p>
            <a:r>
              <a:rPr lang="en-US" dirty="0" smtClean="0"/>
              <a:t>On to Berlin</a:t>
            </a:r>
          </a:p>
          <a:p>
            <a:pPr lvl="1"/>
            <a:r>
              <a:rPr lang="en-US" dirty="0" smtClean="0"/>
              <a:t>American and Soviet troops met in Germany, and as they closed in on Berlin Hitler killed himself.  In Italy, Mussolini was captured and executed by Italian citizens.</a:t>
            </a:r>
          </a:p>
          <a:p>
            <a:pPr lvl="1" algn="ctr"/>
            <a:r>
              <a:rPr lang="en-US" dirty="0" smtClean="0"/>
              <a:t>V-E day was declared on May 7, 1945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Nazis Defeated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Invasion v the Bomb</a:t>
            </a:r>
          </a:p>
          <a:p>
            <a:pPr lvl="1"/>
            <a:r>
              <a:rPr lang="en-US" dirty="0" smtClean="0"/>
              <a:t>Some estimates said that Americans would suffer 1,000,000 casualties if they invaded Japan.  </a:t>
            </a:r>
          </a:p>
          <a:p>
            <a:pPr lvl="1"/>
            <a:r>
              <a:rPr lang="en-US" dirty="0" smtClean="0"/>
              <a:t>The Japanese would not surrender, as shown at the battles of Iwo Jima and Okinawa</a:t>
            </a:r>
          </a:p>
          <a:p>
            <a:pPr lvl="1"/>
            <a:r>
              <a:rPr lang="en-US" dirty="0" smtClean="0"/>
              <a:t>Scientists had unlocked the secret of Atomic energy, and this offered a alternative to invasion.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Defeat of 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U.S. President Harry Truman gave the order to drop the atomic bomb on August 6, 1945 on the Japanese city of Hiroshima.</a:t>
            </a:r>
          </a:p>
          <a:p>
            <a:r>
              <a:rPr lang="en-US" dirty="0" smtClean="0"/>
              <a:t>The bomb killed 70,000 people instantly</a:t>
            </a:r>
          </a:p>
          <a:p>
            <a:r>
              <a:rPr lang="en-US" dirty="0" smtClean="0"/>
              <a:t>On August 8, 1945 the U.S dropped a second bomb on Nagasaki, killing 40,000 people. </a:t>
            </a:r>
          </a:p>
          <a:p>
            <a:r>
              <a:rPr lang="en-US" dirty="0" smtClean="0"/>
              <a:t>On September 2, 1945 the Japanese formally surrendered on board the U.S.S. Missouri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Hiroshima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0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Japan</a:t>
            </a:r>
          </a:p>
          <a:p>
            <a:pPr lvl="1"/>
            <a:r>
              <a:rPr lang="en-US" dirty="0" smtClean="0"/>
              <a:t>Japanese leaders wanted an empire equal to that of Western powers like Great Britain.  BY 1937 Japan had conquered much of China, and withdrawn from the League of Nations</a:t>
            </a:r>
          </a:p>
          <a:p>
            <a:r>
              <a:rPr lang="en-US" dirty="0" smtClean="0"/>
              <a:t>Italy</a:t>
            </a:r>
          </a:p>
          <a:p>
            <a:pPr lvl="1"/>
            <a:r>
              <a:rPr lang="en-US" dirty="0" smtClean="0"/>
              <a:t>Mussolini defeated an outdated Ethiopian Army to take control of the North African nation.  International sanctions had no effect on Italy</a:t>
            </a:r>
          </a:p>
          <a:p>
            <a:r>
              <a:rPr lang="en-US" dirty="0" smtClean="0"/>
              <a:t>Germany</a:t>
            </a:r>
          </a:p>
          <a:p>
            <a:pPr lvl="1"/>
            <a:r>
              <a:rPr lang="en-US" dirty="0" smtClean="0"/>
              <a:t>Hitler violated the Versailles treaty by building up his military and seizing land that had been taken after World War One.  European leaders pursued a policy of appeasement. 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Challenges to World Peace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battles were turning points in the Pacific War?</a:t>
            </a:r>
          </a:p>
          <a:p>
            <a:r>
              <a:rPr lang="en-US" dirty="0"/>
              <a:t>How did the Allied forces defeat Germany?</a:t>
            </a:r>
          </a:p>
          <a:p>
            <a:r>
              <a:rPr lang="en-US" dirty="0"/>
              <a:t>Why did the United States use the atomic bomb on Japan?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You Can Answer…</a:t>
            </a:r>
          </a:p>
        </p:txBody>
      </p:sp>
    </p:spTree>
    <p:extLst>
      <p:ext uri="{BB962C8B-B14F-4D97-AF65-F5344CB8AC3E}">
        <p14:creationId xmlns:p14="http://schemas.microsoft.com/office/powerpoint/2010/main" val="26165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Battle of the Coral Sea</a:t>
            </a:r>
          </a:p>
          <a:p>
            <a:r>
              <a:rPr lang="en-US" dirty="0"/>
              <a:t>Battle of the Bulge</a:t>
            </a:r>
          </a:p>
          <a:p>
            <a:r>
              <a:rPr lang="en-US" dirty="0"/>
              <a:t>V-E Day</a:t>
            </a:r>
          </a:p>
          <a:p>
            <a:r>
              <a:rPr lang="en-US" dirty="0"/>
              <a:t>Harry Truman</a:t>
            </a:r>
          </a:p>
          <a:p>
            <a:r>
              <a:rPr lang="en-US" dirty="0"/>
              <a:t>kamikaze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You Can Define…</a:t>
            </a:r>
          </a:p>
        </p:txBody>
      </p:sp>
    </p:spTree>
    <p:extLst>
      <p:ext uri="{BB962C8B-B14F-4D97-AF65-F5344CB8AC3E}">
        <p14:creationId xmlns:p14="http://schemas.microsoft.com/office/powerpoint/2010/main" val="246262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World War to </a:t>
            </a:r>
            <a:r>
              <a:rPr lang="en-US" smtClean="0"/>
              <a:t>Cold War</a:t>
            </a:r>
            <a:endParaRPr lang="en-US"/>
          </a:p>
        </p:txBody>
      </p:sp>
      <p:pic>
        <p:nvPicPr>
          <p:cNvPr id="2050" name="Picture 2" descr="\\WPSDC01\USER WHS SHARE$\mwalton\Desktop\ColdWar_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900863" cy="42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were the human and material costs of World War Two?</a:t>
            </a:r>
          </a:p>
          <a:p>
            <a:r>
              <a:rPr lang="en-US" dirty="0" smtClean="0"/>
              <a:t>How did World War Two change the global balance of power?</a:t>
            </a:r>
          </a:p>
          <a:p>
            <a:r>
              <a:rPr lang="en-US" dirty="0" smtClean="0"/>
              <a:t>What were the origins of the Cold War?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Answer…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</a:t>
            </a:r>
          </a:p>
          <a:p>
            <a:r>
              <a:rPr lang="en-US" dirty="0" smtClean="0"/>
              <a:t>Iron Curtain</a:t>
            </a:r>
          </a:p>
          <a:p>
            <a:r>
              <a:rPr lang="en-US" dirty="0" smtClean="0"/>
              <a:t>Truman Doctrine</a:t>
            </a:r>
          </a:p>
          <a:p>
            <a:r>
              <a:rPr lang="en-US" dirty="0" smtClean="0"/>
              <a:t>Berlin airlift</a:t>
            </a:r>
          </a:p>
          <a:p>
            <a:r>
              <a:rPr lang="en-US" dirty="0" smtClean="0"/>
              <a:t>NATO</a:t>
            </a:r>
          </a:p>
          <a:p>
            <a:r>
              <a:rPr lang="en-US" dirty="0" smtClean="0"/>
              <a:t>Warsaw Pact</a:t>
            </a:r>
          </a:p>
          <a:p>
            <a:r>
              <a:rPr lang="en-US" dirty="0" smtClean="0"/>
              <a:t>containment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Define…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75 Million Dead Worldwide</a:t>
            </a:r>
          </a:p>
          <a:p>
            <a:endParaRPr lang="en-US" dirty="0"/>
          </a:p>
          <a:p>
            <a:r>
              <a:rPr lang="en-US" dirty="0" smtClean="0"/>
              <a:t>38 Million people dead in Europe</a:t>
            </a:r>
          </a:p>
          <a:p>
            <a:endParaRPr lang="en-US" dirty="0"/>
          </a:p>
          <a:p>
            <a:r>
              <a:rPr lang="en-US" dirty="0" smtClean="0"/>
              <a:t>22 Million Dead in the Soviet Union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of the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Holocaust</a:t>
            </a:r>
          </a:p>
          <a:p>
            <a:pPr lvl="1"/>
            <a:r>
              <a:rPr lang="en-US" dirty="0" smtClean="0"/>
              <a:t>Allied nations saw firsthand the horrible abuses suffered by Jewish people </a:t>
            </a:r>
          </a:p>
          <a:p>
            <a:r>
              <a:rPr lang="en-US" dirty="0" smtClean="0"/>
              <a:t>War Crimes</a:t>
            </a:r>
          </a:p>
          <a:p>
            <a:pPr lvl="1"/>
            <a:r>
              <a:rPr lang="en-US" dirty="0" smtClean="0"/>
              <a:t>Nazi leaders were put on trial for crimes against humanity, holding people accountable for actions during war</a:t>
            </a:r>
          </a:p>
          <a:p>
            <a:r>
              <a:rPr lang="en-US" dirty="0" smtClean="0"/>
              <a:t>Allied Occupation</a:t>
            </a:r>
          </a:p>
          <a:p>
            <a:pPr lvl="1"/>
            <a:r>
              <a:rPr lang="en-US" dirty="0" smtClean="0"/>
              <a:t>The U.S. felt that occupying former Axis powers would help spread democracy and peace.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of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50 nations joined the assembly</a:t>
            </a:r>
          </a:p>
          <a:p>
            <a:endParaRPr lang="en-US" dirty="0"/>
          </a:p>
          <a:p>
            <a:r>
              <a:rPr lang="en-US" dirty="0" smtClean="0"/>
              <a:t>A security council was established to help protect world peace.</a:t>
            </a:r>
          </a:p>
          <a:p>
            <a:r>
              <a:rPr lang="en-US" dirty="0" smtClean="0"/>
              <a:t>As the years went by, the mission of the UN expanded</a:t>
            </a:r>
          </a:p>
          <a:p>
            <a:pPr lvl="1"/>
            <a:r>
              <a:rPr lang="en-US" dirty="0" smtClean="0"/>
              <a:t>Preventing disease</a:t>
            </a:r>
          </a:p>
          <a:p>
            <a:pPr lvl="1"/>
            <a:r>
              <a:rPr lang="en-US" dirty="0" smtClean="0"/>
              <a:t>Improving education</a:t>
            </a:r>
          </a:p>
          <a:p>
            <a:pPr lvl="1"/>
            <a:r>
              <a:rPr lang="en-US" dirty="0" smtClean="0"/>
              <a:t>Helping economic development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United Nations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Growing Differences</a:t>
            </a:r>
          </a:p>
          <a:p>
            <a:pPr lvl="1"/>
            <a:r>
              <a:rPr lang="en-US" dirty="0"/>
              <a:t>Conflicting ideologies and mutual distrust led to </a:t>
            </a:r>
            <a:r>
              <a:rPr lang="en-US" dirty="0" smtClean="0"/>
              <a:t>problems</a:t>
            </a:r>
          </a:p>
          <a:p>
            <a:r>
              <a:rPr lang="en-US" dirty="0" smtClean="0"/>
              <a:t>Origins</a:t>
            </a:r>
          </a:p>
          <a:p>
            <a:pPr lvl="1"/>
            <a:r>
              <a:rPr lang="en-US" dirty="0" smtClean="0"/>
              <a:t>Roosevelt and Churchill wanted free elections throughout the world, Stalin wanted a communist buffer zone between his country and Germany</a:t>
            </a:r>
          </a:p>
          <a:p>
            <a:r>
              <a:rPr lang="en-US" dirty="0" smtClean="0"/>
              <a:t>Iron Curtain</a:t>
            </a:r>
          </a:p>
          <a:p>
            <a:pPr lvl="1"/>
            <a:r>
              <a:rPr lang="en-US" dirty="0" smtClean="0"/>
              <a:t>Winston Churchill called the divide between communist east and democratic west the “Iron Curtain”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Crumbling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lvl="1"/>
            <a:r>
              <a:rPr lang="en-US" dirty="0" smtClean="0"/>
              <a:t>Truman Doctrine</a:t>
            </a:r>
          </a:p>
          <a:p>
            <a:pPr marL="553720" lvl="2"/>
            <a:r>
              <a:rPr lang="en-US" dirty="0" smtClean="0"/>
              <a:t>President </a:t>
            </a:r>
            <a:r>
              <a:rPr lang="en-US" dirty="0"/>
              <a:t>Harry Truman made it the policy of the U.S to keep communism from spreading</a:t>
            </a:r>
          </a:p>
          <a:p>
            <a:r>
              <a:rPr lang="en-US" dirty="0"/>
              <a:t>Marshall Plan</a:t>
            </a:r>
          </a:p>
          <a:p>
            <a:pPr lvl="1"/>
            <a:r>
              <a:rPr lang="en-US" dirty="0"/>
              <a:t>The U.S. sent billions of dollars in aid to war torn Europe, the USSR would not allow </a:t>
            </a:r>
            <a:r>
              <a:rPr lang="en-US" dirty="0" smtClean="0"/>
              <a:t>the </a:t>
            </a:r>
            <a:r>
              <a:rPr lang="en-US" dirty="0"/>
              <a:t>aid into eastern European </a:t>
            </a:r>
            <a:r>
              <a:rPr lang="en-US" dirty="0" smtClean="0"/>
              <a:t>countries</a:t>
            </a:r>
          </a:p>
          <a:p>
            <a:r>
              <a:rPr lang="en-US" dirty="0" smtClean="0"/>
              <a:t>Divisions in Germany</a:t>
            </a:r>
          </a:p>
          <a:p>
            <a:pPr lvl="1"/>
            <a:r>
              <a:rPr lang="en-US" dirty="0" smtClean="0"/>
              <a:t>Germany was divided into West Germany, a democracy, and East Germany, a communist country.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Containing Communism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France was demoralized due to division within their country</a:t>
            </a:r>
          </a:p>
          <a:p>
            <a:r>
              <a:rPr lang="en-US" dirty="0" smtClean="0"/>
              <a:t>2. Britain thought some of Germany’s actions were justified due to the harsh Versailles Treaty.  They also liked Hitler as a buffer to Soviet Communism</a:t>
            </a:r>
          </a:p>
          <a:p>
            <a:r>
              <a:rPr lang="en-US" dirty="0" smtClean="0"/>
              <a:t>3. The U.S. Congress was pursuing neutrality, wanting to avoid getting involved in a conflict, they did not worry about preventing one.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Appeasement?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9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Berlin Airlift</a:t>
            </a:r>
          </a:p>
          <a:p>
            <a:pPr lvl="1"/>
            <a:r>
              <a:rPr lang="en-US" dirty="0" smtClean="0"/>
              <a:t>In 1948 western democracies air dropped supplies behind the iron curtain into West Berlin</a:t>
            </a:r>
          </a:p>
          <a:p>
            <a:r>
              <a:rPr lang="en-US" dirty="0" smtClean="0"/>
              <a:t>Military Alliances</a:t>
            </a:r>
          </a:p>
          <a:p>
            <a:pPr lvl="1"/>
            <a:r>
              <a:rPr lang="en-US" dirty="0" smtClean="0"/>
              <a:t>As tensions grew, the democracies formed NATO while the communist countries formed the Warsaw Pact </a:t>
            </a:r>
          </a:p>
          <a:p>
            <a:r>
              <a:rPr lang="en-US" dirty="0" smtClean="0"/>
              <a:t>The Arms Race</a:t>
            </a:r>
          </a:p>
          <a:p>
            <a:pPr lvl="1"/>
            <a:r>
              <a:rPr lang="en-US" dirty="0" smtClean="0"/>
              <a:t>Each side built up both their conventional and nuclear arsenals</a:t>
            </a:r>
          </a:p>
          <a:p>
            <a:pPr lvl="1"/>
            <a:r>
              <a:rPr lang="en-US" dirty="0" smtClean="0"/>
              <a:t>Both sides waged a constant propaganda war</a:t>
            </a:r>
          </a:p>
          <a:p>
            <a:pPr lvl="1"/>
            <a:r>
              <a:rPr lang="en-US" dirty="0" smtClean="0"/>
              <a:t>The Cold War would last for more than 40 years.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Containing Communism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were the human and material costs of World War Two?</a:t>
            </a:r>
          </a:p>
          <a:p>
            <a:r>
              <a:rPr lang="en-US" dirty="0"/>
              <a:t>How did World War Two change the global balance of power?</a:t>
            </a:r>
          </a:p>
          <a:p>
            <a:r>
              <a:rPr lang="en-US" dirty="0"/>
              <a:t>What were the origins of the Cold War?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Answer…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</a:t>
            </a:r>
          </a:p>
          <a:p>
            <a:r>
              <a:rPr lang="en-US" dirty="0"/>
              <a:t>Iron Curtain</a:t>
            </a:r>
          </a:p>
          <a:p>
            <a:r>
              <a:rPr lang="en-US" dirty="0"/>
              <a:t>Truman Doctrine</a:t>
            </a:r>
          </a:p>
          <a:p>
            <a:r>
              <a:rPr lang="en-US" dirty="0"/>
              <a:t>Berlin airlift</a:t>
            </a:r>
          </a:p>
          <a:p>
            <a:r>
              <a:rPr lang="en-US" dirty="0"/>
              <a:t>NATO</a:t>
            </a:r>
          </a:p>
          <a:p>
            <a:r>
              <a:rPr lang="en-US" dirty="0"/>
              <a:t>Warsaw Pact</a:t>
            </a:r>
          </a:p>
          <a:p>
            <a:r>
              <a:rPr lang="en-US" dirty="0"/>
              <a:t>containment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Sure You Can Define…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6141823" cy="614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7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llelujah-chorus-9MB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40113"/>
            <a:ext cx="609600" cy="609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</a:t>
            </a:r>
            <a:r>
              <a:rPr lang="en-US" dirty="0" smtClean="0"/>
              <a:t>Class is </a:t>
            </a:r>
            <a:r>
              <a:rPr lang="en-US" dirty="0" smtClean="0"/>
              <a:t>OVER</a:t>
            </a:r>
            <a:endParaRPr lang="en-US" dirty="0"/>
          </a:p>
        </p:txBody>
      </p:sp>
      <p:pic>
        <p:nvPicPr>
          <p:cNvPr id="1027" name="Picture 3" descr="\\WPSDC01\USER WHS SHARE$\mwalton\Desktop\Fireworks-Over-Bost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1"/>
            <a:ext cx="376881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WPSDC01\USER WHS SHARE$\mwalton\Desktop\snoopy-dance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2242014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Germany, Italy and Japan allied together.  They agreed to</a:t>
            </a:r>
          </a:p>
          <a:p>
            <a:pPr lvl="1"/>
            <a:r>
              <a:rPr lang="en-US" dirty="0" smtClean="0"/>
              <a:t>Fight Communism</a:t>
            </a:r>
          </a:p>
          <a:p>
            <a:pPr lvl="1"/>
            <a:r>
              <a:rPr lang="en-US" dirty="0" smtClean="0"/>
              <a:t>Not interfere with each others expansionist policies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Rome-Berlin-Tokyo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Monarchy to Republic</a:t>
            </a:r>
          </a:p>
          <a:p>
            <a:pPr lvl="1"/>
            <a:r>
              <a:rPr lang="en-US" dirty="0" smtClean="0"/>
              <a:t>Spain had been a monarchy dominated by the Catholic Church until 1931, when a new republic was set up.</a:t>
            </a:r>
          </a:p>
          <a:p>
            <a:pPr lvl="1"/>
            <a:r>
              <a:rPr lang="en-US" dirty="0" smtClean="0"/>
              <a:t>The republic was not that popular as their actions angered those on both the right and left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Spanish Civil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3844</TotalTime>
  <Words>2960</Words>
  <Application>Microsoft Office PowerPoint</Application>
  <PresentationFormat>On-screen Show (4:3)</PresentationFormat>
  <Paragraphs>369</Paragraphs>
  <Slides>74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Concourse</vt:lpstr>
      <vt:lpstr>World War II and Its Aftermath</vt:lpstr>
      <vt:lpstr>Chapter Outline</vt:lpstr>
      <vt:lpstr>Aggression, Appeasement, and War</vt:lpstr>
      <vt:lpstr>Make Sure You Can Answer…</vt:lpstr>
      <vt:lpstr>Make Sure You Can Define…</vt:lpstr>
      <vt:lpstr>Early Challenges to World Peace </vt:lpstr>
      <vt:lpstr>Why Appeasement?</vt:lpstr>
      <vt:lpstr>Rome-Berlin-Tokyo </vt:lpstr>
      <vt:lpstr>The Spanish Civil War</vt:lpstr>
      <vt:lpstr>Nationalists v Loyalists</vt:lpstr>
      <vt:lpstr>A dress rehearsal</vt:lpstr>
      <vt:lpstr>German Aggression Continues</vt:lpstr>
      <vt:lpstr>Austria Annexed</vt:lpstr>
      <vt:lpstr>The Czech Crisis</vt:lpstr>
      <vt:lpstr>“Peace for our time”</vt:lpstr>
      <vt:lpstr>Toward War</vt:lpstr>
      <vt:lpstr>Why War Came</vt:lpstr>
      <vt:lpstr>Make Sure You Can Answer…</vt:lpstr>
      <vt:lpstr>Make Sure You Can Define…</vt:lpstr>
      <vt:lpstr>The Global Conflict: Axis Advances</vt:lpstr>
      <vt:lpstr>Make Sure You Can Answer…</vt:lpstr>
      <vt:lpstr>Make Sure You Can Define…</vt:lpstr>
      <vt:lpstr>The First Onslaught</vt:lpstr>
      <vt:lpstr>Early Axis Triumphs</vt:lpstr>
      <vt:lpstr>Miracle at Dunkirk</vt:lpstr>
      <vt:lpstr>France Falls</vt:lpstr>
      <vt:lpstr>New Technology</vt:lpstr>
      <vt:lpstr>Battle of Britain</vt:lpstr>
      <vt:lpstr>The Battle Begins</vt:lpstr>
      <vt:lpstr>The London Blitz</vt:lpstr>
      <vt:lpstr>Charging Ahead</vt:lpstr>
      <vt:lpstr>Operation Barbarossa</vt:lpstr>
      <vt:lpstr>Siege of Leningrad</vt:lpstr>
      <vt:lpstr>Growing American Involvement</vt:lpstr>
      <vt:lpstr>Japan Attacks</vt:lpstr>
      <vt:lpstr>Make Sure You Can Answer…</vt:lpstr>
      <vt:lpstr>Make Sure You Can Define…</vt:lpstr>
      <vt:lpstr>The Global Conflict: Allied Success</vt:lpstr>
      <vt:lpstr>Make Sure You Can Answer…</vt:lpstr>
      <vt:lpstr>Occupied Lands </vt:lpstr>
      <vt:lpstr>Make Sure You Can Define…</vt:lpstr>
      <vt:lpstr>Nazi Genocide</vt:lpstr>
      <vt:lpstr>Genocide </vt:lpstr>
      <vt:lpstr>The Co-Prosperity Sphere</vt:lpstr>
      <vt:lpstr>The Allied War Effort</vt:lpstr>
      <vt:lpstr>Total War</vt:lpstr>
      <vt:lpstr>Women and the War</vt:lpstr>
      <vt:lpstr>Turning Points</vt:lpstr>
      <vt:lpstr>The Red Army</vt:lpstr>
      <vt:lpstr>Invasion of France</vt:lpstr>
      <vt:lpstr>Make Sue You Can Answer…</vt:lpstr>
      <vt:lpstr>Make Sure You Can Define…</vt:lpstr>
      <vt:lpstr>Toward Victory</vt:lpstr>
      <vt:lpstr>Make Sure You Can Answer…</vt:lpstr>
      <vt:lpstr>Make Sure You Can Define…</vt:lpstr>
      <vt:lpstr>War in the Pacific</vt:lpstr>
      <vt:lpstr>The Nazis Defeated</vt:lpstr>
      <vt:lpstr>Defeat of Japan</vt:lpstr>
      <vt:lpstr>Hiroshima</vt:lpstr>
      <vt:lpstr>Make Sure You Can Answer…</vt:lpstr>
      <vt:lpstr>Make Sure You Can Define…</vt:lpstr>
      <vt:lpstr>From World War to Cold War</vt:lpstr>
      <vt:lpstr>Make Sure You Can Answer…</vt:lpstr>
      <vt:lpstr>Make Sure You Can Define…</vt:lpstr>
      <vt:lpstr>Aftermath of the War</vt:lpstr>
      <vt:lpstr>Aftermath of War</vt:lpstr>
      <vt:lpstr>The United Nations </vt:lpstr>
      <vt:lpstr>The Crumbling Alliance</vt:lpstr>
      <vt:lpstr>Containing Communism</vt:lpstr>
      <vt:lpstr>Containing Communism</vt:lpstr>
      <vt:lpstr>Make sure You Can Answer…</vt:lpstr>
      <vt:lpstr>Make Sure You Can Define…</vt:lpstr>
      <vt:lpstr>PowerPoint Presentation</vt:lpstr>
      <vt:lpstr>History Class is OVER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II and Its Aftermath</dc:title>
  <dc:creator>Matthew Walton</dc:creator>
  <cp:lastModifiedBy>Matthew Walton</cp:lastModifiedBy>
  <cp:revision>55</cp:revision>
  <dcterms:created xsi:type="dcterms:W3CDTF">2013-05-31T17:24:51Z</dcterms:created>
  <dcterms:modified xsi:type="dcterms:W3CDTF">2014-06-09T17:22:53Z</dcterms:modified>
</cp:coreProperties>
</file>