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1pPr>
    <a:lvl2pPr indent="2286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2pPr>
    <a:lvl3pPr indent="4572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3pPr>
    <a:lvl4pPr indent="6858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4pPr>
    <a:lvl5pPr indent="9144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5pPr>
    <a:lvl6pPr indent="11430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6pPr>
    <a:lvl7pPr indent="13716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7pPr>
    <a:lvl8pPr indent="16002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8pPr>
    <a:lvl9pPr indent="18288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8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lk_Line_Box_10x7.png"/>
          <p:cNvPicPr/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/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1pPr>
      <a:lvl2pPr indent="2286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2pPr>
      <a:lvl3pPr indent="4572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3pPr>
      <a:lvl4pPr indent="6858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4pPr>
      <a:lvl5pPr indent="9144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5pPr>
      <a:lvl6pPr indent="11430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6pPr>
      <a:lvl7pPr indent="13716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7pPr>
      <a:lvl8pPr indent="16002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8pPr>
      <a:lvl9pPr indent="18288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9pPr>
    </p:titleStyle>
    <p:bodyStyle>
      <a:lvl1pPr marL="444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1pPr>
      <a:lvl2pPr marL="889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2pPr>
      <a:lvl3pPr marL="1333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3pPr>
      <a:lvl4pPr marL="1778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4pPr>
      <a:lvl5pPr marL="2222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5pPr>
      <a:lvl6pPr marL="2667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6pPr>
      <a:lvl7pPr marL="3111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7pPr>
      <a:lvl8pPr marL="3556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8pPr>
      <a:lvl9pPr marL="4000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1pPr>
      <a:lvl2pPr indent="2286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2pPr>
      <a:lvl3pPr indent="4572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3pPr>
      <a:lvl4pPr indent="6858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4pPr>
      <a:lvl5pPr indent="9144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5pPr>
      <a:lvl6pPr indent="11430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6pPr>
      <a:lvl7pPr indent="13716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7pPr>
      <a:lvl8pPr indent="16002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8pPr>
      <a:lvl9pPr indent="18288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tomhaverfoods.com/" TargetMode="External"/><Relationship Id="rId3" Type="http://schemas.openxmlformats.org/officeDocument/2006/relationships/image" Target="../media/image4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the anglo-saxons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449-1066</a:t>
            </a:r>
          </a:p>
        </p:txBody>
      </p:sp>
      <p:pic>
        <p:nvPicPr>
          <p:cNvPr id="3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2800" y="887139"/>
            <a:ext cx="7930183" cy="576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009" y="711200"/>
            <a:ext cx="3429820" cy="3429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0700" y="4318784"/>
            <a:ext cx="4064438" cy="2437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0" y="2552700"/>
            <a:ext cx="5384800" cy="6070600"/>
          </a:xfrm>
          <a:prstGeom prst="rect">
            <a:avLst/>
          </a:prstGeom>
        </p:spPr>
      </p:pic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beowulf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9763" indent="-389763" defTabSz="578358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rPr>
              <a:t>Written by an unknown Christian author</a:t>
            </a:r>
            <a:endParaRPr sz="3168">
              <a:effectLst>
                <a:outerShdw sx="100000" sy="100000" kx="0" ky="0" algn="b" rotWithShape="0" blurRad="25146" dist="2514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89763" indent="-389763" defTabSz="578358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rPr>
              <a:t>Cited as the beginning of English literature</a:t>
            </a:r>
            <a:endParaRPr sz="3168">
              <a:effectLst>
                <a:outerShdw sx="100000" sy="100000" kx="0" ky="0" algn="b" rotWithShape="0" blurRad="25146" dist="2514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89763" indent="-389763" defTabSz="578358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rPr>
              <a:t>Probably composed some time in the 8th century- only surviving manuscript comes from about 1000</a:t>
            </a:r>
            <a:endParaRPr sz="3168">
              <a:effectLst>
                <a:outerShdw sx="100000" sy="100000" kx="0" ky="0" algn="b" rotWithShape="0" blurRad="25146" dist="2514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89763" indent="-389763" defTabSz="578358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rPr>
              <a:t>Geats vs. Danes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0" y="2552700"/>
            <a:ext cx="5384800" cy="6070600"/>
          </a:xfrm>
          <a:prstGeom prst="rect">
            <a:avLst/>
          </a:prstGeom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Beowulf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About a hero who becomes a leader of his people</a:t>
            </a:r>
            <a:endParaRPr sz="3200"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Traditional diction</a:t>
            </a:r>
            <a:endParaRPr sz="3200"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Translated by Burton Raffel (another translation by Seamus Heaney)</a:t>
            </a:r>
            <a:endParaRPr sz="3200"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Tone=somber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Literary features of “Beowulf”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Meter</a:t>
            </a:r>
            <a:endParaRPr sz="3600"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Caesura</a:t>
            </a:r>
            <a:endParaRPr sz="3600"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Alliteration</a:t>
            </a:r>
            <a:endParaRPr sz="3600"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Kennings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kennings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9" name="Shape 79"/>
          <p:cNvSpPr/>
          <p:nvPr/>
        </p:nvSpPr>
        <p:spPr>
          <a:xfrm>
            <a:off x="-501650" y="6413500"/>
            <a:ext cx="12001501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defRPr i="0" sz="1800">
                <a:solidFill>
                  <a:srgbClr val="000000"/>
                </a:solidFill>
                <a:effectLst/>
              </a:defRPr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defTabSz="457200">
              <a:defRPr i="0" sz="1800">
                <a:solidFill>
                  <a:srgbClr val="000000"/>
                </a:solidFill>
                <a:effectLst/>
              </a:defRPr>
            </a:pPr>
            <a:r>
              <a:rPr sz="2400">
                <a:latin typeface="Helvetica Neue"/>
                <a:ea typeface="Helvetica Neue"/>
                <a:cs typeface="Helvetica Neue"/>
                <a:sym typeface="Helvetica Neue"/>
                <a:hlinkClick r:id="rId2" invalidUrl="" action="" tgtFrame="" tooltip="" history="1" highlightClick="0" endSnd="0"/>
              </a:rPr>
              <a:t>Apples are...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2438400" marR="2895600" defTabSz="457200">
              <a:spcBef>
                <a:spcPts val="2000"/>
              </a:spcBef>
              <a:defRPr i="0" sz="1800">
                <a:solidFill>
                  <a:srgbClr val="000000"/>
                </a:solidFill>
                <a:effectLst/>
              </a:defRPr>
            </a:pPr>
            <a:r>
              <a:rPr sz="8200">
                <a:latin typeface="Times Roman"/>
                <a:ea typeface="Times Roman"/>
                <a:cs typeface="Times Roman"/>
                <a:sym typeface="Times Roman"/>
                <a:hlinkClick r:id="rId2" invalidUrl="" action="" tgtFrame="" tooltip="" history="1" highlightClick="0" endSnd="0"/>
              </a:rPr>
              <a:t>TEACHER CANDY</a:t>
            </a:r>
            <a:r>
              <a:rPr sz="8200">
                <a:latin typeface="Times Roman"/>
                <a:ea typeface="Times Roman"/>
                <a:cs typeface="Times Roman"/>
                <a:sym typeface="Times Roman"/>
              </a:rPr>
              <a:t>		</a:t>
            </a:r>
          </a:p>
        </p:txBody>
      </p:sp>
      <p:pic>
        <p:nvPicPr>
          <p:cNvPr id="8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9900" y="2057400"/>
            <a:ext cx="6985000" cy="467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The germanic invasions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4495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Britons were conquered by the Romans and became part of the Roman Empire- left unattended and invaded</a:t>
            </a:r>
            <a:endParaRPr sz="3276">
              <a:effectLst>
                <a:outerShdw sx="100000" sy="100000" kx="0" ky="0" algn="b" rotWithShape="0" blurRad="23114" dist="2311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04495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Many Germanic invaders:</a:t>
            </a:r>
            <a:endParaRPr sz="3276">
              <a:effectLst>
                <a:outerShdw sx="100000" sy="100000" kx="0" ky="0" algn="b" rotWithShape="0" blurRad="23114" dist="2311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 marL="808990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Jutes</a:t>
            </a:r>
            <a:endParaRPr sz="3276">
              <a:effectLst>
                <a:outerShdw sx="100000" sy="100000" kx="0" ky="0" algn="b" rotWithShape="0" blurRad="23114" dist="2311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 marL="808990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Angles</a:t>
            </a:r>
            <a:endParaRPr sz="3276">
              <a:effectLst>
                <a:outerShdw sx="100000" sy="100000" kx="0" ky="0" algn="b" rotWithShape="0" blurRad="23114" dist="2311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 marL="808990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Saxons</a:t>
            </a:r>
            <a:endParaRPr sz="3276">
              <a:effectLst>
                <a:outerShdw sx="100000" sy="100000" kx="0" ky="0" algn="b" rotWithShape="0" blurRad="23114" dist="2311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04495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Britons fought back, maybe led by King Arthur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8055" y="2117398"/>
            <a:ext cx="5771940" cy="6505903"/>
          </a:xfrm>
          <a:prstGeom prst="rect">
            <a:avLst/>
          </a:prstGeom>
        </p:spPr>
      </p:pic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the germanic invasions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1022" indent="-311022" defTabSz="461518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28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rPr>
              <a:t>Germanic tribes brought a common language- “Old English” or “Anglo-Saxon”</a:t>
            </a:r>
            <a:endParaRPr sz="2528">
              <a:effectLst>
                <a:outerShdw sx="100000" sy="100000" kx="0" ky="0" algn="b" rotWithShape="0" blurRad="20066" dist="2006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11022" indent="-311022" defTabSz="461518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28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rPr>
              <a:t>Anglo-Saxon period lasted until around 1066- Battle of Hastings</a:t>
            </a:r>
            <a:endParaRPr sz="2528">
              <a:effectLst>
                <a:outerShdw sx="100000" sy="100000" kx="0" ky="0" algn="b" rotWithShape="0" blurRad="20066" dist="2006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 marL="622045" indent="-311022" defTabSz="461518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28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rPr>
              <a:t>Norman invasion and conquer- “two kings of England”</a:t>
            </a:r>
            <a:endParaRPr sz="2528">
              <a:effectLst>
                <a:outerShdw sx="100000" sy="100000" kx="0" ky="0" algn="b" rotWithShape="0" blurRad="20066" dist="2006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11022" indent="-311022" defTabSz="461518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28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rPr>
              <a:t>England divided into several kingdoms</a:t>
            </a:r>
            <a:endParaRPr sz="2528">
              <a:effectLst>
                <a:outerShdw sx="100000" sy="100000" kx="0" ky="0" algn="b" rotWithShape="0" blurRad="20066" dist="2006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11022" indent="-311022" defTabSz="461518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28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rPr>
              <a:t>Kingdoms had to unify to fight of the Danes (Vikings)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anglo-saxon civilization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0055" indent="-440055" defTabSz="57835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rPr>
              <a:t>Anglo-Saxon kingdoms shared common heroic ideals and traditions</a:t>
            </a:r>
            <a:endParaRPr sz="3564">
              <a:effectLst>
                <a:outerShdw sx="100000" sy="100000" kx="0" ky="0" algn="b" rotWithShape="0" blurRad="25146" dist="2514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40055" indent="-440055" defTabSz="57835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rPr>
              <a:t>”Comitatus”- loyalty between a leader and the tribe</a:t>
            </a:r>
            <a:endParaRPr sz="3564">
              <a:effectLst>
                <a:outerShdw sx="100000" sy="100000" kx="0" ky="0" algn="b" rotWithShape="0" blurRad="25146" dist="2514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40055" indent="-440055" defTabSz="57835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rPr>
              <a:t>“Wyrd”- Life is short and fate determines where you will end up</a:t>
            </a:r>
            <a:endParaRPr sz="3564">
              <a:effectLst>
                <a:outerShdw sx="100000" sy="100000" kx="0" ky="0" algn="b" rotWithShape="0" blurRad="25146" dist="2514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40055" indent="-440055" defTabSz="57835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rPr>
              <a:t>Fame and glory were the goals as a result of courage and human will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9967" y="2818058"/>
            <a:ext cx="4346865" cy="4903543"/>
          </a:xfrm>
          <a:prstGeom prst="rect">
            <a:avLst/>
          </a:prstGeom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anglo-saxon civilization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1079500" y="2603500"/>
            <a:ext cx="5708452" cy="5969000"/>
          </a:xfrm>
          <a:prstGeom prst="rect">
            <a:avLst/>
          </a:prstGeom>
        </p:spPr>
        <p:txBody>
          <a:bodyPr/>
          <a:lstStyle/>
          <a:p>
            <a:pPr lvl="0" marL="350393" indent="-350393" defTabSz="51993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rPr>
              <a:t>Family unit —&gt; clan —&gt; tribe —&gt; kingdom</a:t>
            </a:r>
            <a:endParaRPr sz="2848">
              <a:effectLst>
                <a:outerShdw sx="100000" sy="100000" kx="0" ky="0" algn="b" rotWithShape="0" blurRad="22606" dist="2260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50393" indent="-350393" defTabSz="51993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rPr>
              <a:t>Democratic - held lots of meetings to talk about what they thought and felt</a:t>
            </a:r>
            <a:endParaRPr sz="2848">
              <a:effectLst>
                <a:outerShdw sx="100000" sy="100000" kx="0" ky="0" algn="b" rotWithShape="0" blurRad="22606" dist="2260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50393" indent="-350393" defTabSz="51993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rPr>
              <a:t>Held beauty and intelligence in high regard- European rulers went to England to find teachers</a:t>
            </a:r>
            <a:endParaRPr sz="2848">
              <a:effectLst>
                <a:outerShdw sx="100000" sy="100000" kx="0" ky="0" algn="b" rotWithShape="0" blurRad="22606" dist="2260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50393" indent="-350393" defTabSz="51993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rPr>
              <a:t>Language- weekdays come from Anglo-Saxon gods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the establishment of christianity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1155" indent="-351155" defTabSz="461518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rPr>
              <a:t>Christianity came to Britain early and spread by missionaries from mainland Europe</a:t>
            </a:r>
            <a:endParaRPr sz="2844">
              <a:effectLst>
                <a:outerShdw sx="100000" sy="100000" kx="0" ky="0" algn="b" rotWithShape="0" blurRad="20066" dist="2006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51155" indent="-351155" defTabSz="461518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rPr>
              <a:t>St. Augustine established a monastery at Canterbury- new religious leaders</a:t>
            </a:r>
            <a:endParaRPr sz="2844">
              <a:effectLst>
                <a:outerShdw sx="100000" sy="100000" kx="0" ky="0" algn="b" rotWithShape="0" blurRad="20066" dist="2006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51155" indent="-351155" defTabSz="461518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rPr>
              <a:t>Synod (meeting of religious leaders)- united English church with Roman Christianity</a:t>
            </a:r>
            <a:endParaRPr sz="2844">
              <a:effectLst>
                <a:outerShdw sx="100000" sy="100000" kx="0" ky="0" algn="b" rotWithShape="0" blurRad="20066" dist="2006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51155" indent="-351155" defTabSz="461518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rPr>
              <a:t>Formed “intellectual and commercial" connections between kingdoms and to continental  Europe</a:t>
            </a:r>
            <a:endParaRPr sz="2844">
              <a:effectLst>
                <a:outerShdw sx="100000" sy="100000" kx="0" ky="0" algn="b" rotWithShape="0" blurRad="20066" dist="20066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51155" indent="-351155" defTabSz="461518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rPr>
              <a:t>What comes to Britain along with this new religion?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anglo-saxon literature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Anglo-Saxon poetry is an oral art form- poems not written down until much later</a:t>
            </a:r>
            <a:endParaRPr sz="3600"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Poems were sung and accompanied by a harp</a:t>
            </a:r>
            <a:endParaRPr sz="3600"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Professional poet= scop- historian of the tribe</a:t>
            </a:r>
            <a:endParaRPr sz="3600"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Needed to find ways to remember it- beat and alliteration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Anglo-saxon literature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4495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Two traditions of Anglo-Saxon poetry</a:t>
            </a:r>
            <a:endParaRPr sz="3276">
              <a:effectLst>
                <a:outerShdw sx="100000" sy="100000" kx="0" ky="0" algn="b" rotWithShape="0" blurRad="23114" dist="2311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 marL="808990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Heroic tradition- tells a story of a hero or leader</a:t>
            </a:r>
            <a:endParaRPr sz="3276">
              <a:effectLst>
                <a:outerShdw sx="100000" sy="100000" kx="0" ky="0" algn="b" rotWithShape="0" blurRad="23114" dist="2311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 marL="808990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Elegiac tradition- mourns the passing of better times</a:t>
            </a:r>
            <a:endParaRPr sz="3276">
              <a:effectLst>
                <a:outerShdw sx="100000" sy="100000" kx="0" ky="0" algn="b" rotWithShape="0" blurRad="23114" dist="2311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04495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Christian beliefs get tacked onto the pagan ones </a:t>
            </a:r>
            <a:endParaRPr sz="3276">
              <a:effectLst>
                <a:outerShdw sx="100000" sy="100000" kx="0" ky="0" algn="b" rotWithShape="0" blurRad="23114" dist="2311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04495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Riddles were popular</a:t>
            </a:r>
            <a:endParaRPr sz="3276">
              <a:effectLst>
                <a:outerShdw sx="100000" sy="100000" kx="0" ky="0" algn="b" rotWithShape="0" blurRad="23114" dist="2311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04495" indent="-404495" defTabSz="531622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rPr>
              <a:t>“In media res”- poem begins in the middle of the action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Anglo-saxon literature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6709" indent="-346709" defTabSz="45567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rPr>
              <a:t>The Venerable Bede (673-735)- most famous historian of the time</a:t>
            </a:r>
            <a:endParaRPr sz="2807">
              <a:effectLst>
                <a:outerShdw sx="100000" sy="100000" kx="0" ky="0" algn="b" rotWithShape="0" blurRad="19812" dist="19812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46709" indent="-346709" defTabSz="45567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rPr>
              <a:t>Alfred the Great- king of England, protected England from Danes</a:t>
            </a:r>
            <a:endParaRPr sz="2807">
              <a:effectLst>
                <a:outerShdw sx="100000" sy="100000" kx="0" ky="0" algn="b" rotWithShape="0" blurRad="19812" dist="19812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 marL="693419" indent="-346709" defTabSz="45567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rPr>
              <a:t>promoted the use of written English</a:t>
            </a:r>
            <a:endParaRPr sz="2807">
              <a:effectLst>
                <a:outerShdw sx="100000" sy="100000" kx="0" ky="0" algn="b" rotWithShape="0" blurRad="19812" dist="19812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 marL="693419" indent="-346709" defTabSz="45567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rPr>
              <a:t>started first historical record in English</a:t>
            </a:r>
            <a:endParaRPr sz="2807">
              <a:effectLst>
                <a:outerShdw sx="100000" sy="100000" kx="0" ky="0" algn="b" rotWithShape="0" blurRad="19812" dist="19812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 marL="693419" indent="-346709" defTabSz="45567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rPr>
              <a:t>made connections with far reaches of the world</a:t>
            </a:r>
            <a:endParaRPr sz="2807">
              <a:effectLst>
                <a:outerShdw sx="100000" sy="100000" kx="0" ky="0" algn="b" rotWithShape="0" blurRad="19812" dist="19812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 marL="693419" indent="-346709" defTabSz="45567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rPr>
              <a:t>formulated a code of law</a:t>
            </a:r>
            <a:endParaRPr sz="2807">
              <a:effectLst>
                <a:outerShdw sx="100000" sy="100000" kx="0" ky="0" algn="b" rotWithShape="0" blurRad="19812" dist="19812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 marL="693419" indent="-346709" defTabSz="45567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rPr>
              <a:t>founded first English public schools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