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72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73" r:id="rId16"/>
    <p:sldId id="269" r:id="rId17"/>
    <p:sldId id="270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315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6" r:id="rId61"/>
    <p:sldId id="317" r:id="rId62"/>
    <p:sldId id="318" r:id="rId63"/>
    <p:sldId id="325" r:id="rId64"/>
    <p:sldId id="319" r:id="rId65"/>
    <p:sldId id="320" r:id="rId66"/>
    <p:sldId id="321" r:id="rId67"/>
    <p:sldId id="322" r:id="rId68"/>
    <p:sldId id="323" r:id="rId69"/>
    <p:sldId id="324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5" r:id="rId99"/>
    <p:sldId id="354" r:id="rId100"/>
    <p:sldId id="356" r:id="rId101"/>
    <p:sldId id="357" r:id="rId102"/>
    <p:sldId id="358" r:id="rId10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>
        <p:scale>
          <a:sx n="14" d="100"/>
          <a:sy n="14" d="100"/>
        </p:scale>
        <p:origin x="-2100" y="-12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E8650A-92A6-4118-A1BB-4E6380E7587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2AD953-F7DA-4173-B068-EB27CFEDE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E8650A-92A6-4118-A1BB-4E6380E7587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AD953-F7DA-4173-B068-EB27CFEDE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E8650A-92A6-4118-A1BB-4E6380E7587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AD953-F7DA-4173-B068-EB27CFEDE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E8650A-92A6-4118-A1BB-4E6380E7587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AD953-F7DA-4173-B068-EB27CFEDE4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E8650A-92A6-4118-A1BB-4E6380E7587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AD953-F7DA-4173-B068-EB27CFEDE4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E8650A-92A6-4118-A1BB-4E6380E7587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AD953-F7DA-4173-B068-EB27CFEDE4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E8650A-92A6-4118-A1BB-4E6380E7587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AD953-F7DA-4173-B068-EB27CFEDE4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E8650A-92A6-4118-A1BB-4E6380E7587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AD953-F7DA-4173-B068-EB27CFEDE47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E8650A-92A6-4118-A1BB-4E6380E7587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AD953-F7DA-4173-B068-EB27CFEDE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0E8650A-92A6-4118-A1BB-4E6380E7587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AD953-F7DA-4173-B068-EB27CFEDE4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E8650A-92A6-4118-A1BB-4E6380E7587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2AD953-F7DA-4173-B068-EB27CFEDE47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0E8650A-92A6-4118-A1BB-4E6380E7587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F2AD953-F7DA-4173-B068-EB27CFEDE4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rstcastle.org/" TargetMode="External"/><Relationship Id="rId2" Type="http://schemas.openxmlformats.org/officeDocument/2006/relationships/hyperlink" Target="http://en.chateauversailles.fr/homepage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French Revolution and Napoleon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1789-1815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up of 98% of the French population</a:t>
            </a:r>
          </a:p>
          <a:p>
            <a:r>
              <a:rPr lang="en-US" dirty="0" smtClean="0"/>
              <a:t>At the top of the Third Estate were the </a:t>
            </a:r>
            <a:r>
              <a:rPr lang="en-US" dirty="0" smtClean="0">
                <a:solidFill>
                  <a:srgbClr val="FF0000"/>
                </a:solidFill>
              </a:rPr>
              <a:t>bourgeoisie.</a:t>
            </a:r>
          </a:p>
          <a:p>
            <a:r>
              <a:rPr lang="en-US" dirty="0" smtClean="0"/>
              <a:t>Most people in the Third Estate were rural peasants</a:t>
            </a:r>
          </a:p>
          <a:p>
            <a:r>
              <a:rPr lang="en-US" dirty="0" smtClean="0"/>
              <a:t>The poorest members were city workers</a:t>
            </a:r>
          </a:p>
          <a:p>
            <a:r>
              <a:rPr lang="en-US" dirty="0" smtClean="0"/>
              <a:t>The Third Estate paid all the taxes, they supported the French government.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Third Estate</a:t>
            </a:r>
            <a:endParaRPr lang="en-US" dirty="0"/>
          </a:p>
        </p:txBody>
      </p:sp>
      <p:pic>
        <p:nvPicPr>
          <p:cNvPr id="5122" name="Picture 2" descr="\\WPSDC01\USER WHS SHARE$\mwalton\Desktop\LeNainPaysa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018392"/>
            <a:ext cx="2404034" cy="183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74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</a:p>
          <a:p>
            <a:pPr lvl="1"/>
            <a:r>
              <a:rPr lang="en-US" dirty="0"/>
              <a:t>Borders were redrawn without regard to cultures</a:t>
            </a:r>
          </a:p>
          <a:p>
            <a:pPr lvl="1"/>
            <a:r>
              <a:rPr lang="en-US" dirty="0"/>
              <a:t>Germans were put under Austrian rule, but leaders failed to see how Germans would want to unite into one country. </a:t>
            </a:r>
          </a:p>
          <a:p>
            <a:r>
              <a:rPr lang="en-US" dirty="0" smtClean="0"/>
              <a:t>Looking ahead</a:t>
            </a:r>
          </a:p>
          <a:p>
            <a:pPr lvl="1"/>
            <a:r>
              <a:rPr lang="en-US" dirty="0" smtClean="0"/>
              <a:t>The peace that was established lasted, but it was not permanent. </a:t>
            </a:r>
          </a:p>
          <a:p>
            <a:pPr lvl="1"/>
            <a:r>
              <a:rPr lang="en-US" dirty="0" smtClean="0"/>
              <a:t>The Ideals of the French revolution inspired people throughout the world to seek freedom.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Vienna Settlement</a:t>
            </a:r>
          </a:p>
        </p:txBody>
      </p:sp>
    </p:spTree>
    <p:extLst>
      <p:ext uri="{BB962C8B-B14F-4D97-AF65-F5344CB8AC3E}">
        <p14:creationId xmlns:p14="http://schemas.microsoft.com/office/powerpoint/2010/main" val="424502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events led to Napoleon’s downfall?</a:t>
            </a:r>
          </a:p>
          <a:p>
            <a:endParaRPr lang="en-US" dirty="0"/>
          </a:p>
          <a:p>
            <a:r>
              <a:rPr lang="en-US" dirty="0"/>
              <a:t>What principles guided leaders at the Congress of Vienna?</a:t>
            </a:r>
          </a:p>
          <a:p>
            <a:endParaRPr lang="en-US" dirty="0"/>
          </a:p>
          <a:p>
            <a:r>
              <a:rPr lang="en-US" dirty="0"/>
              <a:t>How did the Congress of Vienna seek to impose a new order on Europe?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You Can Answer…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8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Waterloo</a:t>
            </a:r>
          </a:p>
          <a:p>
            <a:r>
              <a:rPr lang="en-US" dirty="0"/>
              <a:t>Clemens Von Metternich</a:t>
            </a:r>
          </a:p>
          <a:p>
            <a:r>
              <a:rPr lang="en-US" dirty="0"/>
              <a:t>Concert of Europe</a:t>
            </a:r>
          </a:p>
          <a:p>
            <a:r>
              <a:rPr lang="en-US" dirty="0"/>
              <a:t>Guerrilla Warfare</a:t>
            </a:r>
          </a:p>
          <a:p>
            <a:r>
              <a:rPr lang="en-US" dirty="0"/>
              <a:t>Abdicate</a:t>
            </a:r>
          </a:p>
          <a:p>
            <a:r>
              <a:rPr lang="en-US" dirty="0"/>
              <a:t>Legitimacy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You Can Define…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2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Discontent</a:t>
            </a:r>
            <a:endParaRPr lang="en-US" dirty="0"/>
          </a:p>
        </p:txBody>
      </p:sp>
      <p:pic>
        <p:nvPicPr>
          <p:cNvPr id="6146" name="Picture 2" descr="\\WPSDC01\USER WHS SHARE$\mwalton\Desktop\Frenchpoliticalcarto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62449"/>
            <a:ext cx="4782207" cy="55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05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Members of the Third Estate resented the system</a:t>
            </a:r>
            <a:r>
              <a:rPr lang="en-US" smtClean="0"/>
              <a:t>, they </a:t>
            </a:r>
            <a:r>
              <a:rPr lang="en-US" dirty="0" smtClean="0"/>
              <a:t>felt it was unfair.</a:t>
            </a:r>
          </a:p>
          <a:p>
            <a:pPr lvl="1"/>
            <a:r>
              <a:rPr lang="en-US" dirty="0"/>
              <a:t>Peasants paid taxes on everything.</a:t>
            </a:r>
          </a:p>
          <a:p>
            <a:pPr lvl="1"/>
            <a:r>
              <a:rPr lang="en-US" dirty="0"/>
              <a:t>They were angry when those taxes rose, or new ones were introduced</a:t>
            </a:r>
          </a:p>
          <a:p>
            <a:pPr lvl="1"/>
            <a:r>
              <a:rPr lang="en-US" dirty="0"/>
              <a:t>Only Nobles were allowed to </a:t>
            </a:r>
            <a:r>
              <a:rPr lang="en-US" dirty="0" smtClean="0"/>
              <a:t>hunt</a:t>
            </a:r>
          </a:p>
          <a:p>
            <a:r>
              <a:rPr lang="en-US" dirty="0" smtClean="0"/>
              <a:t>Many peasants embraced the Enlightenment, and questioned the old order.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Discontent</a:t>
            </a:r>
            <a:endParaRPr lang="en-US" dirty="0"/>
          </a:p>
        </p:txBody>
      </p:sp>
      <p:pic>
        <p:nvPicPr>
          <p:cNvPr id="7170" name="Picture 2" descr="\\WPSDC01\USER WHS SHARE$\mwalton\Desktop\Angry Homer Simp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636"/>
            <a:ext cx="2133600" cy="147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8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French government had used </a:t>
            </a:r>
            <a:r>
              <a:rPr lang="en-US" dirty="0" smtClean="0">
                <a:solidFill>
                  <a:schemeClr val="accent2"/>
                </a:solidFill>
              </a:rPr>
              <a:t>deficit spending </a:t>
            </a:r>
            <a:r>
              <a:rPr lang="en-US" dirty="0" smtClean="0"/>
              <a:t>for years </a:t>
            </a:r>
          </a:p>
          <a:p>
            <a:r>
              <a:rPr lang="en-US" dirty="0" smtClean="0"/>
              <a:t>The King had Spent money on the Seven Years War, and during the American Revolution</a:t>
            </a:r>
          </a:p>
          <a:p>
            <a:r>
              <a:rPr lang="en-US" dirty="0" smtClean="0"/>
              <a:t>The Nobles spent lots of money to finance their lavish lifestyle</a:t>
            </a:r>
          </a:p>
          <a:p>
            <a:r>
              <a:rPr lang="en-US" dirty="0" smtClean="0"/>
              <a:t>The only solution was to increase taxes, reduce expenses, or both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Financial Crisis</a:t>
            </a:r>
            <a:endParaRPr lang="en-US" dirty="0"/>
          </a:p>
        </p:txBody>
      </p:sp>
      <p:pic>
        <p:nvPicPr>
          <p:cNvPr id="8194" name="Picture 2" descr="\\WPSDC01\USER WHS SHARE$\mwalton\Desktop\Financial Cri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03655"/>
            <a:ext cx="1833563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44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1780s, a bad harvest caused food prices to skyrocket</a:t>
            </a:r>
          </a:p>
          <a:p>
            <a:r>
              <a:rPr lang="en-US" dirty="0" smtClean="0"/>
              <a:t>People started to riot, as they had no food or money to buy food.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Crumbling Economy</a:t>
            </a:r>
            <a:endParaRPr lang="en-US" dirty="0"/>
          </a:p>
        </p:txBody>
      </p:sp>
      <p:pic>
        <p:nvPicPr>
          <p:cNvPr id="12291" name="Picture 3" descr="\\WPSDC01\USER WHS SHARE$\mwalton\Desktop\wrecking-b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4200"/>
            <a:ext cx="2910728" cy="353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97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King was advised by </a:t>
            </a:r>
            <a:r>
              <a:rPr lang="en-US" dirty="0" smtClean="0">
                <a:solidFill>
                  <a:schemeClr val="accent2"/>
                </a:solidFill>
              </a:rPr>
              <a:t>Jacques Necker, </a:t>
            </a:r>
            <a:r>
              <a:rPr lang="en-US" dirty="0" smtClean="0"/>
              <a:t>who told him to reduce spending, reform government, and tax the First and Second Estate.</a:t>
            </a:r>
          </a:p>
          <a:p>
            <a:r>
              <a:rPr lang="en-US" dirty="0" smtClean="0"/>
              <a:t>The Nobles and Clergy did not want to pay taxes.</a:t>
            </a:r>
          </a:p>
          <a:p>
            <a:r>
              <a:rPr lang="en-US" dirty="0" smtClean="0"/>
              <a:t>The King Summoned the </a:t>
            </a:r>
            <a:r>
              <a:rPr lang="en-US" dirty="0" smtClean="0">
                <a:solidFill>
                  <a:schemeClr val="accent2"/>
                </a:solidFill>
              </a:rPr>
              <a:t>Estates-General, </a:t>
            </a:r>
            <a:r>
              <a:rPr lang="en-US" b="1" dirty="0" smtClean="0"/>
              <a:t>something that had not happened in 175 years. 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of Reform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0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Jacques Necker 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1"/>
            <a:ext cx="6366179" cy="440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16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May of 1789, the Estate-General met at Versailles.</a:t>
            </a:r>
          </a:p>
          <a:p>
            <a:r>
              <a:rPr lang="en-US" dirty="0" smtClean="0"/>
              <a:t>The King asked each group to </a:t>
            </a:r>
            <a:r>
              <a:rPr lang="en-US" smtClean="0"/>
              <a:t>prepare </a:t>
            </a:r>
            <a:r>
              <a:rPr lang="en-US" smtClean="0">
                <a:solidFill>
                  <a:schemeClr val="accent2"/>
                </a:solidFill>
              </a:rPr>
              <a:t>cahiers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pPr marL="109728" indent="0"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The cahiers showed how each group was angry with the others, and the resentment was evident.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King Takes Action</a:t>
            </a:r>
            <a:endParaRPr lang="en-US" dirty="0"/>
          </a:p>
        </p:txBody>
      </p:sp>
      <p:pic>
        <p:nvPicPr>
          <p:cNvPr id="11266" name="Picture 2" descr="\\WPSDC01\USER WHS SHARE$\mwalton\Desktop\calvin_argu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51968"/>
            <a:ext cx="3200399" cy="21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45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Third Estate had wanted all groups to vote together, but the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estate did not want this to happen</a:t>
            </a:r>
          </a:p>
          <a:p>
            <a:r>
              <a:rPr lang="en-US" dirty="0" smtClean="0"/>
              <a:t>When the members of the Third Estate were accidentally locked out of the meeting hall, they vowed not to disband their newly formed </a:t>
            </a:r>
            <a:r>
              <a:rPr lang="en-US" dirty="0" smtClean="0">
                <a:solidFill>
                  <a:schemeClr val="accent2"/>
                </a:solidFill>
              </a:rPr>
              <a:t>National Assembly </a:t>
            </a:r>
            <a:r>
              <a:rPr lang="en-US" dirty="0" smtClean="0"/>
              <a:t>until France had a Constitution.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Tennis Court Oath</a:t>
            </a:r>
            <a:endParaRPr lang="en-US" dirty="0"/>
          </a:p>
        </p:txBody>
      </p:sp>
      <p:pic>
        <p:nvPicPr>
          <p:cNvPr id="1026" name="Picture 2" descr="\\WPSDC01\USER WHS SHARE$\mwalton\Desktop\HultonArchiveTennisCourtO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184" y="4572000"/>
            <a:ext cx="384669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7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Rumors were rampant around Paris that Royal troops were coming to take control of the city.</a:t>
            </a:r>
          </a:p>
          <a:p>
            <a:r>
              <a:rPr lang="en-US" dirty="0" smtClean="0"/>
              <a:t>Groups of peasants formed outside the </a:t>
            </a:r>
            <a:r>
              <a:rPr lang="en-US" dirty="0" smtClean="0">
                <a:solidFill>
                  <a:schemeClr val="accent2"/>
                </a:solidFill>
              </a:rPr>
              <a:t>Bastille</a:t>
            </a:r>
            <a:r>
              <a:rPr lang="en-US" dirty="0" smtClean="0"/>
              <a:t>, and when the commander refused to open the gates the peasants charged in and took over. </a:t>
            </a:r>
          </a:p>
          <a:p>
            <a:r>
              <a:rPr lang="en-US" dirty="0" smtClean="0"/>
              <a:t>“Is it a revolt?”  The King asked, “No Sire, ‘tis a revolution”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Storming the Bastille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1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What is the Third Estate?  Everything!</a:t>
            </a:r>
          </a:p>
          <a:p>
            <a:pPr marL="109728" indent="0" algn="ctr">
              <a:buNone/>
            </a:pPr>
            <a:r>
              <a:rPr lang="en-US" dirty="0" smtClean="0"/>
              <a:t>What has been in the political order up to now?  Nothing!</a:t>
            </a:r>
          </a:p>
          <a:p>
            <a:pPr marL="109728" indent="0" algn="ctr">
              <a:buNone/>
            </a:pPr>
            <a:r>
              <a:rPr lang="en-US" dirty="0" smtClean="0"/>
              <a:t>What is it asking for?  To Become Something!</a:t>
            </a:r>
          </a:p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Eve of the Revolution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8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the Social Structure of the Old Regime?</a:t>
            </a:r>
          </a:p>
          <a:p>
            <a:r>
              <a:rPr lang="en-US" dirty="0"/>
              <a:t>Why did France face an economic crisis by 1789?</a:t>
            </a:r>
          </a:p>
          <a:p>
            <a:r>
              <a:rPr lang="en-US" dirty="0"/>
              <a:t>Why did efforts at reform fail?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Sure You Can Answer…</a:t>
            </a:r>
          </a:p>
        </p:txBody>
      </p:sp>
    </p:spTree>
    <p:extLst>
      <p:ext uri="{BB962C8B-B14F-4D97-AF65-F5344CB8AC3E}">
        <p14:creationId xmlns:p14="http://schemas.microsoft.com/office/powerpoint/2010/main" val="335119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Jacques Necker </a:t>
            </a:r>
          </a:p>
          <a:p>
            <a:r>
              <a:rPr lang="en-US" dirty="0"/>
              <a:t>Cahiers</a:t>
            </a:r>
          </a:p>
          <a:p>
            <a:r>
              <a:rPr lang="en-US" dirty="0"/>
              <a:t>National Assembly</a:t>
            </a:r>
          </a:p>
          <a:p>
            <a:r>
              <a:rPr lang="en-US" dirty="0"/>
              <a:t>Bastille</a:t>
            </a:r>
          </a:p>
          <a:p>
            <a:r>
              <a:rPr lang="en-US" dirty="0" smtClean="0"/>
              <a:t>Bourgeoisie</a:t>
            </a:r>
            <a:endParaRPr lang="en-US" dirty="0"/>
          </a:p>
          <a:p>
            <a:r>
              <a:rPr lang="en-US" dirty="0"/>
              <a:t>Deficit spending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Sure You Can Define…</a:t>
            </a:r>
          </a:p>
        </p:txBody>
      </p:sp>
    </p:spTree>
    <p:extLst>
      <p:ext uri="{BB962C8B-B14F-4D97-AF65-F5344CB8AC3E}">
        <p14:creationId xmlns:p14="http://schemas.microsoft.com/office/powerpoint/2010/main" val="92688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4800" dirty="0" smtClean="0"/>
          </a:p>
          <a:p>
            <a:r>
              <a:rPr lang="en-US" sz="4800" dirty="0" smtClean="0"/>
              <a:t>King</a:t>
            </a:r>
            <a:r>
              <a:rPr lang="en-US" sz="4800" dirty="0" smtClean="0">
                <a:sym typeface="Wingdings" panose="05000000000000000000" pitchFamily="2" charset="2"/>
              </a:rPr>
              <a:t> National Assembly Legislative Assembly National Convention Directory Consulate Napoleon</a:t>
            </a:r>
            <a:endParaRPr lang="en-US" sz="48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		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New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5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popular uprisings contribute to the French Revolution?</a:t>
            </a:r>
          </a:p>
          <a:p>
            <a:r>
              <a:rPr lang="en-US" dirty="0" smtClean="0"/>
              <a:t>What political and social reforms emerged in the early stages of the revolution?</a:t>
            </a:r>
          </a:p>
          <a:p>
            <a:r>
              <a:rPr lang="en-US" dirty="0" smtClean="0"/>
              <a:t>How did people outside France respond to the revolution?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You Can Answer…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3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Fear</a:t>
            </a:r>
          </a:p>
          <a:p>
            <a:r>
              <a:rPr lang="en-US" dirty="0" smtClean="0"/>
              <a:t>Marquis de Lafayette</a:t>
            </a:r>
          </a:p>
          <a:p>
            <a:r>
              <a:rPr lang="en-US" dirty="0" smtClean="0"/>
              <a:t>Tricolor</a:t>
            </a:r>
          </a:p>
          <a:p>
            <a:r>
              <a:rPr lang="en-US" dirty="0" smtClean="0"/>
              <a:t>Legislative Assembly</a:t>
            </a:r>
          </a:p>
          <a:p>
            <a:r>
              <a:rPr lang="en-US" dirty="0" smtClean="0"/>
              <a:t>Declaration of </a:t>
            </a:r>
            <a:r>
              <a:rPr lang="en-US" dirty="0" err="1" smtClean="0"/>
              <a:t>Pilnitz</a:t>
            </a:r>
            <a:endParaRPr lang="en-US" dirty="0" smtClean="0"/>
          </a:p>
          <a:p>
            <a:r>
              <a:rPr lang="en-US" dirty="0" smtClean="0"/>
              <a:t>Jacobins</a:t>
            </a:r>
          </a:p>
          <a:p>
            <a:r>
              <a:rPr lang="en-US" dirty="0" smtClean="0"/>
              <a:t>Émigré</a:t>
            </a:r>
          </a:p>
          <a:p>
            <a:r>
              <a:rPr lang="en-US" dirty="0" smtClean="0"/>
              <a:t>Sans-culotte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You Can Define…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64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France faced the political crisis of 1789, they also faced a terrible famine</a:t>
            </a:r>
          </a:p>
          <a:p>
            <a:r>
              <a:rPr lang="en-US" dirty="0" smtClean="0"/>
              <a:t>While the famine was ongoing, Nobles tried to raise taxes on the Third Estate</a:t>
            </a:r>
          </a:p>
          <a:p>
            <a:r>
              <a:rPr lang="en-US" dirty="0" smtClean="0"/>
              <a:t>Rumors were also swirling that government soldiers were taking peasant crops</a:t>
            </a:r>
            <a:r>
              <a:rPr lang="en-US" smtClean="0"/>
              <a:t>, that </a:t>
            </a:r>
            <a:r>
              <a:rPr lang="en-US" dirty="0" smtClean="0"/>
              <a:t>was called the </a:t>
            </a:r>
            <a:r>
              <a:rPr lang="en-US" dirty="0" smtClean="0">
                <a:solidFill>
                  <a:srgbClr val="FF0000"/>
                </a:solidFill>
              </a:rPr>
              <a:t>Great Fear</a:t>
            </a:r>
          </a:p>
          <a:p>
            <a:r>
              <a:rPr lang="en-US" dirty="0" smtClean="0"/>
              <a:t>In response, peasant’s attacked the homes of nobles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Revolts in Paris and the Provinces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92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capital city of Paris, France was the revolutionary center</a:t>
            </a:r>
          </a:p>
          <a:p>
            <a:r>
              <a:rPr lang="en-US" dirty="0" smtClean="0"/>
              <a:t>Different groups were competing for power</a:t>
            </a:r>
          </a:p>
          <a:p>
            <a:r>
              <a:rPr lang="en-US" dirty="0" smtClean="0"/>
              <a:t>Many people looked to the moderate </a:t>
            </a:r>
            <a:r>
              <a:rPr lang="en-US" dirty="0" smtClean="0">
                <a:solidFill>
                  <a:schemeClr val="accent2"/>
                </a:solidFill>
              </a:rPr>
              <a:t>Marquis de Lafayette</a:t>
            </a:r>
            <a:r>
              <a:rPr lang="en-US" dirty="0" smtClean="0"/>
              <a:t>, who led the National Guard, the first to wear the </a:t>
            </a:r>
            <a:r>
              <a:rPr lang="en-US" dirty="0" smtClean="0">
                <a:solidFill>
                  <a:schemeClr val="accent2"/>
                </a:solidFill>
              </a:rPr>
              <a:t>tricolor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more radical Paris Commune replaced the royal government of the city.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Paris in Arms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6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End to special privilege</a:t>
            </a:r>
          </a:p>
          <a:p>
            <a:pPr lvl="1"/>
            <a:r>
              <a:rPr lang="en-US" dirty="0" smtClean="0"/>
              <a:t>The nobility voted in the National Assembly to give up the special rights the had enjoyed.</a:t>
            </a:r>
          </a:p>
          <a:p>
            <a:pPr lvl="1"/>
            <a:r>
              <a:rPr lang="en-US" dirty="0" smtClean="0"/>
              <a:t>This was a step toward all people being treated equally.</a:t>
            </a:r>
          </a:p>
          <a:p>
            <a:r>
              <a:rPr lang="en-US" dirty="0" smtClean="0"/>
              <a:t>Declaration of the Rights of Man </a:t>
            </a:r>
          </a:p>
          <a:p>
            <a:pPr lvl="1"/>
            <a:r>
              <a:rPr lang="en-US" dirty="0" smtClean="0"/>
              <a:t>This document was the first step toward a constitution</a:t>
            </a:r>
          </a:p>
          <a:p>
            <a:pPr lvl="1"/>
            <a:r>
              <a:rPr lang="en-US" dirty="0" smtClean="0"/>
              <a:t>Based on the American Declaration of Independence and the writings of John Locke</a:t>
            </a:r>
          </a:p>
          <a:p>
            <a:pPr lvl="1"/>
            <a:r>
              <a:rPr lang="en-US" dirty="0" smtClean="0"/>
              <a:t>Called for basic freedoms</a:t>
            </a:r>
          </a:p>
          <a:p>
            <a:pPr lvl="1"/>
            <a:r>
              <a:rPr lang="en-US" dirty="0" smtClean="0"/>
              <a:t>The King was slow to accept these changes….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Liberty, Equality, Fraternity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48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 Louis XVI and his wife, the Austrian Marie Antoinette lived at the Palace of Versailles.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en.chateauversailles.fr/homepage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chemeClr val="accent1"/>
                </a:solidFill>
              </a:rPr>
              <a:t>Did anyone else in modern times live like that?</a:t>
            </a:r>
          </a:p>
          <a:p>
            <a:pPr marL="109728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  <a:hlinkClick r:id="rId3"/>
              </a:rPr>
              <a:t>http://www.hearstcastle.org</a:t>
            </a:r>
            <a:r>
              <a:rPr lang="en-US" dirty="0" smtClean="0">
                <a:solidFill>
                  <a:schemeClr val="accent1"/>
                </a:solidFill>
                <a:hlinkClick r:id="rId3"/>
              </a:rPr>
              <a:t>/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March on Versailles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27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Versailles and Hearst Castle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\\WPSDC01\USER WHS SHARE$\mwalton\Desktop\Chateau_de_Versailles_1668_Pierre_Pat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61756"/>
            <a:ext cx="3657600" cy="26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WPSDC01\USER WHS SHARE$\mwalton\Desktop\01-Hearst_Castle_California_Aeri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65875"/>
            <a:ext cx="3468437" cy="260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70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the Social Structure of the Old Regime?</a:t>
            </a:r>
          </a:p>
          <a:p>
            <a:r>
              <a:rPr lang="en-US" dirty="0" smtClean="0"/>
              <a:t>Why did France face an economic crisis by 1789?</a:t>
            </a:r>
          </a:p>
          <a:p>
            <a:r>
              <a:rPr lang="en-US" dirty="0" smtClean="0"/>
              <a:t>Why did efforts at reform fail?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You Can Answer…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0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“We’ll wring her neck!”</a:t>
            </a:r>
          </a:p>
          <a:p>
            <a:r>
              <a:rPr lang="en-US" dirty="0" smtClean="0"/>
              <a:t>People were upset with the life of luxury enjoyed by Marie Antoinette, and they blamed her for many of the country’s problems</a:t>
            </a:r>
          </a:p>
          <a:p>
            <a:endParaRPr lang="en-US" dirty="0"/>
          </a:p>
          <a:p>
            <a:r>
              <a:rPr lang="en-US" dirty="0" smtClean="0"/>
              <a:t>“Tear out her heart, cut off her head, fry her liver and even then it won’t be over!”</a:t>
            </a:r>
          </a:p>
          <a:p>
            <a:r>
              <a:rPr lang="en-US" dirty="0" smtClean="0"/>
              <a:t>Lafayette calmed the crowd down, the King agreed to return with the women to Paris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March on </a:t>
            </a:r>
            <a:r>
              <a:rPr lang="en-US" smtClean="0"/>
              <a:t>Versialles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5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royal family was forced to live in Paris as virtual prisoners.</a:t>
            </a:r>
          </a:p>
          <a:p>
            <a:endParaRPr lang="en-US" dirty="0"/>
          </a:p>
          <a:p>
            <a:r>
              <a:rPr lang="en-US" dirty="0" smtClean="0"/>
              <a:t>“You have to be a mother and </a:t>
            </a:r>
            <a:r>
              <a:rPr lang="en-US" smtClean="0"/>
              <a:t>have heard </a:t>
            </a:r>
            <a:r>
              <a:rPr lang="en-US" dirty="0" smtClean="0"/>
              <a:t>your children ask for bread you cannot give them to know the level of despair to which this misfortune can bring you.”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triumphant procession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72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Church</a:t>
            </a:r>
          </a:p>
          <a:p>
            <a:pPr lvl="1"/>
            <a:r>
              <a:rPr lang="en-US" dirty="0" smtClean="0"/>
              <a:t>The National Assembly voted to take over and sell Church lands</a:t>
            </a:r>
          </a:p>
          <a:p>
            <a:pPr lvl="1"/>
            <a:r>
              <a:rPr lang="en-US" dirty="0" smtClean="0"/>
              <a:t>The French Catholic Church came under the control of the government with The Civil Constitution of the Clergy, issued in 1790.</a:t>
            </a:r>
          </a:p>
          <a:p>
            <a:pPr lvl="4"/>
            <a:r>
              <a:rPr lang="en-US" dirty="0" smtClean="0"/>
              <a:t>Bishops and Priests were now elected</a:t>
            </a:r>
          </a:p>
          <a:p>
            <a:pPr lvl="4"/>
            <a:r>
              <a:rPr lang="en-US" dirty="0" smtClean="0"/>
              <a:t>The Authority of the Pope was ended in France.</a:t>
            </a:r>
          </a:p>
          <a:p>
            <a:pPr lvl="1"/>
            <a:r>
              <a:rPr lang="en-US" dirty="0" smtClean="0"/>
              <a:t>Catholics throughout Europe were very angry.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Time of Reform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3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up a limited Monarchy </a:t>
            </a:r>
          </a:p>
          <a:p>
            <a:r>
              <a:rPr lang="en-US" dirty="0" smtClean="0"/>
              <a:t>Gave the Legislative Assembly power to make laws and collect taxes</a:t>
            </a:r>
          </a:p>
          <a:p>
            <a:r>
              <a:rPr lang="en-US" dirty="0" smtClean="0"/>
              <a:t>Protected Private property and supported free trade</a:t>
            </a:r>
          </a:p>
          <a:p>
            <a:r>
              <a:rPr lang="en-US" dirty="0" smtClean="0"/>
              <a:t>Reformed laws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written Constitution</a:t>
            </a:r>
            <a:endParaRPr lang="en-US" dirty="0"/>
          </a:p>
        </p:txBody>
      </p:sp>
      <p:pic>
        <p:nvPicPr>
          <p:cNvPr id="5122" name="Picture 2" descr="\\WPSDC01\USER WHS SHARE$\mwalton\Desktop\frenchtrico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37805"/>
            <a:ext cx="3352799" cy="309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44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 Louis and Marie Antoinette were scared and tried to escape.</a:t>
            </a:r>
          </a:p>
          <a:p>
            <a:r>
              <a:rPr lang="en-US" dirty="0" smtClean="0"/>
              <a:t>As they tried to leave France they were recognized and caught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fateful night</a:t>
            </a:r>
            <a:endParaRPr lang="en-US" dirty="0"/>
          </a:p>
        </p:txBody>
      </p:sp>
      <p:pic>
        <p:nvPicPr>
          <p:cNvPr id="6146" name="Picture 2" descr="\\WPSDC01\USER WHS SHARE$\mwalton\Desktop\louisxviescapeattem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13100"/>
            <a:ext cx="4724400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3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Widespread Fears</a:t>
            </a:r>
          </a:p>
          <a:p>
            <a:pPr lvl="1"/>
            <a:r>
              <a:rPr lang="en-US" dirty="0"/>
              <a:t>European rulers throughout the continent were angered by stories told to them by </a:t>
            </a:r>
            <a:r>
              <a:rPr lang="en-US" dirty="0" err="1"/>
              <a:t>emigres</a:t>
            </a:r>
            <a:endParaRPr lang="en-US" dirty="0"/>
          </a:p>
          <a:p>
            <a:pPr lvl="1"/>
            <a:r>
              <a:rPr lang="en-US" dirty="0"/>
              <a:t>As a result of the treatment of French nobles, many European countries denounced the revolution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Threats from abroad</a:t>
            </a:r>
          </a:p>
          <a:p>
            <a:pPr lvl="1"/>
            <a:r>
              <a:rPr lang="en-US" dirty="0"/>
              <a:t>Prussia and Austria issued the Declaration of </a:t>
            </a:r>
            <a:r>
              <a:rPr lang="en-US" dirty="0" err="1"/>
              <a:t>Pilnitz</a:t>
            </a:r>
            <a:r>
              <a:rPr lang="en-US" dirty="0"/>
              <a:t>.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outside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33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Sans-Culottes</a:t>
            </a:r>
          </a:p>
          <a:p>
            <a:pPr lvl="1"/>
            <a:r>
              <a:rPr lang="en-US" dirty="0" smtClean="0"/>
              <a:t>Working class French demanded an end to the monarchy and a formation of a republic.  They were supported by the Jacobins</a:t>
            </a:r>
          </a:p>
          <a:p>
            <a:r>
              <a:rPr lang="en-US" dirty="0" smtClean="0"/>
              <a:t>From Left to Right</a:t>
            </a:r>
          </a:p>
          <a:p>
            <a:pPr lvl="1"/>
            <a:r>
              <a:rPr lang="en-US" dirty="0" smtClean="0"/>
              <a:t>The Legislative assembly contained many factions.</a:t>
            </a:r>
          </a:p>
          <a:p>
            <a:pPr lvl="1"/>
            <a:r>
              <a:rPr lang="en-US" dirty="0" smtClean="0"/>
              <a:t>Those who thought the revolution had gone too far sat on the right, the Jacobins sat on the left.</a:t>
            </a:r>
          </a:p>
          <a:p>
            <a:r>
              <a:rPr lang="en-US" dirty="0" smtClean="0"/>
              <a:t>War on tyranny</a:t>
            </a:r>
          </a:p>
          <a:p>
            <a:pPr lvl="1"/>
            <a:r>
              <a:rPr lang="en-US" dirty="0" smtClean="0"/>
              <a:t>Groups on the left held the upper hand, and declared war on other European monarchs.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at Home and Abroad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53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popular uprisings contribute to the French Revolution?</a:t>
            </a:r>
          </a:p>
          <a:p>
            <a:r>
              <a:rPr lang="en-US" dirty="0"/>
              <a:t>What political and social reforms emerged in the early stages of the revolution?</a:t>
            </a:r>
          </a:p>
          <a:p>
            <a:r>
              <a:rPr lang="en-US" dirty="0"/>
              <a:t>How did people outside France respond to the revolution?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Sure You Can Answer…</a:t>
            </a:r>
          </a:p>
        </p:txBody>
      </p:sp>
    </p:spTree>
    <p:extLst>
      <p:ext uri="{BB962C8B-B14F-4D97-AF65-F5344CB8AC3E}">
        <p14:creationId xmlns:p14="http://schemas.microsoft.com/office/powerpoint/2010/main" val="423222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Great Fear</a:t>
            </a:r>
          </a:p>
          <a:p>
            <a:r>
              <a:rPr lang="en-US" dirty="0"/>
              <a:t>Marquis de Lafayette</a:t>
            </a:r>
          </a:p>
          <a:p>
            <a:r>
              <a:rPr lang="en-US" dirty="0"/>
              <a:t>Tricolor</a:t>
            </a:r>
          </a:p>
          <a:p>
            <a:r>
              <a:rPr lang="en-US" dirty="0"/>
              <a:t>Legislative Assembly</a:t>
            </a:r>
          </a:p>
          <a:p>
            <a:r>
              <a:rPr lang="en-US" dirty="0"/>
              <a:t>Declaration of </a:t>
            </a:r>
            <a:r>
              <a:rPr lang="en-US" dirty="0" err="1"/>
              <a:t>Pilnitz</a:t>
            </a:r>
            <a:endParaRPr lang="en-US" dirty="0"/>
          </a:p>
          <a:p>
            <a:r>
              <a:rPr lang="en-US" dirty="0"/>
              <a:t>Jacobins</a:t>
            </a:r>
          </a:p>
          <a:p>
            <a:r>
              <a:rPr lang="en-US" dirty="0"/>
              <a:t>Émigré</a:t>
            </a:r>
          </a:p>
          <a:p>
            <a:r>
              <a:rPr lang="en-US" dirty="0"/>
              <a:t>Sans-culotte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Sure You Can Define…</a:t>
            </a:r>
          </a:p>
        </p:txBody>
      </p:sp>
    </p:spTree>
    <p:extLst>
      <p:ext uri="{BB962C8B-B14F-4D97-AF65-F5344CB8AC3E}">
        <p14:creationId xmlns:p14="http://schemas.microsoft.com/office/powerpoint/2010/main" val="346863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Radical:  thoroughgoing or extreme, especially as regards change from accepted or traditional forms: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71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Jacques Necker </a:t>
            </a:r>
          </a:p>
          <a:p>
            <a:r>
              <a:rPr lang="en-US" dirty="0" smtClean="0"/>
              <a:t>Cahiers</a:t>
            </a:r>
          </a:p>
          <a:p>
            <a:r>
              <a:rPr lang="en-US" dirty="0" smtClean="0"/>
              <a:t>National Assembly</a:t>
            </a:r>
          </a:p>
          <a:p>
            <a:r>
              <a:rPr lang="en-US" dirty="0" smtClean="0"/>
              <a:t>Bastille</a:t>
            </a:r>
          </a:p>
          <a:p>
            <a:r>
              <a:rPr lang="en-US" dirty="0" err="1" smtClean="0"/>
              <a:t>Bourgeoise</a:t>
            </a:r>
            <a:endParaRPr lang="en-US" dirty="0" smtClean="0"/>
          </a:p>
          <a:p>
            <a:r>
              <a:rPr lang="en-US" dirty="0" smtClean="0"/>
              <a:t>Deficit spending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Sure You Can Define…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4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did the revolution become more radical?</a:t>
            </a:r>
          </a:p>
          <a:p>
            <a:endParaRPr lang="en-US" dirty="0"/>
          </a:p>
          <a:p>
            <a:r>
              <a:rPr lang="en-US" dirty="0" smtClean="0"/>
              <a:t>What was the reign of terror?</a:t>
            </a:r>
          </a:p>
          <a:p>
            <a:endParaRPr lang="en-US" dirty="0"/>
          </a:p>
          <a:p>
            <a:r>
              <a:rPr lang="en-US" dirty="0" smtClean="0"/>
              <a:t>How did the French Revolution change daily life?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You Can Answer…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9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Committee of Public Safety</a:t>
            </a:r>
          </a:p>
          <a:p>
            <a:r>
              <a:rPr lang="en-US" dirty="0" err="1" smtClean="0"/>
              <a:t>Maximillien</a:t>
            </a:r>
            <a:r>
              <a:rPr lang="en-US" dirty="0" smtClean="0"/>
              <a:t> Robespierre</a:t>
            </a:r>
          </a:p>
          <a:p>
            <a:r>
              <a:rPr lang="en-US" dirty="0" smtClean="0"/>
              <a:t>Directory</a:t>
            </a:r>
          </a:p>
          <a:p>
            <a:r>
              <a:rPr lang="en-US" dirty="0" err="1" smtClean="0"/>
              <a:t>Olympe</a:t>
            </a:r>
            <a:r>
              <a:rPr lang="en-US" dirty="0" smtClean="0"/>
              <a:t> de Gouges</a:t>
            </a:r>
          </a:p>
          <a:p>
            <a:r>
              <a:rPr lang="en-US" dirty="0" smtClean="0"/>
              <a:t>La Marseilles</a:t>
            </a:r>
          </a:p>
          <a:p>
            <a:r>
              <a:rPr lang="en-US" dirty="0" smtClean="0"/>
              <a:t>Jacques Louis David</a:t>
            </a:r>
          </a:p>
          <a:p>
            <a:r>
              <a:rPr lang="en-US" dirty="0" smtClean="0"/>
              <a:t>Suffrage</a:t>
            </a:r>
          </a:p>
          <a:p>
            <a:r>
              <a:rPr lang="en-US" dirty="0" smtClean="0"/>
              <a:t>Nationalism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You Can Define…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8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Bloodthirsty savages or patriots?</a:t>
            </a:r>
          </a:p>
          <a:p>
            <a:pPr lvl="1"/>
            <a:r>
              <a:rPr lang="en-US" dirty="0" smtClean="0"/>
              <a:t>As the war with Prussia started to go badly, French citizens blamed the King</a:t>
            </a:r>
          </a:p>
          <a:p>
            <a:pPr lvl="1"/>
            <a:r>
              <a:rPr lang="en-US" dirty="0" smtClean="0"/>
              <a:t>After his guards were slaughtered, the King sought the protection of the Legislative Assembly</a:t>
            </a:r>
          </a:p>
          <a:p>
            <a:pPr lvl="1"/>
            <a:r>
              <a:rPr lang="en-US" dirty="0" smtClean="0"/>
              <a:t>Soon after, nobles and priests who were imprisoned were killed by angry mobs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Downfall of the monarchy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6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Radicals took control of Paris and replaced the legislative Assembly with the National Convention</a:t>
            </a:r>
          </a:p>
          <a:p>
            <a:r>
              <a:rPr lang="en-US" dirty="0" smtClean="0"/>
              <a:t>The Convention was more extreme, and voted to extend suffrage, but also to end the monarchy and seize noble lands</a:t>
            </a:r>
          </a:p>
          <a:p>
            <a:r>
              <a:rPr lang="en-US" dirty="0" smtClean="0"/>
              <a:t>All men and women were addressed by the title Citizen.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French Republic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8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of a King and Queen</a:t>
            </a:r>
            <a:endParaRPr lang="en-US" dirty="0"/>
          </a:p>
        </p:txBody>
      </p:sp>
      <p:pic>
        <p:nvPicPr>
          <p:cNvPr id="1026" name="Picture 2" descr="\\WPSDC01\USER WHS SHARE$\mwalton\Desktop\LouisXVI-and-Antoinet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55124"/>
            <a:ext cx="6426847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12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revolution became more radical, Louis XVI and Marie Antoinette were put on trial and found guilty, they were both sentenced to die.</a:t>
            </a:r>
          </a:p>
          <a:p>
            <a:endParaRPr lang="en-US" dirty="0" smtClean="0"/>
          </a:p>
          <a:p>
            <a:r>
              <a:rPr lang="en-US" dirty="0" smtClean="0"/>
              <a:t>Shortly after their execution, their son died in prison.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of a King and Queen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3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1793:  France was at war with</a:t>
            </a:r>
          </a:p>
          <a:p>
            <a:pPr lvl="1"/>
            <a:r>
              <a:rPr lang="en-US" dirty="0" smtClean="0"/>
              <a:t>Britain</a:t>
            </a:r>
          </a:p>
          <a:p>
            <a:pPr lvl="1"/>
            <a:r>
              <a:rPr lang="en-US" dirty="0" smtClean="0"/>
              <a:t>Netherlands</a:t>
            </a:r>
          </a:p>
          <a:p>
            <a:pPr lvl="1"/>
            <a:r>
              <a:rPr lang="en-US" dirty="0" smtClean="0"/>
              <a:t>Spain</a:t>
            </a:r>
          </a:p>
          <a:p>
            <a:pPr lvl="1"/>
            <a:r>
              <a:rPr lang="en-US" dirty="0" smtClean="0"/>
              <a:t>Prussia </a:t>
            </a:r>
          </a:p>
          <a:p>
            <a:r>
              <a:rPr lang="en-US" dirty="0" smtClean="0"/>
              <a:t>In western France royalists and Priests were leading a rebellion against the new government</a:t>
            </a:r>
          </a:p>
          <a:p>
            <a:r>
              <a:rPr lang="en-US" dirty="0" smtClean="0"/>
              <a:t>The sans-culottes were unhappy with rising food prices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Convention under siege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9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Committee of Public Safety</a:t>
            </a:r>
          </a:p>
          <a:p>
            <a:pPr lvl="1"/>
            <a:r>
              <a:rPr lang="en-US" dirty="0" smtClean="0"/>
              <a:t>A 12 member group given almost absolute power, and tasked with saving the revolution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France developed new tactics in battle and defeated the Netherlands, invade Italy, and crushed revolts within France.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deal with the problems?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2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“Liberty cannot be secured unless criminals lose their heads”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Robespierre</a:t>
            </a:r>
            <a:endParaRPr lang="en-US" dirty="0"/>
          </a:p>
        </p:txBody>
      </p:sp>
      <p:pic>
        <p:nvPicPr>
          <p:cNvPr id="2050" name="Picture 2" descr="\\WPSDC01\USER WHS SHARE$\mwalton\Desktop\robespier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4191000" cy="413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3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Maximilien</a:t>
            </a:r>
            <a:r>
              <a:rPr lang="en-US" dirty="0" smtClean="0"/>
              <a:t> Robespierre was the leader of the Committee of Public Safety.</a:t>
            </a:r>
          </a:p>
          <a:p>
            <a:endParaRPr lang="en-US" dirty="0"/>
          </a:p>
          <a:p>
            <a:r>
              <a:rPr lang="en-US" dirty="0" smtClean="0"/>
              <a:t>Some people called him “the incorruptible”  others called him a tyrant.</a:t>
            </a:r>
          </a:p>
          <a:p>
            <a:endParaRPr lang="en-US" dirty="0"/>
          </a:p>
          <a:p>
            <a:r>
              <a:rPr lang="en-US" dirty="0" smtClean="0"/>
              <a:t>Robespierre believed in Rousseau’s idea of the general will.  He believed in religious toleration and wanted abolish slavery.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Robespierre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67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Europe: 1785</a:t>
            </a:r>
            <a:endParaRPr lang="en-US" dirty="0"/>
          </a:p>
        </p:txBody>
      </p:sp>
      <p:pic>
        <p:nvPicPr>
          <p:cNvPr id="1027" name="Picture 3" descr="\\WPSDC01\USER WHS SHARE$\mwalton\Desktop\Europe 17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5072062" cy="469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31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Reign of Terror</a:t>
            </a:r>
            <a:endParaRPr lang="en-US" dirty="0"/>
          </a:p>
        </p:txBody>
      </p:sp>
      <p:pic>
        <p:nvPicPr>
          <p:cNvPr id="3074" name="Picture 2" descr="\\WPSDC01\USER WHS SHARE$\mwalton\Desktop\guillot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3005138" cy="407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WPSDC01\USER WHS SHARE$\mwalton\Desktop\guillotine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304800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Robespierre wanted to eliminate anyone who did not support France in the way he wanted them to.</a:t>
            </a:r>
          </a:p>
          <a:p>
            <a:r>
              <a:rPr lang="en-US" dirty="0" smtClean="0"/>
              <a:t>Around 40,000 people were killed during the reign of terror.</a:t>
            </a:r>
          </a:p>
          <a:p>
            <a:pPr lvl="1"/>
            <a:r>
              <a:rPr lang="en-US" dirty="0" smtClean="0"/>
              <a:t>15% were Nobles and Clergy</a:t>
            </a:r>
          </a:p>
          <a:p>
            <a:pPr lvl="1"/>
            <a:r>
              <a:rPr lang="en-US" dirty="0" smtClean="0"/>
              <a:t>15% were middle class citizens, moderates who had supported the revolution</a:t>
            </a:r>
          </a:p>
          <a:p>
            <a:pPr lvl="1"/>
            <a:r>
              <a:rPr lang="en-US" dirty="0" smtClean="0"/>
              <a:t>70% were peasants.  Some were cases of mistaken identity, some were victims of false accusations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Reign of Terror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74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Fenway park holds 37,400 people…</a:t>
            </a:r>
          </a:p>
          <a:p>
            <a:endParaRPr lang="en-US" dirty="0" smtClean="0"/>
          </a:p>
          <a:p>
            <a:r>
              <a:rPr lang="en-US" dirty="0" smtClean="0"/>
              <a:t>So everyone inside Fenway…PLUS 2,600 MORE!</a:t>
            </a:r>
          </a:p>
          <a:p>
            <a:r>
              <a:rPr lang="en-US" dirty="0" smtClean="0"/>
              <a:t>#Horrible!</a:t>
            </a:r>
          </a:p>
          <a:p>
            <a:r>
              <a:rPr lang="en-US" dirty="0" smtClean="0"/>
              <a:t>#</a:t>
            </a:r>
            <a:r>
              <a:rPr lang="en-US" dirty="0" err="1" smtClean="0"/>
              <a:t>toomany</a:t>
            </a:r>
            <a:endParaRPr lang="en-US" dirty="0" smtClean="0"/>
          </a:p>
          <a:p>
            <a:r>
              <a:rPr lang="en-US" dirty="0" smtClean="0"/>
              <a:t>#</a:t>
            </a:r>
            <a:r>
              <a:rPr lang="en-US" dirty="0" err="1" smtClean="0"/>
              <a:t>amidoingthisright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is 40,000?</a:t>
            </a:r>
            <a:endParaRPr lang="en-US" dirty="0"/>
          </a:p>
        </p:txBody>
      </p:sp>
      <p:pic>
        <p:nvPicPr>
          <p:cNvPr id="4099" name="Picture 3" descr="\\WPSDC01\USER WHS SHARE$\mwalton\Desktop\fenway-park-twil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840" y="3126259"/>
            <a:ext cx="477393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7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Eventually people grew tired of Robespierre, and he was executed, along with other radicals</a:t>
            </a:r>
          </a:p>
          <a:p>
            <a:r>
              <a:rPr lang="en-US" dirty="0" smtClean="0"/>
              <a:t>France then wrote another new Constitution, and set up the Directory, another new government</a:t>
            </a:r>
          </a:p>
          <a:p>
            <a:r>
              <a:rPr lang="en-US" dirty="0" smtClean="0"/>
              <a:t>As the Directory proved to be weak and ineffective, France would soon turn to yet another new government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and The Directory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8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Rights</a:t>
            </a:r>
          </a:p>
          <a:p>
            <a:pPr lvl="1"/>
            <a:r>
              <a:rPr lang="en-US" dirty="0" smtClean="0"/>
              <a:t>Women were not named in the Declaration of the Rights of Man, disappointing many including </a:t>
            </a:r>
            <a:r>
              <a:rPr lang="en-US" dirty="0" err="1" smtClean="0"/>
              <a:t>Olympe</a:t>
            </a:r>
            <a:r>
              <a:rPr lang="en-US" dirty="0" smtClean="0"/>
              <a:t> de Gouges who wrote Declaration of the Rights of Women</a:t>
            </a:r>
          </a:p>
          <a:p>
            <a:pPr lvl="1"/>
            <a:r>
              <a:rPr lang="en-US" dirty="0" smtClean="0"/>
              <a:t>Women were given the right to inherit property, and divorce was made easier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in the Revolution</a:t>
            </a:r>
            <a:endParaRPr lang="en-US" dirty="0"/>
          </a:p>
        </p:txBody>
      </p:sp>
      <p:pic>
        <p:nvPicPr>
          <p:cNvPr id="7172" name="Picture 4" descr="\\WPSDC01\USER WHS SHARE$\mwalton\Desktop\degou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55" y="3844242"/>
            <a:ext cx="2293938" cy="289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28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Setbacks</a:t>
            </a:r>
          </a:p>
          <a:p>
            <a:pPr lvl="1"/>
            <a:r>
              <a:rPr lang="en-US" dirty="0"/>
              <a:t>Women were not granted equal status with men</a:t>
            </a:r>
          </a:p>
          <a:p>
            <a:pPr lvl="1"/>
            <a:r>
              <a:rPr lang="en-US" dirty="0"/>
              <a:t>Women did not have the right to express their views in public</a:t>
            </a:r>
          </a:p>
          <a:p>
            <a:pPr lvl="1"/>
            <a:r>
              <a:rPr lang="en-US" dirty="0"/>
              <a:t>Women did not have “the moral and physical strength necessary to practice political rights.”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in the Revolution</a:t>
            </a:r>
            <a:endParaRPr lang="en-US" dirty="0"/>
          </a:p>
        </p:txBody>
      </p:sp>
      <p:pic>
        <p:nvPicPr>
          <p:cNvPr id="8194" name="Picture 2" descr="\\WPSDC01\USER WHS SHARE$\mwalton\Desktop\obstac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464" y="3962401"/>
            <a:ext cx="4377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Nationalism</a:t>
            </a:r>
          </a:p>
          <a:p>
            <a:pPr lvl="1"/>
            <a:r>
              <a:rPr lang="en-US" dirty="0" smtClean="0"/>
              <a:t>People in France had a strong sense of National Identity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La Marseillaise: </a:t>
            </a:r>
          </a:p>
          <a:p>
            <a:pPr lvl="1" algn="ctr"/>
            <a:r>
              <a:rPr lang="en-US" dirty="0" smtClean="0">
                <a:solidFill>
                  <a:schemeClr val="accent1"/>
                </a:solidFill>
              </a:rPr>
              <a:t>Arise children of the fatherland</a:t>
            </a:r>
          </a:p>
          <a:p>
            <a:pPr lvl="1"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The day of glory has arrived</a:t>
            </a:r>
          </a:p>
          <a:p>
            <a:pPr lvl="1" algn="ctr"/>
            <a:r>
              <a:rPr lang="en-US" dirty="0">
                <a:solidFill>
                  <a:schemeClr val="accent1"/>
                </a:solidFill>
              </a:rPr>
              <a:t> Against us tyranny's</a:t>
            </a:r>
          </a:p>
          <a:p>
            <a:pPr lvl="1" algn="ctr"/>
            <a:r>
              <a:rPr lang="en-US" dirty="0">
                <a:solidFill>
                  <a:schemeClr val="accent1"/>
                </a:solidFill>
              </a:rPr>
              <a:t> Bloody standard is raised</a:t>
            </a:r>
          </a:p>
          <a:p>
            <a:pPr lvl="1" algn="ctr"/>
            <a:r>
              <a:rPr lang="en-US" dirty="0">
                <a:solidFill>
                  <a:schemeClr val="accent1"/>
                </a:solidFill>
              </a:rPr>
              <a:t> Listen to the sound in the fields</a:t>
            </a:r>
          </a:p>
          <a:p>
            <a:pPr lvl="1" algn="ctr"/>
            <a:r>
              <a:rPr lang="en-US" dirty="0">
                <a:solidFill>
                  <a:schemeClr val="accent1"/>
                </a:solidFill>
              </a:rPr>
              <a:t> The howling of these fearsome soldiers</a:t>
            </a:r>
          </a:p>
          <a:p>
            <a:pPr lvl="1" algn="ctr"/>
            <a:r>
              <a:rPr lang="en-US" dirty="0">
                <a:solidFill>
                  <a:schemeClr val="accent1"/>
                </a:solidFill>
              </a:rPr>
              <a:t> They are coming into our midst</a:t>
            </a:r>
          </a:p>
          <a:p>
            <a:pPr lvl="1" algn="ctr"/>
            <a:r>
              <a:rPr lang="en-US" dirty="0">
                <a:solidFill>
                  <a:schemeClr val="accent1"/>
                </a:solidFill>
              </a:rPr>
              <a:t> To cut the throats of your sons and consorts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Daily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6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Compulsory elementary education, state schools replaced religious ones.</a:t>
            </a:r>
          </a:p>
          <a:p>
            <a:r>
              <a:rPr lang="en-US" dirty="0" smtClean="0"/>
              <a:t>The government organized care for the elderly, poor, and soldiers</a:t>
            </a:r>
          </a:p>
          <a:p>
            <a:r>
              <a:rPr lang="en-US" dirty="0" smtClean="0"/>
              <a:t>Slavery was abolished, religious toleration was increased</a:t>
            </a:r>
          </a:p>
          <a:p>
            <a:r>
              <a:rPr lang="en-US" dirty="0" smtClean="0"/>
              <a:t>Arts</a:t>
            </a:r>
          </a:p>
          <a:p>
            <a:pPr lvl="1"/>
            <a:r>
              <a:rPr lang="en-US" dirty="0" smtClean="0"/>
              <a:t>French art moved toward a classical style</a:t>
            </a:r>
          </a:p>
          <a:p>
            <a:pPr lvl="1"/>
            <a:r>
              <a:rPr lang="en-US" dirty="0" smtClean="0"/>
              <a:t>Jacques Louis David painted scenes from the Tennis Court Oath and others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Social Reform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1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did the revolution become more radical?</a:t>
            </a:r>
          </a:p>
          <a:p>
            <a:endParaRPr lang="en-US" dirty="0"/>
          </a:p>
          <a:p>
            <a:r>
              <a:rPr lang="en-US" dirty="0"/>
              <a:t>What was the reign of terror?</a:t>
            </a:r>
          </a:p>
          <a:p>
            <a:endParaRPr lang="en-US" dirty="0"/>
          </a:p>
          <a:p>
            <a:r>
              <a:rPr lang="en-US" dirty="0"/>
              <a:t>How did the French Revolution change daily life?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You Can Answer…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49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Committee</a:t>
            </a:r>
            <a:r>
              <a:rPr lang="fr-FR" dirty="0"/>
              <a:t> of Public </a:t>
            </a:r>
            <a:r>
              <a:rPr lang="fr-FR" dirty="0" err="1"/>
              <a:t>Safety</a:t>
            </a:r>
            <a:endParaRPr lang="fr-FR" dirty="0"/>
          </a:p>
          <a:p>
            <a:r>
              <a:rPr lang="fr-FR" dirty="0" err="1"/>
              <a:t>Maximillien</a:t>
            </a:r>
            <a:r>
              <a:rPr lang="fr-FR" dirty="0"/>
              <a:t> Robespierre</a:t>
            </a:r>
          </a:p>
          <a:p>
            <a:r>
              <a:rPr lang="fr-FR" dirty="0"/>
              <a:t>Directory</a:t>
            </a:r>
          </a:p>
          <a:p>
            <a:r>
              <a:rPr lang="fr-FR" dirty="0"/>
              <a:t>Olympe de Gouges</a:t>
            </a:r>
          </a:p>
          <a:p>
            <a:r>
              <a:rPr lang="fr-FR" dirty="0"/>
              <a:t>La </a:t>
            </a:r>
            <a:r>
              <a:rPr lang="fr-FR" dirty="0" err="1"/>
              <a:t>Marseilles</a:t>
            </a:r>
            <a:endParaRPr lang="fr-FR" dirty="0"/>
          </a:p>
          <a:p>
            <a:r>
              <a:rPr lang="fr-FR" dirty="0"/>
              <a:t>Jacques Louis David</a:t>
            </a:r>
          </a:p>
          <a:p>
            <a:r>
              <a:rPr lang="fr-FR" dirty="0"/>
              <a:t>Suffrage</a:t>
            </a:r>
          </a:p>
          <a:p>
            <a:r>
              <a:rPr lang="fr-FR" dirty="0" err="1"/>
              <a:t>Nationalism</a:t>
            </a:r>
            <a:endParaRPr lang="fr-FR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You Can Define…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3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</a:t>
            </a:r>
            <a:endParaRPr lang="en-US" dirty="0"/>
          </a:p>
        </p:txBody>
      </p:sp>
      <p:pic>
        <p:nvPicPr>
          <p:cNvPr id="2050" name="Picture 2" descr="\\WPSDC01\USER WHS SHARE$\mwalton\Desktop\France 1789-179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54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“He was like an expert chess player, with the Human race for an opponent, which he proposed to checkmate”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Napoleon Begins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72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Napoleon gain power?</a:t>
            </a:r>
          </a:p>
          <a:p>
            <a:r>
              <a:rPr lang="en-US" dirty="0" smtClean="0"/>
              <a:t>What role did Napoleon play in furthering the French Revolution?</a:t>
            </a:r>
          </a:p>
          <a:p>
            <a:r>
              <a:rPr lang="en-US" dirty="0" smtClean="0"/>
              <a:t>How did Napoleon build and defend his empire?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You Can Answer…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Consulate</a:t>
            </a:r>
          </a:p>
          <a:p>
            <a:r>
              <a:rPr lang="en-US" dirty="0" smtClean="0"/>
              <a:t>Concordat of 1801</a:t>
            </a:r>
          </a:p>
          <a:p>
            <a:r>
              <a:rPr lang="en-US" dirty="0" smtClean="0"/>
              <a:t>Napoleonic Code</a:t>
            </a:r>
          </a:p>
          <a:p>
            <a:r>
              <a:rPr lang="en-US" dirty="0" smtClean="0"/>
              <a:t>Battle of Trafalgar</a:t>
            </a:r>
          </a:p>
          <a:p>
            <a:r>
              <a:rPr lang="en-US" dirty="0" smtClean="0"/>
              <a:t>Confederation of the Rhine</a:t>
            </a:r>
          </a:p>
          <a:p>
            <a:r>
              <a:rPr lang="en-US" dirty="0" smtClean="0"/>
              <a:t>Continental System</a:t>
            </a:r>
          </a:p>
          <a:p>
            <a:r>
              <a:rPr lang="en-US" dirty="0" smtClean="0"/>
              <a:t>Plebiscite</a:t>
            </a:r>
          </a:p>
          <a:p>
            <a:r>
              <a:rPr lang="en-US" dirty="0" smtClean="0"/>
              <a:t>Annex </a:t>
            </a:r>
          </a:p>
          <a:p>
            <a:r>
              <a:rPr lang="en-US" dirty="0" smtClean="0"/>
              <a:t>blockade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You Can Define…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21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</a:t>
            </a:r>
            <a:endParaRPr lang="en-US" dirty="0"/>
          </a:p>
        </p:txBody>
      </p:sp>
      <p:pic>
        <p:nvPicPr>
          <p:cNvPr id="2050" name="Picture 2" descr="\\WPSDC01\USER WHS SHARE$\mwalton\Desktop\Napoleon-i-9420291-2-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21" y="1447800"/>
            <a:ext cx="5008605" cy="500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32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Napoleon Bonaparte was born on the French Island of Corsica, in the Mediterranean Sea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 From Corsica</a:t>
            </a:r>
            <a:endParaRPr lang="en-US" dirty="0"/>
          </a:p>
        </p:txBody>
      </p:sp>
      <p:pic>
        <p:nvPicPr>
          <p:cNvPr id="1026" name="Picture 2" descr="\\WPSDC01\USER WHS SHARE$\mwalton\Desktop\Cors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14600"/>
            <a:ext cx="4038600" cy="37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09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Napoleon’s parents were minor nobles with little money.</a:t>
            </a:r>
          </a:p>
          <a:p>
            <a:r>
              <a:rPr lang="en-US" dirty="0" smtClean="0"/>
              <a:t>Napoleon was sent to France at age nine to be trained for a military career.</a:t>
            </a:r>
          </a:p>
          <a:p>
            <a:r>
              <a:rPr lang="en-US" dirty="0" smtClean="0"/>
              <a:t>When the revolution broke out, Napoleon wanted to make a name for himself</a:t>
            </a:r>
          </a:p>
          <a:p>
            <a:r>
              <a:rPr lang="en-US" dirty="0" smtClean="0"/>
              <a:t>Napoleon favored the Jacobins, but believed…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 From Corsica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64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“Since </a:t>
            </a:r>
            <a:r>
              <a:rPr lang="en-US" dirty="0"/>
              <a:t>one must take sides, one might as well chose the side that is </a:t>
            </a:r>
            <a:r>
              <a:rPr lang="en-US" dirty="0" smtClean="0"/>
              <a:t>victorious, the side which devastates loots and burns.  Considering the alternative, it is better to eat than be eaten”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1"/>
                </a:solidFill>
              </a:rPr>
              <a:t>What does Napoleon believe is the best side to support?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 from Corsica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6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Success</a:t>
            </a:r>
          </a:p>
          <a:p>
            <a:pPr lvl="1"/>
            <a:r>
              <a:rPr lang="en-US" dirty="0" smtClean="0"/>
              <a:t>Napoleon served in the French Army during the revolution, winning impressive victories against the British and Austrians</a:t>
            </a:r>
          </a:p>
          <a:p>
            <a:pPr lvl="1"/>
            <a:r>
              <a:rPr lang="en-US" dirty="0" smtClean="0"/>
              <a:t>Even when he lost, like when he fought in Egypt, Napoleon hid the stories of his defeats.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 from Corsica</a:t>
            </a:r>
            <a:endParaRPr lang="en-US" dirty="0"/>
          </a:p>
        </p:txBody>
      </p:sp>
      <p:pic>
        <p:nvPicPr>
          <p:cNvPr id="3074" name="Picture 2" descr="\\WPSDC01\USER WHS SHARE$\mwalton\Desktop\battle clip 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38600"/>
            <a:ext cx="6410010" cy="219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44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1799:  The popular Napoleon helped overthrow the Directory and set up the Consulate</a:t>
            </a:r>
          </a:p>
          <a:p>
            <a:r>
              <a:rPr lang="en-US" dirty="0" smtClean="0"/>
              <a:t>After another constitution was written, Napoleon took the title First Consul, and then Consul for life.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 From Corsica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89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Napoleon then proclaimed himself Emperor of France.</a:t>
            </a:r>
          </a:p>
          <a:p>
            <a:r>
              <a:rPr lang="en-US" dirty="0" smtClean="0"/>
              <a:t>He invited the Pope to his coronation.</a:t>
            </a:r>
          </a:p>
          <a:p>
            <a:r>
              <a:rPr lang="en-US" dirty="0" smtClean="0"/>
              <a:t>When the Pope was about to put the crown on his head, Napoleon took the crown and said “I crown myself”</a:t>
            </a:r>
          </a:p>
          <a:p>
            <a:r>
              <a:rPr lang="en-US" dirty="0" smtClean="0"/>
              <a:t>At each step on his rise to power Napoleon held a </a:t>
            </a:r>
            <a:r>
              <a:rPr lang="en-US" dirty="0" smtClean="0">
                <a:solidFill>
                  <a:schemeClr val="accent2"/>
                </a:solidFill>
              </a:rPr>
              <a:t>plebiscite</a:t>
            </a:r>
            <a:r>
              <a:rPr lang="en-US" dirty="0" smtClean="0"/>
              <a:t>, which showed the popular support of his authority.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self made emperor</a:t>
            </a:r>
            <a:endParaRPr lang="en-US" dirty="0"/>
          </a:p>
        </p:txBody>
      </p:sp>
      <p:pic>
        <p:nvPicPr>
          <p:cNvPr id="4098" name="Picture 2" descr="\\WPSDC01\USER WHS SHARE$\mwalton\Desktop\crow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15240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73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France in 1789, every person belonged to one of three groups</a:t>
            </a:r>
          </a:p>
          <a:p>
            <a:pPr lvl="1"/>
            <a:r>
              <a:rPr lang="en-US" dirty="0" smtClean="0"/>
              <a:t>First Estate:  Clergy</a:t>
            </a:r>
          </a:p>
          <a:p>
            <a:pPr lvl="1"/>
            <a:r>
              <a:rPr lang="en-US" dirty="0" smtClean="0"/>
              <a:t>Second Estate: Nobles</a:t>
            </a:r>
          </a:p>
          <a:p>
            <a:pPr lvl="1"/>
            <a:r>
              <a:rPr lang="en-US" dirty="0" smtClean="0"/>
              <a:t>Third Estate: Everyone Else</a:t>
            </a:r>
          </a:p>
          <a:p>
            <a:r>
              <a:rPr lang="en-US" dirty="0" smtClean="0"/>
              <a:t>This system had emerged in the Middle Ages, and was outdated as Europe embraced the Enlightenment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Old Regime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11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Napoleon regulated the economy by…</a:t>
            </a:r>
          </a:p>
          <a:p>
            <a:pPr lvl="1"/>
            <a:r>
              <a:rPr lang="en-US" dirty="0" smtClean="0"/>
              <a:t>Controlling prices</a:t>
            </a:r>
          </a:p>
          <a:p>
            <a:pPr lvl="1"/>
            <a:r>
              <a:rPr lang="en-US" dirty="0" smtClean="0"/>
              <a:t>Building roads and canals</a:t>
            </a:r>
          </a:p>
          <a:p>
            <a:pPr lvl="1"/>
            <a:r>
              <a:rPr lang="en-US" dirty="0" smtClean="0"/>
              <a:t>A system of public schools</a:t>
            </a:r>
          </a:p>
          <a:p>
            <a:pPr lvl="1"/>
            <a:r>
              <a:rPr lang="en-US" dirty="0" smtClean="0"/>
              <a:t>Encouraged new industry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Reforms</a:t>
            </a:r>
            <a:endParaRPr lang="en-US" dirty="0"/>
          </a:p>
        </p:txBody>
      </p:sp>
      <p:pic>
        <p:nvPicPr>
          <p:cNvPr id="5122" name="Picture 2" descr="\\WPSDC01\USER WHS SHARE$\mwalton\Desktop\economy 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095" y="3429000"/>
            <a:ext cx="4243388" cy="318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6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Napoleon made peace with the Catholic Church with </a:t>
            </a:r>
            <a:r>
              <a:rPr lang="en-US" dirty="0">
                <a:solidFill>
                  <a:schemeClr val="accent2"/>
                </a:solidFill>
              </a:rPr>
              <a:t>The Concordat of </a:t>
            </a:r>
            <a:r>
              <a:rPr lang="en-US" dirty="0" smtClean="0">
                <a:solidFill>
                  <a:schemeClr val="accent2"/>
                </a:solidFill>
              </a:rPr>
              <a:t>1801</a:t>
            </a:r>
          </a:p>
          <a:p>
            <a:pPr lvl="1"/>
            <a:r>
              <a:rPr lang="en-US" dirty="0" smtClean="0"/>
              <a:t>Kept the Church under state control</a:t>
            </a:r>
          </a:p>
          <a:p>
            <a:pPr lvl="1"/>
            <a:r>
              <a:rPr lang="en-US" dirty="0" smtClean="0"/>
              <a:t>Recognized religious freedom of Catholics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Peace with the Catholic Church</a:t>
            </a:r>
            <a:endParaRPr lang="en-US" dirty="0"/>
          </a:p>
        </p:txBody>
      </p:sp>
      <p:pic>
        <p:nvPicPr>
          <p:cNvPr id="6146" name="Picture 2" descr="\\WPSDC01\USER WHS SHARE$\mwalton\Desktop\chur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00400"/>
            <a:ext cx="2590800" cy="339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41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from different classes all supported Napoleon</a:t>
            </a:r>
          </a:p>
          <a:p>
            <a:pPr lvl="1"/>
            <a:r>
              <a:rPr lang="en-US" dirty="0" smtClean="0"/>
              <a:t>Peasants: Land rights were recognized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Emigres</a:t>
            </a:r>
            <a:r>
              <a:rPr lang="en-US" dirty="0" smtClean="0"/>
              <a:t>: Napoleon told them they could return to France, so long as they took a loyalty oath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Middle Class: Liked the economic reforms and return of order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49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ew laws were put in place under Napoleon, called the Napoleonic Code</a:t>
            </a:r>
          </a:p>
          <a:p>
            <a:r>
              <a:rPr lang="en-US" dirty="0" smtClean="0"/>
              <a:t>The law was popular because it embraced Enlightenment principles, advancement based on merit, and religious toleration</a:t>
            </a:r>
          </a:p>
          <a:p>
            <a:r>
              <a:rPr lang="en-US" dirty="0" smtClean="0"/>
              <a:t>The law undid some reforms, limiting women’s rights.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the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00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 grew up on the field of battle, and a man such as I cares little for the lives of a million men.”  -Napoleon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Subduing an Empire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Napoleon’s military conquests redrew the map of Europe.</a:t>
            </a:r>
          </a:p>
          <a:p>
            <a:pPr lvl="1"/>
            <a:r>
              <a:rPr lang="en-US" dirty="0" smtClean="0"/>
              <a:t>Annexed the Netherlands and Belgium, parts of Italy and Germany</a:t>
            </a:r>
          </a:p>
          <a:p>
            <a:pPr lvl="1"/>
            <a:r>
              <a:rPr lang="en-US" dirty="0" smtClean="0"/>
              <a:t>Abolished the Holy Roman Empire, replacing it with the French dominated Confederation of the Rhine</a:t>
            </a:r>
          </a:p>
          <a:p>
            <a:pPr lvl="1"/>
            <a:r>
              <a:rPr lang="en-US" dirty="0" smtClean="0"/>
              <a:t>Took over part of Prussia</a:t>
            </a:r>
          </a:p>
          <a:p>
            <a:pPr lvl="1"/>
            <a:r>
              <a:rPr lang="en-US" dirty="0" smtClean="0"/>
              <a:t>Forced Russia, Spain, Austria, and Prussia to sign treaties</a:t>
            </a:r>
          </a:p>
          <a:p>
            <a:pPr lvl="1"/>
            <a:r>
              <a:rPr lang="en-US" dirty="0" smtClean="0"/>
              <a:t>Made his brother King of Spain.</a:t>
            </a:r>
          </a:p>
          <a:p>
            <a:pPr lvl="1"/>
            <a:r>
              <a:rPr lang="en-US" dirty="0" smtClean="0"/>
              <a:t>Napoleon divorced his wife and married Marie Antoinette’s niece.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Grand Empire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6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Napoleon’s Conquest</a:t>
            </a:r>
            <a:endParaRPr lang="en-US" dirty="0"/>
          </a:p>
        </p:txBody>
      </p:sp>
      <p:pic>
        <p:nvPicPr>
          <p:cNvPr id="1026" name="Picture 2" descr="\\WPSDC01\USER WHS SHARE$\mwalton\Desktop\napoleonic_french conqu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719887" cy="487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18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Napoleon’s Conquest</a:t>
            </a:r>
          </a:p>
        </p:txBody>
      </p:sp>
      <p:pic>
        <p:nvPicPr>
          <p:cNvPr id="2050" name="Picture 2" descr="\\WPSDC01\USER WHS SHARE$\mwalton\Desktop\map-nap-war18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85089"/>
            <a:ext cx="6575425" cy="461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50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United Kingdom was the only European power left to oppose Napoleon</a:t>
            </a:r>
          </a:p>
          <a:p>
            <a:endParaRPr lang="en-US" dirty="0"/>
          </a:p>
          <a:p>
            <a:r>
              <a:rPr lang="en-US" dirty="0" smtClean="0"/>
              <a:t>In 1805 the French Navy fought against the British off the southwest coast of Spain in the </a:t>
            </a:r>
            <a:r>
              <a:rPr lang="en-US" dirty="0" smtClean="0">
                <a:solidFill>
                  <a:srgbClr val="FF0000"/>
                </a:solidFill>
              </a:rPr>
              <a:t>Battle of Trafalgar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 v Britain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96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France then decided to try and defeat Britain economically by using the Continental System</a:t>
            </a:r>
          </a:p>
          <a:p>
            <a:endParaRPr lang="en-US" dirty="0"/>
          </a:p>
          <a:p>
            <a:r>
              <a:rPr lang="en-US" dirty="0" smtClean="0"/>
              <a:t>Britain responded with its own blockade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Battle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2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Officials of the Catholic Church</a:t>
            </a:r>
          </a:p>
          <a:p>
            <a:r>
              <a:rPr lang="en-US" dirty="0" smtClean="0"/>
              <a:t>Had enormous wealth, but paid no taxes</a:t>
            </a:r>
          </a:p>
          <a:p>
            <a:r>
              <a:rPr lang="en-US" dirty="0" smtClean="0"/>
              <a:t>Provided some social services</a:t>
            </a:r>
          </a:p>
          <a:p>
            <a:pPr lvl="1"/>
            <a:r>
              <a:rPr lang="en-US" dirty="0" smtClean="0"/>
              <a:t>Schools, hospitals, orphanages</a:t>
            </a:r>
          </a:p>
          <a:p>
            <a:r>
              <a:rPr lang="en-US" dirty="0" smtClean="0"/>
              <a:t>Enlightenment thinkers did not like the church being involved in politics, or their intolerance of dissent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Clergy: The First Estate</a:t>
            </a:r>
            <a:endParaRPr lang="en-US" dirty="0"/>
          </a:p>
        </p:txBody>
      </p:sp>
      <p:pic>
        <p:nvPicPr>
          <p:cNvPr id="3074" name="Picture 2" descr="\\WPSDC01\USER WHS SHARE$\mwalton\Desktop\Cardinal-Richelie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728" y="4114800"/>
            <a:ext cx="1821423" cy="27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51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Continental system did not force Britain to surrender, instead it caused prices on goods in Europe to increase.</a:t>
            </a:r>
          </a:p>
          <a:p>
            <a:endParaRPr lang="en-US" dirty="0"/>
          </a:p>
          <a:p>
            <a:r>
              <a:rPr lang="en-US" dirty="0" smtClean="0"/>
              <a:t>Many Europeans were resentful of France and began smuggling.</a:t>
            </a:r>
          </a:p>
          <a:p>
            <a:endParaRPr lang="en-US" dirty="0"/>
          </a:p>
          <a:p>
            <a:r>
              <a:rPr lang="en-US" dirty="0" smtClean="0"/>
              <a:t>The age of Napoleon was a source of pride for the French.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and Failures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2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Napoleon gain power?</a:t>
            </a:r>
          </a:p>
          <a:p>
            <a:r>
              <a:rPr lang="en-US" dirty="0"/>
              <a:t>What role did Napoleon play in furthering the French Revolution?</a:t>
            </a:r>
          </a:p>
          <a:p>
            <a:r>
              <a:rPr lang="en-US" dirty="0"/>
              <a:t>How did Napoleon build and defend his empire?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You Can Answer…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Consulate</a:t>
            </a:r>
          </a:p>
          <a:p>
            <a:r>
              <a:rPr lang="en-US" dirty="0"/>
              <a:t>Concordat of 1801</a:t>
            </a:r>
          </a:p>
          <a:p>
            <a:r>
              <a:rPr lang="en-US" dirty="0"/>
              <a:t>Napoleonic Code</a:t>
            </a:r>
          </a:p>
          <a:p>
            <a:r>
              <a:rPr lang="en-US" dirty="0"/>
              <a:t>Battle of Trafalgar</a:t>
            </a:r>
          </a:p>
          <a:p>
            <a:r>
              <a:rPr lang="en-US" dirty="0"/>
              <a:t>Confederation of the Rhine</a:t>
            </a:r>
          </a:p>
          <a:p>
            <a:r>
              <a:rPr lang="en-US" dirty="0"/>
              <a:t>Continental System</a:t>
            </a:r>
          </a:p>
          <a:p>
            <a:r>
              <a:rPr lang="en-US" dirty="0"/>
              <a:t>Plebiscite</a:t>
            </a:r>
          </a:p>
          <a:p>
            <a:r>
              <a:rPr lang="en-US" dirty="0"/>
              <a:t>Annex </a:t>
            </a:r>
          </a:p>
          <a:p>
            <a:r>
              <a:rPr lang="en-US" dirty="0"/>
              <a:t>blockade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You Can Define…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71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an Era</a:t>
            </a:r>
            <a:endParaRPr lang="en-US" dirty="0"/>
          </a:p>
        </p:txBody>
      </p:sp>
      <p:pic>
        <p:nvPicPr>
          <p:cNvPr id="6146" name="Picture 2" descr="\\WPSDC01\USER WHS SHARE$\mwalton\Desktop\Napoleons_retreat_from_mosc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55" y="1447800"/>
            <a:ext cx="641684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56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events led to Napoleon’s downfall?</a:t>
            </a:r>
          </a:p>
          <a:p>
            <a:endParaRPr lang="en-US" dirty="0"/>
          </a:p>
          <a:p>
            <a:r>
              <a:rPr lang="en-US" dirty="0" smtClean="0"/>
              <a:t>What principles guided leaders at the Congress of Vienna?</a:t>
            </a:r>
          </a:p>
          <a:p>
            <a:endParaRPr lang="en-US" dirty="0"/>
          </a:p>
          <a:p>
            <a:r>
              <a:rPr lang="en-US" dirty="0" smtClean="0"/>
              <a:t>How did the Congress of Vienna seek to impose a new order on Europe?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You Can Answer…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6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Waterloo</a:t>
            </a:r>
          </a:p>
          <a:p>
            <a:r>
              <a:rPr lang="en-US" dirty="0" smtClean="0"/>
              <a:t>Clemens Von Metternich</a:t>
            </a:r>
          </a:p>
          <a:p>
            <a:r>
              <a:rPr lang="en-US" dirty="0" smtClean="0"/>
              <a:t>Concert of Europe</a:t>
            </a:r>
          </a:p>
          <a:p>
            <a:r>
              <a:rPr lang="en-US" dirty="0" smtClean="0"/>
              <a:t>Guerrilla Warfare</a:t>
            </a:r>
          </a:p>
          <a:p>
            <a:r>
              <a:rPr lang="en-US" dirty="0" smtClean="0"/>
              <a:t>Abdicate</a:t>
            </a:r>
          </a:p>
          <a:p>
            <a:r>
              <a:rPr lang="en-US" dirty="0" smtClean="0"/>
              <a:t>Legitimacy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You Can Define…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4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Napoleon’s armies spread across Europe, they spread the ideas of the Enlightenment.</a:t>
            </a:r>
          </a:p>
          <a:p>
            <a:endParaRPr lang="en-US" dirty="0"/>
          </a:p>
          <a:p>
            <a:r>
              <a:rPr lang="en-US" dirty="0" smtClean="0"/>
              <a:t>As these ideas spread, people began to resent Napoleon for a few reasons…</a:t>
            </a:r>
          </a:p>
          <a:p>
            <a:pPr lvl="1"/>
            <a:r>
              <a:rPr lang="en-US" dirty="0" smtClean="0"/>
              <a:t>1. The French were seen as foreign oppressors</a:t>
            </a:r>
          </a:p>
          <a:p>
            <a:pPr lvl="1"/>
            <a:r>
              <a:rPr lang="en-US" dirty="0" smtClean="0"/>
              <a:t>2. Europeans resented the Continental System</a:t>
            </a:r>
          </a:p>
          <a:p>
            <a:pPr lvl="1"/>
            <a:r>
              <a:rPr lang="en-US" dirty="0" smtClean="0"/>
              <a:t>3. People were upset at the attempt to impose French culture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to Napoleon’s Empire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92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Napoleon had made his brother King of Spain, and had tried to undermine the Spanish Catholic Church</a:t>
            </a:r>
          </a:p>
          <a:p>
            <a:endParaRPr lang="en-US" dirty="0"/>
          </a:p>
          <a:p>
            <a:r>
              <a:rPr lang="en-US" dirty="0" smtClean="0"/>
              <a:t>The Spanish resented these changes, as well as the brutal responses of the French</a:t>
            </a:r>
          </a:p>
          <a:p>
            <a:endParaRPr lang="en-US" dirty="0"/>
          </a:p>
          <a:p>
            <a:r>
              <a:rPr lang="en-US" dirty="0" smtClean="0"/>
              <a:t>The Spanish began fighting against the larger, better armed French Army using </a:t>
            </a:r>
            <a:r>
              <a:rPr lang="en-US" dirty="0" smtClean="0">
                <a:solidFill>
                  <a:srgbClr val="FF0000"/>
                </a:solidFill>
              </a:rPr>
              <a:t>guerilla warfare.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Resistance in Spain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2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Napoleon sent 600,000 soldiers to invade Russia after Czar Alexander I withdrew from the continental system. </a:t>
            </a:r>
          </a:p>
          <a:p>
            <a:endParaRPr lang="en-US" dirty="0"/>
          </a:p>
          <a:p>
            <a:r>
              <a:rPr lang="en-US" dirty="0" smtClean="0"/>
              <a:t>As the French army invaded, the Russian army would burn towns, crops, and anything else that might support the French. </a:t>
            </a:r>
          </a:p>
          <a:p>
            <a:endParaRPr lang="en-US" dirty="0"/>
          </a:p>
          <a:p>
            <a:r>
              <a:rPr lang="en-US" dirty="0" smtClean="0"/>
              <a:t>By the time Napoleon’s army approached Moscow, their supplies were gone and winter was coming.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Defeat in Russia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7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Defeat in Russia</a:t>
            </a:r>
          </a:p>
        </p:txBody>
      </p:sp>
      <p:pic>
        <p:nvPicPr>
          <p:cNvPr id="1026" name="Picture 2" descr="\\WPSDC01\USER WHS SHARE$\mwalton\Desktop\napoleonic_war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5569297" cy="460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50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Nobles had no military power and were under strict Royal control</a:t>
            </a:r>
          </a:p>
          <a:p>
            <a:r>
              <a:rPr lang="en-US" dirty="0" smtClean="0"/>
              <a:t>Nobles were given the best jobs in government and the church, even if they weren’t qualified</a:t>
            </a:r>
          </a:p>
          <a:p>
            <a:r>
              <a:rPr lang="en-US" dirty="0" smtClean="0"/>
              <a:t>Nobles paid no taxes, and were afraid that would change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Nobles: The Second Estate</a:t>
            </a:r>
            <a:endParaRPr lang="en-US" dirty="0"/>
          </a:p>
        </p:txBody>
      </p:sp>
      <p:pic>
        <p:nvPicPr>
          <p:cNvPr id="4098" name="Picture 2" descr="\\WPSDC01\USER WHS SHARE$\mwalton\Desktop\French nob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7692"/>
            <a:ext cx="2038350" cy="263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61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October of 1812, Napoleon started to retreat from Russia</a:t>
            </a:r>
          </a:p>
          <a:p>
            <a:endParaRPr lang="en-US" dirty="0"/>
          </a:p>
          <a:p>
            <a:r>
              <a:rPr lang="en-US" dirty="0" smtClean="0"/>
              <a:t>As he marched toward France, Napoleon lost most of his soldiers. </a:t>
            </a:r>
          </a:p>
          <a:p>
            <a:endParaRPr lang="en-US" dirty="0"/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“The army marched covered in great snowflakes, The straggles fall to the lances of the Cossacks.  As for me, I cover the retreat.  Behind me flies the army with broken ranks.  It is a mob without purpose, famished, feverish…General Famine and General Winter, rather than Russian bullets have conquered the Grand Army. “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Defeat in Russia</a:t>
            </a:r>
          </a:p>
        </p:txBody>
      </p:sp>
    </p:spTree>
    <p:extLst>
      <p:ext uri="{BB962C8B-B14F-4D97-AF65-F5344CB8AC3E}">
        <p14:creationId xmlns:p14="http://schemas.microsoft.com/office/powerpoint/2010/main" val="263053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Russia, Britain, Austria, and Prussia defeated the French army at the Battle of the Nations in 1813.</a:t>
            </a:r>
          </a:p>
          <a:p>
            <a:endParaRPr lang="en-US" dirty="0" smtClean="0"/>
          </a:p>
          <a:p>
            <a:r>
              <a:rPr lang="en-US" dirty="0" smtClean="0"/>
              <a:t>After the defeat, Napoleon </a:t>
            </a:r>
            <a:r>
              <a:rPr lang="en-US" dirty="0" smtClean="0">
                <a:solidFill>
                  <a:schemeClr val="accent2"/>
                </a:solidFill>
              </a:rPr>
              <a:t>abdicated</a:t>
            </a:r>
            <a:r>
              <a:rPr lang="en-US" dirty="0" smtClean="0"/>
              <a:t>, and lived in exile on Elba, and Island in the Mediterranean Sea.</a:t>
            </a:r>
          </a:p>
          <a:p>
            <a:endParaRPr lang="en-US" dirty="0"/>
          </a:p>
          <a:p>
            <a:r>
              <a:rPr lang="en-US" dirty="0" smtClean="0"/>
              <a:t>Louis XVIII, brother of the former King, became King of France.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Downfall of Napoleon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14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new King found it difficult to lead France, Napoleon escaped is exile and returned.</a:t>
            </a:r>
          </a:p>
          <a:p>
            <a:endParaRPr lang="en-US" dirty="0"/>
          </a:p>
          <a:p>
            <a:r>
              <a:rPr lang="en-US" dirty="0" smtClean="0"/>
              <a:t>Napoleon’s second rule lasted only 100 days, when he was defeated in the </a:t>
            </a:r>
            <a:r>
              <a:rPr lang="en-US" dirty="0" smtClean="0">
                <a:solidFill>
                  <a:schemeClr val="accent2"/>
                </a:solidFill>
              </a:rPr>
              <a:t>Battle of Waterloo.</a:t>
            </a:r>
          </a:p>
          <a:p>
            <a:endParaRPr lang="en-US" dirty="0"/>
          </a:p>
          <a:p>
            <a:r>
              <a:rPr lang="en-US" dirty="0" smtClean="0"/>
              <a:t>Following the battle, Napoleon returned to exile, where he died in 1821.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Returns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13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Napoleonic Code lasted for many years.</a:t>
            </a:r>
          </a:p>
          <a:p>
            <a:endParaRPr lang="en-US" dirty="0"/>
          </a:p>
          <a:p>
            <a:r>
              <a:rPr lang="en-US" dirty="0" smtClean="0"/>
              <a:t>Suffrage in France was expanded.</a:t>
            </a:r>
          </a:p>
          <a:p>
            <a:endParaRPr lang="en-US" dirty="0"/>
          </a:p>
          <a:p>
            <a:r>
              <a:rPr lang="en-US" dirty="0" smtClean="0"/>
              <a:t>Property rights had been expanded</a:t>
            </a:r>
          </a:p>
          <a:p>
            <a:endParaRPr lang="en-US" dirty="0"/>
          </a:p>
          <a:p>
            <a:r>
              <a:rPr lang="en-US" dirty="0" smtClean="0"/>
              <a:t>Throughout Europe, Nationalistic feelings stirred by Napoleon swept across Europe.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Napoleon’s Legacy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76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Diplomats from across Europe gathered in Austria to restore stability after 25 years of war. </a:t>
            </a:r>
          </a:p>
          <a:p>
            <a:r>
              <a:rPr lang="en-US" dirty="0" smtClean="0"/>
              <a:t>The diplomats wanted to create a lasting peace by establishing a balance of power and a system of monarchy.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 of Vienna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22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Austrian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Wanted to restore status quo</a:t>
            </a:r>
          </a:p>
          <a:p>
            <a:endParaRPr lang="en-US" dirty="0"/>
          </a:p>
          <a:p>
            <a:r>
              <a:rPr lang="en-US" dirty="0" smtClean="0"/>
              <a:t>Most influential</a:t>
            </a:r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Clemens Von Metternich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\\WPSDC01\USER WHS SHARE$\mwalton\Desktop\Prince_Metternich_by_Lawr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535" y="1752600"/>
            <a:ext cx="3011423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18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Russian</a:t>
            </a:r>
          </a:p>
          <a:p>
            <a:r>
              <a:rPr lang="en-US" dirty="0" smtClean="0"/>
              <a:t>Proposed a “holy alliance”</a:t>
            </a:r>
          </a:p>
          <a:p>
            <a:r>
              <a:rPr lang="en-US" dirty="0" smtClean="0"/>
              <a:t>Wanted Christian nations to work together.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Czar Alexander I </a:t>
            </a:r>
            <a:endParaRPr lang="en-US" dirty="0"/>
          </a:p>
        </p:txBody>
      </p:sp>
      <p:pic>
        <p:nvPicPr>
          <p:cNvPr id="2050" name="Picture 2" descr="\\WPSDC01\USER WHS SHARE$\mwalton\Desktop\Russian-Tsar-Alexander-I-Aleksandr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24200"/>
            <a:ext cx="2341033" cy="319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65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British</a:t>
            </a:r>
          </a:p>
          <a:p>
            <a:r>
              <a:rPr lang="en-US" dirty="0" smtClean="0"/>
              <a:t>Wanted to prevent the French from having a powerful military.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Lord Robert </a:t>
            </a:r>
            <a:r>
              <a:rPr lang="en-US" dirty="0" err="1" smtClean="0"/>
              <a:t>Castlereagh</a:t>
            </a:r>
            <a:endParaRPr lang="en-US" dirty="0"/>
          </a:p>
        </p:txBody>
      </p:sp>
      <p:pic>
        <p:nvPicPr>
          <p:cNvPr id="4098" name="Picture 2" descr="\\WPSDC01\USER WHS SHARE$\mwalton\Desktop\castlerea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656764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20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French</a:t>
            </a:r>
          </a:p>
          <a:p>
            <a:r>
              <a:rPr lang="en-US" dirty="0" smtClean="0"/>
              <a:t>Very politically savvy.</a:t>
            </a:r>
          </a:p>
          <a:p>
            <a:r>
              <a:rPr lang="en-US" dirty="0" smtClean="0"/>
              <a:t>Played other leaders against each other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Prince Maurice Talleyrand</a:t>
            </a:r>
            <a:endParaRPr lang="en-US" dirty="0"/>
          </a:p>
        </p:txBody>
      </p:sp>
      <p:pic>
        <p:nvPicPr>
          <p:cNvPr id="5122" name="Picture 2" descr="\\WPSDC01\USER WHS SHARE$\mwalton\Desktop\talleyra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1800"/>
            <a:ext cx="4425950" cy="306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0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Balance of Power</a:t>
            </a:r>
          </a:p>
          <a:p>
            <a:pPr lvl="1"/>
            <a:r>
              <a:rPr lang="en-US" dirty="0" smtClean="0"/>
              <a:t>Borders were redrawn to surround France with powerful neighbors.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Stability</a:t>
            </a:r>
          </a:p>
          <a:p>
            <a:pPr lvl="1"/>
            <a:r>
              <a:rPr lang="en-US" dirty="0" smtClean="0"/>
              <a:t>The settlement promoted </a:t>
            </a:r>
            <a:r>
              <a:rPr lang="en-US" dirty="0" smtClean="0">
                <a:solidFill>
                  <a:schemeClr val="accent2"/>
                </a:solidFill>
              </a:rPr>
              <a:t>legitimacy</a:t>
            </a:r>
          </a:p>
          <a:p>
            <a:pPr lvl="1"/>
            <a:r>
              <a:rPr lang="en-US" dirty="0" smtClean="0"/>
              <a:t>Metternich pushed to create the </a:t>
            </a:r>
            <a:r>
              <a:rPr lang="en-US" dirty="0" smtClean="0">
                <a:solidFill>
                  <a:schemeClr val="accent2"/>
                </a:solidFill>
              </a:rPr>
              <a:t>Concert of Europe</a:t>
            </a:r>
          </a:p>
          <a:p>
            <a:pPr lvl="2"/>
            <a:r>
              <a:rPr lang="en-US" dirty="0" smtClean="0"/>
              <a:t>Leaders pledged to maintain the balance of power</a:t>
            </a:r>
          </a:p>
          <a:p>
            <a:pPr lvl="2"/>
            <a:r>
              <a:rPr lang="en-US" dirty="0" smtClean="0"/>
              <a:t>Leaders pledged to suppress any uprisings similar to the French revolution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Vienna Settlement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5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3529</TotalTime>
  <Words>3715</Words>
  <Application>Microsoft Office PowerPoint</Application>
  <PresentationFormat>On-screen Show (4:3)</PresentationFormat>
  <Paragraphs>523</Paragraphs>
  <Slides>102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3" baseType="lpstr">
      <vt:lpstr>Concourse</vt:lpstr>
      <vt:lpstr>The French Revolution and Napoleon</vt:lpstr>
      <vt:lpstr>On the Eve of the Revolution </vt:lpstr>
      <vt:lpstr>Make Sure You Can Answer…</vt:lpstr>
      <vt:lpstr>Make Sure You Can Define…</vt:lpstr>
      <vt:lpstr>Europe: 1785</vt:lpstr>
      <vt:lpstr>France</vt:lpstr>
      <vt:lpstr>The Old Regime</vt:lpstr>
      <vt:lpstr>Clergy: The First Estate</vt:lpstr>
      <vt:lpstr>Nobles: The Second Estate</vt:lpstr>
      <vt:lpstr>The Third Estate</vt:lpstr>
      <vt:lpstr>Discontent</vt:lpstr>
      <vt:lpstr>Discontent</vt:lpstr>
      <vt:lpstr>A Financial Crisis</vt:lpstr>
      <vt:lpstr>Crumbling Economy</vt:lpstr>
      <vt:lpstr>Failure of Reform</vt:lpstr>
      <vt:lpstr>Jacques Necker </vt:lpstr>
      <vt:lpstr>The King Takes Action</vt:lpstr>
      <vt:lpstr>The Tennis Court Oath</vt:lpstr>
      <vt:lpstr>Storming the Bastille </vt:lpstr>
      <vt:lpstr>Make Sure You Can Answer…</vt:lpstr>
      <vt:lpstr>Make Sure You Can Define…</vt:lpstr>
      <vt:lpstr>Creating a New France</vt:lpstr>
      <vt:lpstr>Make Sure You Can Answer…</vt:lpstr>
      <vt:lpstr>Make Sure You Can Define…</vt:lpstr>
      <vt:lpstr>Revolts in Paris and the Provinces</vt:lpstr>
      <vt:lpstr>Paris in Arms</vt:lpstr>
      <vt:lpstr>Liberty, Equality, Fraternity</vt:lpstr>
      <vt:lpstr>Women March on Versailles</vt:lpstr>
      <vt:lpstr>Versailles and Hearst Castle</vt:lpstr>
      <vt:lpstr>Women March on Versialles</vt:lpstr>
      <vt:lpstr>A triumphant procession</vt:lpstr>
      <vt:lpstr>A Time of Reform</vt:lpstr>
      <vt:lpstr>A written Constitution</vt:lpstr>
      <vt:lpstr>The fateful night</vt:lpstr>
      <vt:lpstr>Reaction outside France</vt:lpstr>
      <vt:lpstr>War at Home and Abroad</vt:lpstr>
      <vt:lpstr>Make Sure You Can Answer…</vt:lpstr>
      <vt:lpstr>Make Sure You Can Define…</vt:lpstr>
      <vt:lpstr>Radical Days</vt:lpstr>
      <vt:lpstr>Make Sure You Can Answer…</vt:lpstr>
      <vt:lpstr>Make Sure You Can Define…</vt:lpstr>
      <vt:lpstr>Downfall of the monarchy</vt:lpstr>
      <vt:lpstr>The French Republic</vt:lpstr>
      <vt:lpstr>Death of a King and Queen</vt:lpstr>
      <vt:lpstr>Death of a King and Queen</vt:lpstr>
      <vt:lpstr>The Convention under siege</vt:lpstr>
      <vt:lpstr>How to deal with the problems?</vt:lpstr>
      <vt:lpstr>Robespierre</vt:lpstr>
      <vt:lpstr>Robespierre </vt:lpstr>
      <vt:lpstr>Reign of Terror</vt:lpstr>
      <vt:lpstr>Reign of Terror</vt:lpstr>
      <vt:lpstr>How many is 40,000?</vt:lpstr>
      <vt:lpstr>Reaction and The Directory</vt:lpstr>
      <vt:lpstr>Women in the Revolution</vt:lpstr>
      <vt:lpstr>Women in the Revolution</vt:lpstr>
      <vt:lpstr>Changes in Daily Life</vt:lpstr>
      <vt:lpstr>Social Reform</vt:lpstr>
      <vt:lpstr>Make Sure You Can Answer…</vt:lpstr>
      <vt:lpstr>Make Sure You Can Define…</vt:lpstr>
      <vt:lpstr>The Age of Napoleon Begins</vt:lpstr>
      <vt:lpstr>Make Sure You Can Answer…</vt:lpstr>
      <vt:lpstr>Make Sure You Can Define…</vt:lpstr>
      <vt:lpstr>Napoleon</vt:lpstr>
      <vt:lpstr>The Man From Corsica</vt:lpstr>
      <vt:lpstr>The Man From Corsica</vt:lpstr>
      <vt:lpstr>The Man from Corsica</vt:lpstr>
      <vt:lpstr>The Man from Corsica</vt:lpstr>
      <vt:lpstr>The Man From Corsica</vt:lpstr>
      <vt:lpstr>A self made emperor</vt:lpstr>
      <vt:lpstr>Reforms</vt:lpstr>
      <vt:lpstr>Peace with the Catholic Church</vt:lpstr>
      <vt:lpstr>Broad Support</vt:lpstr>
      <vt:lpstr>Change in the Law</vt:lpstr>
      <vt:lpstr>Subduing an Empire</vt:lpstr>
      <vt:lpstr>The Grand Empire</vt:lpstr>
      <vt:lpstr>Napoleon’s Conquest</vt:lpstr>
      <vt:lpstr>Napoleon’s Conquest</vt:lpstr>
      <vt:lpstr>France v Britain</vt:lpstr>
      <vt:lpstr>After the Battle </vt:lpstr>
      <vt:lpstr>Success and Failures</vt:lpstr>
      <vt:lpstr>Make Sure You Can Answer…</vt:lpstr>
      <vt:lpstr>Make Sure You Can Define…</vt:lpstr>
      <vt:lpstr>The End of an Era</vt:lpstr>
      <vt:lpstr>Make Sure You Can Answer…</vt:lpstr>
      <vt:lpstr>Make Sure You Can Define…</vt:lpstr>
      <vt:lpstr>Challenges to Napoleon’s Empire</vt:lpstr>
      <vt:lpstr>Resistance in Spain</vt:lpstr>
      <vt:lpstr>Defeat in Russia</vt:lpstr>
      <vt:lpstr>Defeat in Russia</vt:lpstr>
      <vt:lpstr>Defeat in Russia</vt:lpstr>
      <vt:lpstr>Downfall of Napoleon</vt:lpstr>
      <vt:lpstr>Napoleon Returns</vt:lpstr>
      <vt:lpstr>Napoleon’s Legacy </vt:lpstr>
      <vt:lpstr>Congress of Vienna</vt:lpstr>
      <vt:lpstr>Clemens Von Metternich</vt:lpstr>
      <vt:lpstr>Czar Alexander I </vt:lpstr>
      <vt:lpstr>Lord Robert Castlereagh</vt:lpstr>
      <vt:lpstr>Prince Maurice Talleyrand</vt:lpstr>
      <vt:lpstr>The Vienna Settlement</vt:lpstr>
      <vt:lpstr>The Vienna Settlement</vt:lpstr>
      <vt:lpstr>Make Sure You Can Answer…</vt:lpstr>
      <vt:lpstr>Make Sure You Can Define…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French Revolution and Napoleon</dc:title>
  <dc:creator>Matthew Walton</dc:creator>
  <cp:lastModifiedBy>Adam Sullivan</cp:lastModifiedBy>
  <cp:revision>51</cp:revision>
  <dcterms:created xsi:type="dcterms:W3CDTF">2013-10-07T12:59:49Z</dcterms:created>
  <dcterms:modified xsi:type="dcterms:W3CDTF">2014-10-27T13:58:12Z</dcterms:modified>
</cp:coreProperties>
</file>