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33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33"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30" r:id="rId68"/>
    <p:sldId id="320" r:id="rId69"/>
    <p:sldId id="321" r:id="rId70"/>
    <p:sldId id="322" r:id="rId71"/>
    <p:sldId id="323" r:id="rId72"/>
    <p:sldId id="332" r:id="rId73"/>
    <p:sldId id="324" r:id="rId74"/>
    <p:sldId id="325" r:id="rId75"/>
    <p:sldId id="326" r:id="rId76"/>
    <p:sldId id="327" r:id="rId77"/>
    <p:sldId id="328" r:id="rId78"/>
    <p:sldId id="32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3ECB7-7682-4AEC-9B0B-D85B5B647D88}"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461C-79F6-4F69-A5A8-E13B162C07F1}" type="slidenum">
              <a:rPr lang="en-US" smtClean="0"/>
              <a:t>‹#›</a:t>
            </a:fld>
            <a:endParaRPr lang="en-US"/>
          </a:p>
        </p:txBody>
      </p:sp>
    </p:spTree>
    <p:extLst>
      <p:ext uri="{BB962C8B-B14F-4D97-AF65-F5344CB8AC3E}">
        <p14:creationId xmlns:p14="http://schemas.microsoft.com/office/powerpoint/2010/main" val="67905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0D90583-4880-4254-8957-B4698DBB76BC}" type="datetimeFigureOut">
              <a:rPr lang="en-US" smtClean="0"/>
              <a:t>4/10/2014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B60D0FF-4D94-4725-A0E1-BAADBB08F7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60D0FF-4D94-4725-A0E1-BAADBB08F7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60D0FF-4D94-4725-A0E1-BAADBB08F7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60D0FF-4D94-4725-A0E1-BAADBB08F77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60D0FF-4D94-4725-A0E1-BAADBB08F77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60D0FF-4D94-4725-A0E1-BAADBB08F77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B60D0FF-4D94-4725-A0E1-BAADBB08F7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60D0FF-4D94-4725-A0E1-BAADBB08F77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D90583-4880-4254-8957-B4698DBB76BC}" type="datetimeFigureOut">
              <a:rPr lang="en-US" smtClean="0"/>
              <a:t>4/10/2014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B60D0FF-4D94-4725-A0E1-BAADBB08F7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0D90583-4880-4254-8957-B4698DBB76BC}" type="datetimeFigureOut">
              <a:rPr lang="en-US" smtClean="0"/>
              <a:t>4/10/2014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60D0FF-4D94-4725-A0E1-BAADBB08F7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0D90583-4880-4254-8957-B4698DBB76BC}" type="datetimeFigureOut">
              <a:rPr lang="en-US" smtClean="0"/>
              <a:t>4/10/2014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B60D0FF-4D94-4725-A0E1-BAADBB08F77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0D90583-4880-4254-8957-B4698DBB76BC}" type="datetimeFigureOut">
              <a:rPr lang="en-US" smtClean="0"/>
              <a:t>4/10/2014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60D0FF-4D94-4725-A0E1-BAADBB08F7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One and Its Aftermath</a:t>
            </a:r>
            <a:endParaRPr lang="en-US" dirty="0"/>
          </a:p>
        </p:txBody>
      </p:sp>
      <p:sp>
        <p:nvSpPr>
          <p:cNvPr id="3" name="Subtitle 2"/>
          <p:cNvSpPr>
            <a:spLocks noGrp="1"/>
          </p:cNvSpPr>
          <p:nvPr>
            <p:ph type="subTitle" idx="1"/>
          </p:nvPr>
        </p:nvSpPr>
        <p:spPr/>
        <p:txBody>
          <a:bodyPr/>
          <a:lstStyle/>
          <a:p>
            <a:r>
              <a:rPr lang="en-US" dirty="0" smtClean="0"/>
              <a:t>1914-1919</a:t>
            </a:r>
            <a:endParaRPr lang="en-US" dirty="0"/>
          </a:p>
        </p:txBody>
      </p:sp>
    </p:spTree>
    <p:extLst>
      <p:ext uri="{BB962C8B-B14F-4D97-AF65-F5344CB8AC3E}">
        <p14:creationId xmlns:p14="http://schemas.microsoft.com/office/powerpoint/2010/main" val="19392623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a:t>“We must build a bigger navy than the enemy will build when he hears we're building a bigger navy than he’s building”</a:t>
            </a:r>
          </a:p>
          <a:p>
            <a:endParaRPr lang="en-US" dirty="0"/>
          </a:p>
        </p:txBody>
      </p:sp>
      <p:sp>
        <p:nvSpPr>
          <p:cNvPr id="3" name="Title 2"/>
          <p:cNvSpPr>
            <a:spLocks noGrp="1"/>
          </p:cNvSpPr>
          <p:nvPr>
            <p:ph type="title"/>
          </p:nvPr>
        </p:nvSpPr>
        <p:spPr/>
        <p:txBody>
          <a:bodyPr/>
          <a:lstStyle/>
          <a:p>
            <a:r>
              <a:rPr lang="en-US" dirty="0"/>
              <a:t>Militarism and the Arms race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53763"/>
            <a:ext cx="5221287" cy="410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9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FF0000"/>
                </a:solidFill>
              </a:rPr>
              <a:t>Central Powers</a:t>
            </a:r>
          </a:p>
          <a:p>
            <a:pPr lvl="1"/>
            <a:r>
              <a:rPr lang="en-US" dirty="0" smtClean="0"/>
              <a:t>Bismarck had signed treaties with countries to prevent attacks from France</a:t>
            </a:r>
          </a:p>
          <a:p>
            <a:pPr lvl="1"/>
            <a:r>
              <a:rPr lang="en-US" dirty="0" smtClean="0"/>
              <a:t>Germany was part of the Triple Alliance</a:t>
            </a:r>
            <a:r>
              <a:rPr lang="en-US" dirty="0">
                <a:sym typeface="Wingdings" pitchFamily="2" charset="2"/>
              </a:rPr>
              <a:t> </a:t>
            </a:r>
            <a:r>
              <a:rPr lang="en-US" dirty="0" smtClean="0">
                <a:sym typeface="Wingdings" pitchFamily="2" charset="2"/>
              </a:rPr>
              <a:t>along with Austria-Hungary and Italy </a:t>
            </a:r>
            <a:endParaRPr lang="en-US" dirty="0" smtClean="0"/>
          </a:p>
          <a:p>
            <a:r>
              <a:rPr lang="en-US" dirty="0" smtClean="0">
                <a:solidFill>
                  <a:srgbClr val="FF0000"/>
                </a:solidFill>
              </a:rPr>
              <a:t>The Allies</a:t>
            </a:r>
          </a:p>
          <a:p>
            <a:pPr lvl="1"/>
            <a:r>
              <a:rPr lang="en-US" dirty="0" smtClean="0"/>
              <a:t>France, Russia, Britain</a:t>
            </a:r>
          </a:p>
          <a:p>
            <a:r>
              <a:rPr lang="en-US" dirty="0" smtClean="0"/>
              <a:t>Other countries were drawn in as Germany signed a treaty with the Ottomans, and Britain with the Japanese</a:t>
            </a:r>
          </a:p>
          <a:p>
            <a:pPr lvl="1"/>
            <a:endParaRPr lang="en-US" dirty="0"/>
          </a:p>
        </p:txBody>
      </p:sp>
      <p:sp>
        <p:nvSpPr>
          <p:cNvPr id="2" name="Title 1"/>
          <p:cNvSpPr>
            <a:spLocks noGrp="1"/>
          </p:cNvSpPr>
          <p:nvPr>
            <p:ph type="title"/>
          </p:nvPr>
        </p:nvSpPr>
        <p:spPr/>
        <p:txBody>
          <a:bodyPr/>
          <a:lstStyle/>
          <a:p>
            <a:r>
              <a:rPr lang="en-US" dirty="0" smtClean="0"/>
              <a:t>A Tangle of Alliances</a:t>
            </a:r>
            <a:endParaRPr lang="en-US" dirty="0"/>
          </a:p>
        </p:txBody>
      </p:sp>
      <p:pic>
        <p:nvPicPr>
          <p:cNvPr id="3074" name="Picture 2" descr="\\WPSDC01\USER WHS SHARE$\mwalton\Desktop\Tangled-movie-image-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7200"/>
            <a:ext cx="274590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097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Why did so many people in the early 1900s believe that war was unlikely</a:t>
            </a:r>
          </a:p>
          <a:p>
            <a:r>
              <a:rPr lang="en-US" dirty="0"/>
              <a:t>What forces pushed Europe toward war?</a:t>
            </a:r>
          </a:p>
          <a:p>
            <a:r>
              <a:rPr lang="en-US" dirty="0"/>
              <a:t>What were the causes and effects of European Alliances?</a:t>
            </a:r>
          </a:p>
          <a:p>
            <a:endParaRPr lang="en-US" dirty="0"/>
          </a:p>
        </p:txBody>
      </p:sp>
      <p:sp>
        <p:nvSpPr>
          <p:cNvPr id="2" name="Title 1"/>
          <p:cNvSpPr>
            <a:spLocks noGrp="1"/>
          </p:cNvSpPr>
          <p:nvPr>
            <p:ph type="title"/>
          </p:nvPr>
        </p:nvSpPr>
        <p:spPr/>
        <p:txBody>
          <a:bodyPr/>
          <a:lstStyle/>
          <a:p>
            <a:r>
              <a:rPr lang="en-US" dirty="0" smtClean="0"/>
              <a:t>Can you Answer?</a:t>
            </a:r>
            <a:endParaRPr lang="en-US" dirty="0"/>
          </a:p>
        </p:txBody>
      </p:sp>
    </p:spTree>
    <p:extLst>
      <p:ext uri="{BB962C8B-B14F-4D97-AF65-F5344CB8AC3E}">
        <p14:creationId xmlns:p14="http://schemas.microsoft.com/office/powerpoint/2010/main" val="30900572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Alfred Nobel</a:t>
            </a:r>
          </a:p>
          <a:p>
            <a:r>
              <a:rPr lang="en-US" dirty="0"/>
              <a:t>Pan-Slavism</a:t>
            </a:r>
          </a:p>
          <a:p>
            <a:r>
              <a:rPr lang="en-US" dirty="0"/>
              <a:t>Central Powers</a:t>
            </a:r>
          </a:p>
          <a:p>
            <a:r>
              <a:rPr lang="en-US" dirty="0"/>
              <a:t>Allies</a:t>
            </a:r>
          </a:p>
          <a:p>
            <a:r>
              <a:rPr lang="en-US" dirty="0"/>
              <a:t>Militarism</a:t>
            </a:r>
          </a:p>
          <a:p>
            <a:endParaRPr lang="en-US" dirty="0"/>
          </a:p>
        </p:txBody>
      </p:sp>
      <p:sp>
        <p:nvSpPr>
          <p:cNvPr id="2" name="Title 1"/>
          <p:cNvSpPr>
            <a:spLocks noGrp="1"/>
          </p:cNvSpPr>
          <p:nvPr>
            <p:ph type="title"/>
          </p:nvPr>
        </p:nvSpPr>
        <p:spPr/>
        <p:txBody>
          <a:bodyPr/>
          <a:lstStyle/>
          <a:p>
            <a:r>
              <a:rPr lang="en-US" dirty="0" smtClean="0"/>
              <a:t>Can You Define?</a:t>
            </a:r>
            <a:endParaRPr lang="en-US" dirty="0"/>
          </a:p>
        </p:txBody>
      </p:sp>
    </p:spTree>
    <p:extLst>
      <p:ext uri="{BB962C8B-B14F-4D97-AF65-F5344CB8AC3E}">
        <p14:creationId xmlns:p14="http://schemas.microsoft.com/office/powerpoint/2010/main" val="7409520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The Guns of August</a:t>
            </a:r>
            <a:endParaRPr lang="en-US" dirty="0"/>
          </a:p>
        </p:txBody>
      </p:sp>
      <p:pic>
        <p:nvPicPr>
          <p:cNvPr id="1026" name="Picture 2" descr="\\WPSDC01\USER WHS SHARE$\mwalton\Desktop\A_World_War_1_Story,_Part_6__Hutt_Valley,_Wellington,_New_Zealand,_14_April_1916_(437353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406722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PSDC01\USER WHS SHARE$\mwalton\Desktop\world_war_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61556"/>
            <a:ext cx="3823368"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685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ethnic tensions in the Balkans spark a political assassination?</a:t>
            </a:r>
          </a:p>
          <a:p>
            <a:r>
              <a:rPr lang="en-US" dirty="0" smtClean="0"/>
              <a:t>How did Conflict between Austria-Hungary and Serbia widen?</a:t>
            </a:r>
          </a:p>
          <a:p>
            <a:r>
              <a:rPr lang="en-US" dirty="0" smtClean="0"/>
              <a:t>Whom do historians blame for the outbreak of World War I? </a:t>
            </a:r>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37806808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Francis Ferdinand</a:t>
            </a:r>
          </a:p>
          <a:p>
            <a:r>
              <a:rPr lang="en-US" dirty="0" err="1" smtClean="0"/>
              <a:t>Gavrilo</a:t>
            </a:r>
            <a:r>
              <a:rPr lang="en-US" dirty="0" smtClean="0"/>
              <a:t> </a:t>
            </a:r>
            <a:r>
              <a:rPr lang="en-US" dirty="0" err="1" smtClean="0"/>
              <a:t>Princip</a:t>
            </a:r>
            <a:endParaRPr lang="en-US" dirty="0" smtClean="0"/>
          </a:p>
          <a:p>
            <a:r>
              <a:rPr lang="en-US" dirty="0" smtClean="0"/>
              <a:t>Black Hand</a:t>
            </a:r>
          </a:p>
          <a:p>
            <a:r>
              <a:rPr lang="en-US" dirty="0" err="1" smtClean="0"/>
              <a:t>Schlieffen</a:t>
            </a:r>
            <a:r>
              <a:rPr lang="en-US" dirty="0" smtClean="0"/>
              <a:t> Plan</a:t>
            </a:r>
          </a:p>
          <a:p>
            <a:r>
              <a:rPr lang="en-US" dirty="0" smtClean="0"/>
              <a:t>Ultimatum</a:t>
            </a:r>
          </a:p>
          <a:p>
            <a:r>
              <a:rPr lang="en-US" dirty="0" smtClean="0"/>
              <a:t>Mobilize</a:t>
            </a:r>
          </a:p>
          <a:p>
            <a:r>
              <a:rPr lang="en-US" dirty="0" smtClean="0"/>
              <a:t>Neutrality</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170849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FF0000"/>
                </a:solidFill>
              </a:rPr>
              <a:t>Francis Ferdinand</a:t>
            </a:r>
            <a:r>
              <a:rPr lang="en-US" dirty="0" smtClean="0"/>
              <a:t>		</a:t>
            </a:r>
            <a:r>
              <a:rPr lang="en-US" dirty="0"/>
              <a:t> </a:t>
            </a:r>
            <a:r>
              <a:rPr lang="en-US" dirty="0" smtClean="0"/>
              <a:t>      </a:t>
            </a:r>
            <a:r>
              <a:rPr lang="en-US" dirty="0" err="1" smtClean="0">
                <a:solidFill>
                  <a:srgbClr val="FF0000"/>
                </a:solidFill>
              </a:rPr>
              <a:t>Gavrilo</a:t>
            </a:r>
            <a:r>
              <a:rPr lang="en-US" dirty="0" smtClean="0">
                <a:solidFill>
                  <a:srgbClr val="FF0000"/>
                </a:solidFill>
              </a:rPr>
              <a:t> </a:t>
            </a:r>
            <a:r>
              <a:rPr lang="en-US" dirty="0" err="1" smtClean="0">
                <a:solidFill>
                  <a:srgbClr val="FF0000"/>
                </a:solidFill>
              </a:rPr>
              <a:t>Princip</a:t>
            </a:r>
            <a:endParaRPr lang="en-US" dirty="0">
              <a:solidFill>
                <a:srgbClr val="FF0000"/>
              </a:solidFill>
            </a:endParaRPr>
          </a:p>
        </p:txBody>
      </p:sp>
      <p:sp>
        <p:nvSpPr>
          <p:cNvPr id="3" name="Title 2"/>
          <p:cNvSpPr>
            <a:spLocks noGrp="1"/>
          </p:cNvSpPr>
          <p:nvPr>
            <p:ph type="title"/>
          </p:nvPr>
        </p:nvSpPr>
        <p:spPr/>
        <p:txBody>
          <a:bodyPr/>
          <a:lstStyle/>
          <a:p>
            <a:r>
              <a:rPr lang="en-US" dirty="0" smtClean="0"/>
              <a:t>One Murder, Million of Victims</a:t>
            </a:r>
            <a:endParaRPr lang="en-US" dirty="0"/>
          </a:p>
        </p:txBody>
      </p:sp>
      <p:pic>
        <p:nvPicPr>
          <p:cNvPr id="2050" name="Picture 2" descr="\\WPSDC01\USER WHS SHARE$\mwalton\Desktop\220px-Franz_ferdin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98" y="1672214"/>
            <a:ext cx="2481929" cy="30347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SDC01\USER WHS SHARE$\mwalton\Desktop\G_Princip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805" y="1672214"/>
            <a:ext cx="2298700" cy="287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95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Archduke Ferdinand of Austria-Hungary was visiting Sarajevo (Capital of Bosnia) on June 28</a:t>
            </a:r>
            <a:r>
              <a:rPr lang="en-US" baseline="30000" dirty="0" smtClean="0"/>
              <a:t>th</a:t>
            </a:r>
            <a:r>
              <a:rPr lang="en-US" dirty="0" smtClean="0"/>
              <a:t>, the same anniversary of Bosnia being conquered by the Ottomans</a:t>
            </a:r>
          </a:p>
          <a:p>
            <a:endParaRPr lang="en-US" dirty="0" smtClean="0"/>
          </a:p>
        </p:txBody>
      </p:sp>
      <p:sp>
        <p:nvSpPr>
          <p:cNvPr id="3" name="Title 2"/>
          <p:cNvSpPr>
            <a:spLocks noGrp="1"/>
          </p:cNvSpPr>
          <p:nvPr>
            <p:ph type="title"/>
          </p:nvPr>
        </p:nvSpPr>
        <p:spPr/>
        <p:txBody>
          <a:bodyPr>
            <a:normAutofit/>
          </a:bodyPr>
          <a:lstStyle/>
          <a:p>
            <a:r>
              <a:rPr lang="en-US" dirty="0"/>
              <a:t>One Murder, Million of </a:t>
            </a:r>
            <a:r>
              <a:rPr lang="en-US" dirty="0" smtClean="0"/>
              <a:t>Victims</a:t>
            </a:r>
            <a:endParaRPr lang="en-US" dirty="0"/>
          </a:p>
        </p:txBody>
      </p:sp>
      <p:pic>
        <p:nvPicPr>
          <p:cNvPr id="8194" name="Picture 2" descr="\\WPSDC01\USER WHS SHARE$\mwalton\Desktop\saraje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631" y="3352800"/>
            <a:ext cx="2684463" cy="28700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WPSDC01\USER WHS SHARE$\mwalton\Desktop\bosni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73960"/>
            <a:ext cx="4370387" cy="274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12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Gavrilo</a:t>
            </a:r>
            <a:r>
              <a:rPr lang="en-US" dirty="0" smtClean="0"/>
              <a:t> was 19, his family was poor, he had grown up under Austrian Rule</a:t>
            </a:r>
          </a:p>
          <a:p>
            <a:r>
              <a:rPr lang="en-US" dirty="0" smtClean="0"/>
              <a:t>He joined a group called The Black Hand, whose goal was to organize all Southern Slavic People into a single nation.</a:t>
            </a:r>
            <a:endParaRPr lang="en-US" dirty="0"/>
          </a:p>
        </p:txBody>
      </p:sp>
      <p:sp>
        <p:nvSpPr>
          <p:cNvPr id="3" name="Title 2"/>
          <p:cNvSpPr>
            <a:spLocks noGrp="1"/>
          </p:cNvSpPr>
          <p:nvPr>
            <p:ph type="title"/>
          </p:nvPr>
        </p:nvSpPr>
        <p:spPr/>
        <p:txBody>
          <a:bodyPr/>
          <a:lstStyle/>
          <a:p>
            <a:r>
              <a:rPr lang="en-US" dirty="0" smtClean="0"/>
              <a:t>The Killer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0"/>
            <a:ext cx="2292350" cy="287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9090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Stage is Set</a:t>
            </a:r>
          </a:p>
          <a:p>
            <a:r>
              <a:rPr lang="en-US" dirty="0" smtClean="0"/>
              <a:t>The Guns of August</a:t>
            </a:r>
          </a:p>
          <a:p>
            <a:r>
              <a:rPr lang="en-US" dirty="0" smtClean="0"/>
              <a:t>A New Kind of Conflict</a:t>
            </a:r>
          </a:p>
          <a:p>
            <a:r>
              <a:rPr lang="en-US" dirty="0" smtClean="0"/>
              <a:t>Winning the War</a:t>
            </a:r>
          </a:p>
          <a:p>
            <a:r>
              <a:rPr lang="en-US" dirty="0" smtClean="0"/>
              <a:t>Making the Peace </a:t>
            </a:r>
            <a:endParaRPr lang="en-US" dirty="0"/>
          </a:p>
        </p:txBody>
      </p:sp>
      <p:sp>
        <p:nvSpPr>
          <p:cNvPr id="2" name="Title 1"/>
          <p:cNvSpPr>
            <a:spLocks noGrp="1"/>
          </p:cNvSpPr>
          <p:nvPr>
            <p:ph type="title"/>
          </p:nvPr>
        </p:nvSpPr>
        <p:spPr/>
        <p:txBody>
          <a:bodyPr>
            <a:normAutofit fontScale="90000"/>
          </a:bodyPr>
          <a:lstStyle/>
          <a:p>
            <a:r>
              <a:rPr lang="en-US" dirty="0" smtClean="0"/>
              <a:t>Section Outline	</a:t>
            </a:r>
            <a:br>
              <a:rPr lang="en-US" dirty="0" smtClean="0"/>
            </a:br>
            <a:endParaRPr lang="en-US" dirty="0"/>
          </a:p>
        </p:txBody>
      </p:sp>
    </p:spTree>
    <p:extLst>
      <p:ext uri="{BB962C8B-B14F-4D97-AF65-F5344CB8AC3E}">
        <p14:creationId xmlns:p14="http://schemas.microsoft.com/office/powerpoint/2010/main" val="2792922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Archduke Francis Ferdinand and his wife, Countess Sophie</a:t>
            </a:r>
          </a:p>
          <a:p>
            <a:r>
              <a:rPr lang="en-US" dirty="0" smtClean="0"/>
              <a:t>Sophie had been snubbed by Francis’ Family, since she was from a low social rank</a:t>
            </a:r>
          </a:p>
          <a:p>
            <a:r>
              <a:rPr lang="en-US" dirty="0" smtClean="0"/>
              <a:t>Francis was not a supporter of democracy, but he had talked of making concessions to the Slavs when he became emperor.</a:t>
            </a:r>
          </a:p>
          <a:p>
            <a:r>
              <a:rPr lang="en-US" dirty="0" smtClean="0"/>
              <a:t>His talk made enemies both inside and outside of Austria</a:t>
            </a:r>
            <a:endParaRPr lang="en-US" dirty="0"/>
          </a:p>
        </p:txBody>
      </p:sp>
      <p:sp>
        <p:nvSpPr>
          <p:cNvPr id="3" name="Title 2"/>
          <p:cNvSpPr>
            <a:spLocks noGrp="1"/>
          </p:cNvSpPr>
          <p:nvPr>
            <p:ph type="title"/>
          </p:nvPr>
        </p:nvSpPr>
        <p:spPr/>
        <p:txBody>
          <a:bodyPr/>
          <a:lstStyle/>
          <a:p>
            <a:r>
              <a:rPr lang="en-US" dirty="0" smtClean="0"/>
              <a:t>The Victims</a:t>
            </a:r>
            <a:endParaRPr lang="en-US" dirty="0"/>
          </a:p>
        </p:txBody>
      </p:sp>
    </p:spTree>
    <p:extLst>
      <p:ext uri="{BB962C8B-B14F-4D97-AF65-F5344CB8AC3E}">
        <p14:creationId xmlns:p14="http://schemas.microsoft.com/office/powerpoint/2010/main" val="3261746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1"/>
                </a:solidFill>
              </a:rPr>
              <a:t>“We </a:t>
            </a:r>
            <a:r>
              <a:rPr lang="en-US" dirty="0">
                <a:solidFill>
                  <a:schemeClr val="accent1"/>
                </a:solidFill>
              </a:rPr>
              <a:t>gave </a:t>
            </a:r>
            <a:r>
              <a:rPr lang="en-US" dirty="0" smtClean="0">
                <a:solidFill>
                  <a:schemeClr val="accent1"/>
                </a:solidFill>
              </a:rPr>
              <a:t>a large </a:t>
            </a:r>
            <a:r>
              <a:rPr lang="en-US" dirty="0">
                <a:solidFill>
                  <a:schemeClr val="accent1"/>
                </a:solidFill>
              </a:rPr>
              <a:t>dinner party yesterday and this morning there is a big reception is Sarajevo.  Another large dinner party after that and then we are leaving, Dearest Love to you all…</a:t>
            </a:r>
          </a:p>
          <a:p>
            <a:endParaRPr lang="en-US" dirty="0"/>
          </a:p>
        </p:txBody>
      </p:sp>
      <p:sp>
        <p:nvSpPr>
          <p:cNvPr id="3" name="Title 2"/>
          <p:cNvSpPr>
            <a:spLocks noGrp="1"/>
          </p:cNvSpPr>
          <p:nvPr>
            <p:ph type="title"/>
          </p:nvPr>
        </p:nvSpPr>
        <p:spPr/>
        <p:txBody>
          <a:bodyPr/>
          <a:lstStyle/>
          <a:p>
            <a:r>
              <a:rPr lang="en-US" dirty="0"/>
              <a:t>Mama and I are very well… </a:t>
            </a:r>
          </a:p>
        </p:txBody>
      </p:sp>
      <p:pic>
        <p:nvPicPr>
          <p:cNvPr id="4098" name="Picture 2" descr="\\WPSDC01\USER WHS SHARE$\mwalton\Desktop\das_thronfolgerpaar_franz_ferdinand_und_graefin_sophie_chotek_fotografie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41515"/>
            <a:ext cx="2819400" cy="365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116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Archduke’s motorcade was attacked by The Black Hand, injuring a guard</a:t>
            </a:r>
          </a:p>
          <a:p>
            <a:r>
              <a:rPr lang="en-US" dirty="0" smtClean="0"/>
              <a:t>The Archduke continued with his plans after that, but asked to visit the guard in the hospital</a:t>
            </a:r>
          </a:p>
          <a:p>
            <a:r>
              <a:rPr lang="en-US" dirty="0" smtClean="0"/>
              <a:t>The driver did not hear the request and continued on the normal route.  When he stopped to put the car in reverse, </a:t>
            </a:r>
            <a:r>
              <a:rPr lang="en-US" dirty="0" err="1" smtClean="0"/>
              <a:t>Gavrilo</a:t>
            </a:r>
            <a:r>
              <a:rPr lang="en-US" dirty="0" smtClean="0"/>
              <a:t> fired.</a:t>
            </a:r>
          </a:p>
          <a:p>
            <a:r>
              <a:rPr lang="en-US" dirty="0" smtClean="0">
                <a:solidFill>
                  <a:schemeClr val="accent1"/>
                </a:solidFill>
              </a:rPr>
              <a:t>“Sophie!, Sophie don’t die!  Stay alive for the children!”</a:t>
            </a:r>
            <a:endParaRPr lang="en-US" dirty="0">
              <a:solidFill>
                <a:schemeClr val="accent1"/>
              </a:solidFill>
            </a:endParaRPr>
          </a:p>
        </p:txBody>
      </p:sp>
      <p:sp>
        <p:nvSpPr>
          <p:cNvPr id="3" name="Title 2"/>
          <p:cNvSpPr>
            <a:spLocks noGrp="1"/>
          </p:cNvSpPr>
          <p:nvPr>
            <p:ph type="title"/>
          </p:nvPr>
        </p:nvSpPr>
        <p:spPr/>
        <p:txBody>
          <a:bodyPr/>
          <a:lstStyle/>
          <a:p>
            <a:r>
              <a:rPr lang="en-US" dirty="0" smtClean="0"/>
              <a:t>The Murder</a:t>
            </a:r>
            <a:endParaRPr lang="en-US" dirty="0"/>
          </a:p>
        </p:txBody>
      </p:sp>
    </p:spTree>
    <p:extLst>
      <p:ext uri="{BB962C8B-B14F-4D97-AF65-F5344CB8AC3E}">
        <p14:creationId xmlns:p14="http://schemas.microsoft.com/office/powerpoint/2010/main" val="20943118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Gavrilo</a:t>
            </a:r>
            <a:r>
              <a:rPr lang="en-US" dirty="0" smtClean="0"/>
              <a:t> was caught, but since he was under 20, he could not be put to death</a:t>
            </a:r>
          </a:p>
          <a:p>
            <a:r>
              <a:rPr lang="en-US" dirty="0" smtClean="0"/>
              <a:t>The lack of death penalty outraged the Austro-Hungarians</a:t>
            </a:r>
            <a:endParaRPr lang="en-US" dirty="0"/>
          </a:p>
        </p:txBody>
      </p:sp>
      <p:sp>
        <p:nvSpPr>
          <p:cNvPr id="3" name="Title 2"/>
          <p:cNvSpPr>
            <a:spLocks noGrp="1"/>
          </p:cNvSpPr>
          <p:nvPr>
            <p:ph type="title"/>
          </p:nvPr>
        </p:nvSpPr>
        <p:spPr/>
        <p:txBody>
          <a:bodyPr/>
          <a:lstStyle/>
          <a:p>
            <a:r>
              <a:rPr lang="en-US" dirty="0" smtClean="0"/>
              <a:t>The Punishment</a:t>
            </a:r>
            <a:endParaRPr lang="en-US" dirty="0"/>
          </a:p>
        </p:txBody>
      </p:sp>
      <p:pic>
        <p:nvPicPr>
          <p:cNvPr id="4098" name="Picture 2" descr="\\WPSDC01\USER WHS SHARE$\mwalton\Desktop\angrygu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17431"/>
            <a:ext cx="2832100" cy="281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207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Harsh </a:t>
            </a:r>
            <a:r>
              <a:rPr lang="en-US" dirty="0" smtClean="0">
                <a:solidFill>
                  <a:srgbClr val="FF0000"/>
                </a:solidFill>
              </a:rPr>
              <a:t>Ultimatum</a:t>
            </a:r>
          </a:p>
          <a:p>
            <a:pPr lvl="1"/>
            <a:r>
              <a:rPr lang="en-US" dirty="0" smtClean="0"/>
              <a:t>Francis Joseph demanded Serbia punish all Serbian official involved in the plot, end all Anti-Austrian activity, and allow Austria to take part in the investigation.</a:t>
            </a:r>
          </a:p>
          <a:p>
            <a:pPr lvl="1"/>
            <a:r>
              <a:rPr lang="en-US" dirty="0" smtClean="0"/>
              <a:t>Serbia agreed to some, but not all of the demands</a:t>
            </a:r>
          </a:p>
          <a:p>
            <a:pPr lvl="1"/>
            <a:r>
              <a:rPr lang="en-US" dirty="0" smtClean="0"/>
              <a:t>Austria declared war on July 28th</a:t>
            </a:r>
          </a:p>
          <a:p>
            <a:pPr lvl="1"/>
            <a:endParaRPr lang="en-US" dirty="0"/>
          </a:p>
        </p:txBody>
      </p:sp>
      <p:sp>
        <p:nvSpPr>
          <p:cNvPr id="3" name="Title 2"/>
          <p:cNvSpPr>
            <a:spLocks noGrp="1"/>
          </p:cNvSpPr>
          <p:nvPr>
            <p:ph type="title"/>
          </p:nvPr>
        </p:nvSpPr>
        <p:spPr/>
        <p:txBody>
          <a:bodyPr/>
          <a:lstStyle/>
          <a:p>
            <a:r>
              <a:rPr lang="en-US" dirty="0" smtClean="0"/>
              <a:t>Peace Unravels</a:t>
            </a:r>
            <a:endParaRPr lang="en-US" dirty="0"/>
          </a:p>
        </p:txBody>
      </p:sp>
      <p:pic>
        <p:nvPicPr>
          <p:cNvPr id="1026" name="Picture 2" descr="\\WPSDC01\USER WHS SHARE$\mwalton\Desktop\WWI-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225" y="4267200"/>
            <a:ext cx="2839651" cy="23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198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Capital to Capital</a:t>
            </a:r>
          </a:p>
          <a:p>
            <a:pPr lvl="1"/>
            <a:r>
              <a:rPr lang="en-US" dirty="0" smtClean="0"/>
              <a:t>Germany had advised Austria to go to war.  Kaiser William II (remember him?) was horrified that a member of a Royal family had been killed</a:t>
            </a:r>
          </a:p>
          <a:p>
            <a:pPr lvl="1"/>
            <a:r>
              <a:rPr lang="en-US" dirty="0" smtClean="0"/>
              <a:t>Nicholas II (remember him?) failed to convince the Kaiser to convince Austria to back down, then Russia started to </a:t>
            </a:r>
            <a:r>
              <a:rPr lang="en-US" dirty="0" smtClean="0">
                <a:solidFill>
                  <a:srgbClr val="FF0000"/>
                </a:solidFill>
              </a:rPr>
              <a:t>mobilize</a:t>
            </a:r>
            <a:r>
              <a:rPr lang="en-US" dirty="0" smtClean="0"/>
              <a:t>.</a:t>
            </a:r>
          </a:p>
          <a:p>
            <a:pPr lvl="1"/>
            <a:r>
              <a:rPr lang="en-US" dirty="0" smtClean="0"/>
              <a:t>France was eager to avenge the Franco-Prussian war, and told Russia they would back them in a war with Germany</a:t>
            </a:r>
          </a:p>
          <a:p>
            <a:pPr lvl="1"/>
            <a:r>
              <a:rPr lang="en-US" dirty="0" smtClean="0"/>
              <a:t>At this point, Italy and Britain remained </a:t>
            </a:r>
            <a:r>
              <a:rPr lang="en-US" dirty="0" smtClean="0">
                <a:solidFill>
                  <a:srgbClr val="FF0000"/>
                </a:solidFill>
              </a:rPr>
              <a:t>Neutral</a:t>
            </a:r>
            <a:endParaRPr lang="en-US" dirty="0">
              <a:solidFill>
                <a:srgbClr val="FF0000"/>
              </a:solidFill>
            </a:endParaRPr>
          </a:p>
        </p:txBody>
      </p:sp>
      <p:sp>
        <p:nvSpPr>
          <p:cNvPr id="3" name="Title 2"/>
          <p:cNvSpPr>
            <a:spLocks noGrp="1"/>
          </p:cNvSpPr>
          <p:nvPr>
            <p:ph type="title"/>
          </p:nvPr>
        </p:nvSpPr>
        <p:spPr/>
        <p:txBody>
          <a:bodyPr>
            <a:normAutofit/>
          </a:bodyPr>
          <a:lstStyle/>
          <a:p>
            <a:r>
              <a:rPr lang="en-US" dirty="0" smtClean="0"/>
              <a:t>Peace Unravels </a:t>
            </a:r>
            <a:endParaRPr lang="en-US" dirty="0"/>
          </a:p>
        </p:txBody>
      </p:sp>
    </p:spTree>
    <p:extLst>
      <p:ext uri="{BB962C8B-B14F-4D97-AF65-F5344CB8AC3E}">
        <p14:creationId xmlns:p14="http://schemas.microsoft.com/office/powerpoint/2010/main" val="2023872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Germany wanted to avoid a two front </a:t>
            </a:r>
            <a:r>
              <a:rPr lang="en-US" dirty="0" smtClean="0"/>
              <a:t>war, fighting France on the western front and Russia on the eastern front.</a:t>
            </a:r>
          </a:p>
          <a:p>
            <a:r>
              <a:rPr lang="en-US" dirty="0" smtClean="0"/>
              <a:t>The plan called for Germany to defeat France quickly and then focus on Russia </a:t>
            </a:r>
          </a:p>
          <a:p>
            <a:r>
              <a:rPr lang="en-US" dirty="0" smtClean="0"/>
              <a:t>Germany had to attack France through Belgium, which brought Britain into the war.</a:t>
            </a:r>
            <a:endParaRPr lang="en-US" dirty="0"/>
          </a:p>
          <a:p>
            <a:endParaRPr lang="en-US" dirty="0"/>
          </a:p>
        </p:txBody>
      </p:sp>
      <p:sp>
        <p:nvSpPr>
          <p:cNvPr id="3" name="Title 2"/>
          <p:cNvSpPr>
            <a:spLocks noGrp="1"/>
          </p:cNvSpPr>
          <p:nvPr>
            <p:ph type="title"/>
          </p:nvPr>
        </p:nvSpPr>
        <p:spPr/>
        <p:txBody>
          <a:bodyPr/>
          <a:lstStyle/>
          <a:p>
            <a:r>
              <a:rPr lang="en-US" dirty="0" err="1" smtClean="0"/>
              <a:t>Schlieffen</a:t>
            </a:r>
            <a:r>
              <a:rPr lang="en-US" dirty="0" smtClean="0"/>
              <a:t> Plan</a:t>
            </a:r>
            <a:endParaRPr lang="en-US" dirty="0"/>
          </a:p>
        </p:txBody>
      </p:sp>
    </p:spTree>
    <p:extLst>
      <p:ext uri="{BB962C8B-B14F-4D97-AF65-F5344CB8AC3E}">
        <p14:creationId xmlns:p14="http://schemas.microsoft.com/office/powerpoint/2010/main" val="438047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PSDC01\USER WHS SHARE$\mwalton\Desktop\029-Schlieffen-Plan-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560344" cy="43735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err="1"/>
              <a:t>Schlieffen</a:t>
            </a:r>
            <a:r>
              <a:rPr lang="en-US" dirty="0"/>
              <a:t> Plan</a:t>
            </a:r>
          </a:p>
        </p:txBody>
      </p:sp>
    </p:spTree>
    <p:extLst>
      <p:ext uri="{BB962C8B-B14F-4D97-AF65-F5344CB8AC3E}">
        <p14:creationId xmlns:p14="http://schemas.microsoft.com/office/powerpoint/2010/main" val="4281512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Everyone</a:t>
            </a:r>
          </a:p>
          <a:p>
            <a:pPr lvl="1"/>
            <a:r>
              <a:rPr lang="en-US" dirty="0" smtClean="0"/>
              <a:t>Each nation involved had reasons for fighting that, in their mind, were good and just reasons.</a:t>
            </a:r>
          </a:p>
          <a:p>
            <a:pPr lvl="1"/>
            <a:endParaRPr lang="en-US" dirty="0"/>
          </a:p>
          <a:p>
            <a:pPr lvl="1" algn="ctr"/>
            <a:r>
              <a:rPr lang="en-US" dirty="0" smtClean="0">
                <a:solidFill>
                  <a:schemeClr val="accent1"/>
                </a:solidFill>
              </a:rPr>
              <a:t>“The lamps are going out all over Europe.  We shall not see them again in our lifetime”</a:t>
            </a:r>
          </a:p>
        </p:txBody>
      </p:sp>
      <p:sp>
        <p:nvSpPr>
          <p:cNvPr id="3" name="Title 2"/>
          <p:cNvSpPr>
            <a:spLocks noGrp="1"/>
          </p:cNvSpPr>
          <p:nvPr>
            <p:ph type="title"/>
          </p:nvPr>
        </p:nvSpPr>
        <p:spPr/>
        <p:txBody>
          <a:bodyPr/>
          <a:lstStyle/>
          <a:p>
            <a:r>
              <a:rPr lang="en-US" dirty="0" smtClean="0"/>
              <a:t>Whose Fault?</a:t>
            </a:r>
            <a:endParaRPr lang="en-US" dirty="0"/>
          </a:p>
        </p:txBody>
      </p:sp>
      <p:pic>
        <p:nvPicPr>
          <p:cNvPr id="1026" name="Picture 2" descr="\\WPSDC01\USER WHS SHARE$\mwalton\Desktop\marchto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849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did ethnic tensions in the Balkans spark a political assassination?</a:t>
            </a:r>
          </a:p>
          <a:p>
            <a:r>
              <a:rPr lang="en-US" dirty="0"/>
              <a:t>How did Conflict between Austria-Hungary and Serbia widen?</a:t>
            </a:r>
          </a:p>
          <a:p>
            <a:r>
              <a:rPr lang="en-US" dirty="0"/>
              <a:t>Whom do historians blame for the outbreak of World War I? </a:t>
            </a:r>
          </a:p>
          <a:p>
            <a:endParaRPr lang="en-US" dirty="0"/>
          </a:p>
        </p:txBody>
      </p:sp>
      <p:sp>
        <p:nvSpPr>
          <p:cNvPr id="3" name="Title 2"/>
          <p:cNvSpPr>
            <a:spLocks noGrp="1"/>
          </p:cNvSpPr>
          <p:nvPr>
            <p:ph type="title"/>
          </p:nvPr>
        </p:nvSpPr>
        <p:spPr/>
        <p:txBody>
          <a:bodyPr/>
          <a:lstStyle/>
          <a:p>
            <a:r>
              <a:rPr lang="en-US" dirty="0"/>
              <a:t>Make Sure You Can Answer</a:t>
            </a:r>
          </a:p>
        </p:txBody>
      </p:sp>
    </p:spTree>
    <p:extLst>
      <p:ext uri="{BB962C8B-B14F-4D97-AF65-F5344CB8AC3E}">
        <p14:creationId xmlns:p14="http://schemas.microsoft.com/office/powerpoint/2010/main" val="29911432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Why did so many people in the early 1900s believe that war was unlikely</a:t>
            </a:r>
          </a:p>
          <a:p>
            <a:r>
              <a:rPr lang="en-US" dirty="0" smtClean="0"/>
              <a:t>What forces pushed Europe toward war?</a:t>
            </a:r>
          </a:p>
          <a:p>
            <a:r>
              <a:rPr lang="en-US" dirty="0" smtClean="0"/>
              <a:t>What were the causes and effects of European Alliances?</a:t>
            </a:r>
            <a:endParaRPr lang="en-US" dirty="0"/>
          </a:p>
        </p:txBody>
      </p:sp>
      <p:sp>
        <p:nvSpPr>
          <p:cNvPr id="2" name="Title 1"/>
          <p:cNvSpPr>
            <a:spLocks noGrp="1"/>
          </p:cNvSpPr>
          <p:nvPr>
            <p:ph type="title"/>
          </p:nvPr>
        </p:nvSpPr>
        <p:spPr/>
        <p:txBody>
          <a:bodyPr>
            <a:normAutofit/>
          </a:bodyPr>
          <a:lstStyle/>
          <a:p>
            <a:r>
              <a:rPr lang="en-US" dirty="0" smtClean="0"/>
              <a:t>The Stage is Set</a:t>
            </a:r>
            <a:endParaRPr lang="en-US" dirty="0"/>
          </a:p>
        </p:txBody>
      </p:sp>
    </p:spTree>
    <p:extLst>
      <p:ext uri="{BB962C8B-B14F-4D97-AF65-F5344CB8AC3E}">
        <p14:creationId xmlns:p14="http://schemas.microsoft.com/office/powerpoint/2010/main" val="4162577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Francis Ferdinand</a:t>
            </a:r>
          </a:p>
          <a:p>
            <a:r>
              <a:rPr lang="en-US" dirty="0" err="1"/>
              <a:t>Gavrilo</a:t>
            </a:r>
            <a:r>
              <a:rPr lang="en-US" dirty="0"/>
              <a:t> </a:t>
            </a:r>
            <a:r>
              <a:rPr lang="en-US" dirty="0" err="1"/>
              <a:t>Princip</a:t>
            </a:r>
            <a:endParaRPr lang="en-US" dirty="0"/>
          </a:p>
          <a:p>
            <a:r>
              <a:rPr lang="en-US" dirty="0"/>
              <a:t>Black Hand</a:t>
            </a:r>
          </a:p>
          <a:p>
            <a:r>
              <a:rPr lang="en-US" dirty="0" err="1"/>
              <a:t>Schlieffen</a:t>
            </a:r>
            <a:r>
              <a:rPr lang="en-US" dirty="0"/>
              <a:t> Plan</a:t>
            </a:r>
          </a:p>
          <a:p>
            <a:r>
              <a:rPr lang="en-US" dirty="0"/>
              <a:t>Ultimatum</a:t>
            </a:r>
          </a:p>
          <a:p>
            <a:r>
              <a:rPr lang="en-US" dirty="0"/>
              <a:t>Mobilize</a:t>
            </a:r>
          </a:p>
          <a:p>
            <a:r>
              <a:rPr lang="en-US" dirty="0"/>
              <a:t>Neutrality</a:t>
            </a:r>
          </a:p>
          <a:p>
            <a:endParaRPr lang="en-US" dirty="0"/>
          </a:p>
        </p:txBody>
      </p:sp>
      <p:sp>
        <p:nvSpPr>
          <p:cNvPr id="3" name="Title 2"/>
          <p:cNvSpPr>
            <a:spLocks noGrp="1"/>
          </p:cNvSpPr>
          <p:nvPr>
            <p:ph type="title"/>
          </p:nvPr>
        </p:nvSpPr>
        <p:spPr/>
        <p:txBody>
          <a:bodyPr/>
          <a:lstStyle/>
          <a:p>
            <a:r>
              <a:rPr lang="en-US" dirty="0"/>
              <a:t>Make Sure You Can Define</a:t>
            </a:r>
          </a:p>
        </p:txBody>
      </p:sp>
    </p:spTree>
    <p:extLst>
      <p:ext uri="{BB962C8B-B14F-4D97-AF65-F5344CB8AC3E}">
        <p14:creationId xmlns:p14="http://schemas.microsoft.com/office/powerpoint/2010/main" val="7583140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pPr algn="ctr"/>
            <a:r>
              <a:rPr lang="en-US" dirty="0" smtClean="0"/>
              <a:t>“One out of every Four men who went out to the World War did not come back again, and of those who came back, many are maimed and blind and some are mad.”</a:t>
            </a:r>
            <a:endParaRPr lang="en-US" dirty="0"/>
          </a:p>
        </p:txBody>
      </p:sp>
      <p:sp>
        <p:nvSpPr>
          <p:cNvPr id="3" name="Title 2"/>
          <p:cNvSpPr>
            <a:spLocks noGrp="1"/>
          </p:cNvSpPr>
          <p:nvPr>
            <p:ph type="title"/>
          </p:nvPr>
        </p:nvSpPr>
        <p:spPr/>
        <p:txBody>
          <a:bodyPr/>
          <a:lstStyle/>
          <a:p>
            <a:r>
              <a:rPr lang="en-US" dirty="0" smtClean="0"/>
              <a:t>A New Kind of Conflict</a:t>
            </a:r>
            <a:endParaRPr lang="en-US" dirty="0"/>
          </a:p>
        </p:txBody>
      </p:sp>
      <p:pic>
        <p:nvPicPr>
          <p:cNvPr id="3075" name="Picture 3" descr="\\WPSDC01\USER WHS SHARE$\mwalton\Desktop\british-soldiers-fighting-in-tre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029200"/>
            <a:ext cx="2533650" cy="17253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PSDC01\USER WHS SHARE$\mwalton\Desktop\gasmasktre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88699"/>
            <a:ext cx="2819400" cy="186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925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did a stalemate develop on the Western Front?</a:t>
            </a:r>
          </a:p>
          <a:p>
            <a:r>
              <a:rPr lang="en-US" dirty="0" smtClean="0"/>
              <a:t>What forces made World War One different from earlier wars?</a:t>
            </a:r>
          </a:p>
          <a:p>
            <a:r>
              <a:rPr lang="en-US" dirty="0" smtClean="0"/>
              <a:t>How did the war become a global conflict?</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18946515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Western Front</a:t>
            </a:r>
          </a:p>
          <a:p>
            <a:r>
              <a:rPr lang="en-US" dirty="0" smtClean="0"/>
              <a:t>No Man’s Land</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7359741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Germany’s invasion of France was stalled when Russia attacked from the east and Britain reinforced France.  A stalemate with both sides dug in deep trenches resulted.</a:t>
            </a:r>
            <a:endParaRPr lang="en-US" dirty="0"/>
          </a:p>
        </p:txBody>
      </p:sp>
      <p:sp>
        <p:nvSpPr>
          <p:cNvPr id="3" name="Title 2"/>
          <p:cNvSpPr>
            <a:spLocks noGrp="1"/>
          </p:cNvSpPr>
          <p:nvPr>
            <p:ph type="title"/>
          </p:nvPr>
        </p:nvSpPr>
        <p:spPr/>
        <p:txBody>
          <a:bodyPr/>
          <a:lstStyle/>
          <a:p>
            <a:r>
              <a:rPr lang="en-US" dirty="0" smtClean="0"/>
              <a:t>The Western Front</a:t>
            </a:r>
            <a:endParaRPr lang="en-US" dirty="0"/>
          </a:p>
        </p:txBody>
      </p:sp>
      <p:pic>
        <p:nvPicPr>
          <p:cNvPr id="9218" name="Picture 2" descr="\\WPSDC01\USER WHS SHARE$\mwalton\Desktop\stalem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81" y="3581400"/>
            <a:ext cx="2951163" cy="295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565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Soldiers on both sides dug a vast network of trenches, which included communications, and defenses.</a:t>
            </a:r>
          </a:p>
        </p:txBody>
      </p:sp>
      <p:sp>
        <p:nvSpPr>
          <p:cNvPr id="3" name="Title 2"/>
          <p:cNvSpPr>
            <a:spLocks noGrp="1"/>
          </p:cNvSpPr>
          <p:nvPr>
            <p:ph type="title"/>
          </p:nvPr>
        </p:nvSpPr>
        <p:spPr/>
        <p:txBody>
          <a:bodyPr/>
          <a:lstStyle/>
          <a:p>
            <a:r>
              <a:rPr lang="en-US" dirty="0" smtClean="0"/>
              <a:t>Trench Warfare</a:t>
            </a:r>
            <a:endParaRPr lang="en-US" dirty="0"/>
          </a:p>
        </p:txBody>
      </p:sp>
      <p:pic>
        <p:nvPicPr>
          <p:cNvPr id="4098" name="Picture 2" descr="\\WPSDC01\USER WHS SHARE$\mwalton\Desktop\graph_obstac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01950"/>
            <a:ext cx="533400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835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Between the two sides lay “no man’s land.”</a:t>
            </a:r>
          </a:p>
          <a:p>
            <a:r>
              <a:rPr lang="en-US" dirty="0" smtClean="0"/>
              <a:t>Soldiers were given the order to go over the top, a charge against the enemy.</a:t>
            </a:r>
          </a:p>
          <a:p>
            <a:r>
              <a:rPr lang="en-US" dirty="0" smtClean="0"/>
              <a:t>Although some ground might be won, it was costly and the counterattack was inevitable.</a:t>
            </a:r>
          </a:p>
          <a:p>
            <a:r>
              <a:rPr lang="en-US" dirty="0" smtClean="0"/>
              <a:t>Tens of thousands of lives were lost over a few hundred yards of territory</a:t>
            </a:r>
            <a:endParaRPr lang="en-US" dirty="0"/>
          </a:p>
        </p:txBody>
      </p:sp>
      <p:sp>
        <p:nvSpPr>
          <p:cNvPr id="3" name="Title 2"/>
          <p:cNvSpPr>
            <a:spLocks noGrp="1"/>
          </p:cNvSpPr>
          <p:nvPr>
            <p:ph type="title"/>
          </p:nvPr>
        </p:nvSpPr>
        <p:spPr/>
        <p:txBody>
          <a:bodyPr/>
          <a:lstStyle/>
          <a:p>
            <a:r>
              <a:rPr lang="en-US" dirty="0" smtClean="0"/>
              <a:t>Trench Warfare cont.</a:t>
            </a:r>
            <a:endParaRPr lang="en-US" dirty="0"/>
          </a:p>
        </p:txBody>
      </p:sp>
    </p:spTree>
    <p:extLst>
      <p:ext uri="{BB962C8B-B14F-4D97-AF65-F5344CB8AC3E}">
        <p14:creationId xmlns:p14="http://schemas.microsoft.com/office/powerpoint/2010/main" val="17555634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Verdun “They shall not pass!”  500,000 Casualties</a:t>
            </a:r>
          </a:p>
          <a:p>
            <a:r>
              <a:rPr lang="en-US" dirty="0" smtClean="0"/>
              <a:t>Somme River-60,000 British soldiers were killed in one day.  1,000,000 were killed on both sides in 5 months.</a:t>
            </a:r>
          </a:p>
          <a:p>
            <a:r>
              <a:rPr lang="en-US" dirty="0" smtClean="0"/>
              <a:t>New technology made the war more deadly (chart </a:t>
            </a:r>
            <a:r>
              <a:rPr lang="en-US" dirty="0" err="1" smtClean="0"/>
              <a:t>pg</a:t>
            </a:r>
            <a:r>
              <a:rPr lang="en-US" dirty="0" smtClean="0"/>
              <a:t> 287)</a:t>
            </a:r>
            <a:endParaRPr lang="en-US" dirty="0"/>
          </a:p>
        </p:txBody>
      </p:sp>
      <p:sp>
        <p:nvSpPr>
          <p:cNvPr id="3" name="Title 2"/>
          <p:cNvSpPr>
            <a:spLocks noGrp="1"/>
          </p:cNvSpPr>
          <p:nvPr>
            <p:ph type="title"/>
          </p:nvPr>
        </p:nvSpPr>
        <p:spPr/>
        <p:txBody>
          <a:bodyPr/>
          <a:lstStyle/>
          <a:p>
            <a:r>
              <a:rPr lang="en-US" dirty="0" smtClean="0"/>
              <a:t>Costly Battles </a:t>
            </a:r>
            <a:endParaRPr lang="en-US" dirty="0"/>
          </a:p>
        </p:txBody>
      </p:sp>
    </p:spTree>
    <p:extLst>
      <p:ext uri="{BB962C8B-B14F-4D97-AF65-F5344CB8AC3E}">
        <p14:creationId xmlns:p14="http://schemas.microsoft.com/office/powerpoint/2010/main" val="2206092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Russia</a:t>
            </a:r>
          </a:p>
          <a:p>
            <a:pPr lvl="1"/>
            <a:r>
              <a:rPr lang="en-US" dirty="0" smtClean="0"/>
              <a:t>Russia invaded Germany but was pushed back at the battle of </a:t>
            </a:r>
            <a:r>
              <a:rPr lang="en-US" dirty="0" err="1" smtClean="0"/>
              <a:t>Tannenberg</a:t>
            </a:r>
            <a:r>
              <a:rPr lang="en-US" dirty="0" smtClean="0"/>
              <a:t>. </a:t>
            </a:r>
          </a:p>
          <a:p>
            <a:pPr lvl="1"/>
            <a:r>
              <a:rPr lang="en-US" dirty="0" smtClean="0"/>
              <a:t>Russia was poorly equipped and lacked technology, but still continued to send peasant soldiers to their death.</a:t>
            </a:r>
          </a:p>
          <a:p>
            <a:r>
              <a:rPr lang="en-US" dirty="0" smtClean="0"/>
              <a:t>War in the South</a:t>
            </a:r>
          </a:p>
          <a:p>
            <a:pPr lvl="1"/>
            <a:r>
              <a:rPr lang="en-US" dirty="0" smtClean="0"/>
              <a:t>Bulgaria joined the Central powers to attack Serbia</a:t>
            </a:r>
          </a:p>
          <a:p>
            <a:pPr lvl="1"/>
            <a:r>
              <a:rPr lang="en-US" dirty="0" smtClean="0"/>
              <a:t>Italy joined the Allies to fight against Austria</a:t>
            </a:r>
            <a:endParaRPr lang="en-US" dirty="0"/>
          </a:p>
        </p:txBody>
      </p:sp>
      <p:sp>
        <p:nvSpPr>
          <p:cNvPr id="3" name="Title 2"/>
          <p:cNvSpPr>
            <a:spLocks noGrp="1"/>
          </p:cNvSpPr>
          <p:nvPr>
            <p:ph type="title"/>
          </p:nvPr>
        </p:nvSpPr>
        <p:spPr/>
        <p:txBody>
          <a:bodyPr/>
          <a:lstStyle/>
          <a:p>
            <a:r>
              <a:rPr lang="en-US" dirty="0" smtClean="0"/>
              <a:t>Other European Fronts</a:t>
            </a:r>
            <a:endParaRPr lang="en-US" dirty="0"/>
          </a:p>
        </p:txBody>
      </p:sp>
    </p:spTree>
    <p:extLst>
      <p:ext uri="{BB962C8B-B14F-4D97-AF65-F5344CB8AC3E}">
        <p14:creationId xmlns:p14="http://schemas.microsoft.com/office/powerpoint/2010/main" val="37472237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War in the Colonies</a:t>
            </a:r>
          </a:p>
          <a:p>
            <a:pPr lvl="1"/>
            <a:r>
              <a:rPr lang="en-US" dirty="0" smtClean="0"/>
              <a:t>European colonies in Africa and Asia were battlefronts.</a:t>
            </a:r>
          </a:p>
          <a:p>
            <a:pPr lvl="1"/>
            <a:r>
              <a:rPr lang="en-US" dirty="0" smtClean="0"/>
              <a:t>People from India and Africa fought on European battlefields</a:t>
            </a:r>
          </a:p>
          <a:p>
            <a:pPr lvl="1"/>
            <a:r>
              <a:rPr lang="en-US" dirty="0" smtClean="0"/>
              <a:t>Many had mixed feelings about fighting for a colonial power</a:t>
            </a:r>
            <a:endParaRPr lang="en-US" dirty="0"/>
          </a:p>
        </p:txBody>
      </p:sp>
      <p:sp>
        <p:nvSpPr>
          <p:cNvPr id="3" name="Title 2"/>
          <p:cNvSpPr>
            <a:spLocks noGrp="1"/>
          </p:cNvSpPr>
          <p:nvPr>
            <p:ph type="title"/>
          </p:nvPr>
        </p:nvSpPr>
        <p:spPr/>
        <p:txBody>
          <a:bodyPr/>
          <a:lstStyle/>
          <a:p>
            <a:r>
              <a:rPr lang="en-US" dirty="0" smtClean="0"/>
              <a:t>The War Beyond Europe</a:t>
            </a:r>
            <a:endParaRPr lang="en-US" dirty="0"/>
          </a:p>
        </p:txBody>
      </p:sp>
    </p:spTree>
    <p:extLst>
      <p:ext uri="{BB962C8B-B14F-4D97-AF65-F5344CB8AC3E}">
        <p14:creationId xmlns:p14="http://schemas.microsoft.com/office/powerpoint/2010/main" val="31031194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Alfred Nobel</a:t>
            </a:r>
          </a:p>
          <a:p>
            <a:r>
              <a:rPr lang="en-US" dirty="0" smtClean="0"/>
              <a:t>Pan-Slavism</a:t>
            </a:r>
          </a:p>
          <a:p>
            <a:r>
              <a:rPr lang="en-US" dirty="0" smtClean="0"/>
              <a:t>Central Powers</a:t>
            </a:r>
          </a:p>
          <a:p>
            <a:r>
              <a:rPr lang="en-US" dirty="0" smtClean="0"/>
              <a:t>Allies</a:t>
            </a:r>
          </a:p>
          <a:p>
            <a:r>
              <a:rPr lang="en-US" dirty="0" smtClean="0"/>
              <a:t>Militarism</a:t>
            </a:r>
            <a:endParaRPr lang="en-US" dirty="0"/>
          </a:p>
        </p:txBody>
      </p:sp>
      <p:sp>
        <p:nvSpPr>
          <p:cNvPr id="2" name="Title 1"/>
          <p:cNvSpPr>
            <a:spLocks noGrp="1"/>
          </p:cNvSpPr>
          <p:nvPr>
            <p:ph type="title"/>
          </p:nvPr>
        </p:nvSpPr>
        <p:spPr/>
        <p:txBody>
          <a:bodyPr/>
          <a:lstStyle/>
          <a:p>
            <a:r>
              <a:rPr lang="en-US" dirty="0" smtClean="0"/>
              <a:t>Vocabulary</a:t>
            </a:r>
            <a:endParaRPr lang="en-US" dirty="0"/>
          </a:p>
        </p:txBody>
      </p:sp>
    </p:spTree>
    <p:extLst>
      <p:ext uri="{BB962C8B-B14F-4D97-AF65-F5344CB8AC3E}">
        <p14:creationId xmlns:p14="http://schemas.microsoft.com/office/powerpoint/2010/main" val="38427064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Non-European Powers</a:t>
            </a:r>
          </a:p>
          <a:p>
            <a:pPr lvl="1"/>
            <a:r>
              <a:rPr lang="en-US" dirty="0" smtClean="0"/>
              <a:t>British, Indian, Australian, and New Zealand fought the Ottoman Empire for control of the Black Sea.</a:t>
            </a:r>
          </a:p>
          <a:p>
            <a:pPr lvl="1"/>
            <a:r>
              <a:rPr lang="en-US" dirty="0" smtClean="0"/>
              <a:t>Arab forces backed by the British fought the Ottomans in the middle east.</a:t>
            </a:r>
          </a:p>
          <a:p>
            <a:pPr lvl="1"/>
            <a:r>
              <a:rPr lang="en-US" dirty="0" smtClean="0"/>
              <a:t>Japan (a British ally) used the war as an excuse to attack China.</a:t>
            </a:r>
          </a:p>
          <a:p>
            <a:pPr lvl="1"/>
            <a:r>
              <a:rPr lang="en-US" dirty="0" smtClean="0"/>
              <a:t>The U.S. tried to remain neutral.</a:t>
            </a:r>
            <a:endParaRPr lang="en-US" dirty="0"/>
          </a:p>
        </p:txBody>
      </p:sp>
      <p:sp>
        <p:nvSpPr>
          <p:cNvPr id="3" name="Title 2"/>
          <p:cNvSpPr>
            <a:spLocks noGrp="1"/>
          </p:cNvSpPr>
          <p:nvPr>
            <p:ph type="title"/>
          </p:nvPr>
        </p:nvSpPr>
        <p:spPr/>
        <p:txBody>
          <a:bodyPr>
            <a:normAutofit fontScale="90000"/>
          </a:bodyPr>
          <a:lstStyle/>
          <a:p>
            <a:r>
              <a:rPr lang="en-US" dirty="0" smtClean="0"/>
              <a:t>War beyond Europe</a:t>
            </a:r>
            <a:br>
              <a:rPr lang="en-US" dirty="0" smtClean="0"/>
            </a:br>
            <a:endParaRPr lang="en-US" dirty="0"/>
          </a:p>
        </p:txBody>
      </p:sp>
    </p:spTree>
    <p:extLst>
      <p:ext uri="{BB962C8B-B14F-4D97-AF65-F5344CB8AC3E}">
        <p14:creationId xmlns:p14="http://schemas.microsoft.com/office/powerpoint/2010/main" val="32455304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did a stalemate develop on the Western Front?</a:t>
            </a:r>
          </a:p>
          <a:p>
            <a:r>
              <a:rPr lang="en-US" dirty="0"/>
              <a:t>What forces made World War One different from earlier wars?</a:t>
            </a:r>
          </a:p>
          <a:p>
            <a:r>
              <a:rPr lang="en-US" dirty="0"/>
              <a:t>How did the war become a global conflict?</a:t>
            </a:r>
          </a:p>
          <a:p>
            <a:endParaRPr lang="en-US" dirty="0"/>
          </a:p>
        </p:txBody>
      </p:sp>
      <p:sp>
        <p:nvSpPr>
          <p:cNvPr id="3" name="Title 2"/>
          <p:cNvSpPr>
            <a:spLocks noGrp="1"/>
          </p:cNvSpPr>
          <p:nvPr>
            <p:ph type="title"/>
          </p:nvPr>
        </p:nvSpPr>
        <p:spPr/>
        <p:txBody>
          <a:bodyPr/>
          <a:lstStyle/>
          <a:p>
            <a:r>
              <a:rPr lang="en-US" dirty="0"/>
              <a:t>Make Sure You Can Answer</a:t>
            </a:r>
          </a:p>
        </p:txBody>
      </p:sp>
    </p:spTree>
    <p:extLst>
      <p:ext uri="{BB962C8B-B14F-4D97-AF65-F5344CB8AC3E}">
        <p14:creationId xmlns:p14="http://schemas.microsoft.com/office/powerpoint/2010/main" val="40558936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Western Front</a:t>
            </a:r>
          </a:p>
          <a:p>
            <a:r>
              <a:rPr lang="en-US" dirty="0"/>
              <a:t>No Man’s Land</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0351963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r>
              <a:rPr lang="en-US" dirty="0" smtClean="0"/>
              <a:t>“You smug faced crowds with kindling eye Who cheer when soldier lads march by, Sneak home and pray, you’ll never know the Hell where youth and laughter go”</a:t>
            </a:r>
          </a:p>
        </p:txBody>
      </p:sp>
      <p:sp>
        <p:nvSpPr>
          <p:cNvPr id="3" name="Title 2"/>
          <p:cNvSpPr>
            <a:spLocks noGrp="1"/>
          </p:cNvSpPr>
          <p:nvPr>
            <p:ph type="title"/>
          </p:nvPr>
        </p:nvSpPr>
        <p:spPr/>
        <p:txBody>
          <a:bodyPr/>
          <a:lstStyle/>
          <a:p>
            <a:r>
              <a:rPr lang="en-US" dirty="0" smtClean="0"/>
              <a:t>Winning the War</a:t>
            </a:r>
            <a:endParaRPr lang="en-US" dirty="0"/>
          </a:p>
        </p:txBody>
      </p:sp>
    </p:spTree>
    <p:extLst>
      <p:ext uri="{BB962C8B-B14F-4D97-AF65-F5344CB8AC3E}">
        <p14:creationId xmlns:p14="http://schemas.microsoft.com/office/powerpoint/2010/main" val="32170995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World War I become a total war?</a:t>
            </a:r>
          </a:p>
          <a:p>
            <a:r>
              <a:rPr lang="en-US" dirty="0" smtClean="0"/>
              <a:t>What role did Women play in the war effort?</a:t>
            </a:r>
          </a:p>
          <a:p>
            <a:r>
              <a:rPr lang="en-US" dirty="0" smtClean="0"/>
              <a:t>What impact did events in Russia and the United States have on World War I?</a:t>
            </a:r>
            <a:endParaRPr lang="en-US" dirty="0"/>
          </a:p>
        </p:txBody>
      </p:sp>
      <p:sp>
        <p:nvSpPr>
          <p:cNvPr id="3" name="Title 2"/>
          <p:cNvSpPr>
            <a:spLocks noGrp="1"/>
          </p:cNvSpPr>
          <p:nvPr>
            <p:ph type="title"/>
          </p:nvPr>
        </p:nvSpPr>
        <p:spPr/>
        <p:txBody>
          <a:bodyPr/>
          <a:lstStyle/>
          <a:p>
            <a:r>
              <a:rPr lang="en-US" dirty="0" smtClean="0"/>
              <a:t>Make Sure </a:t>
            </a:r>
            <a:r>
              <a:rPr lang="en-US" dirty="0"/>
              <a:t>Y</a:t>
            </a:r>
            <a:r>
              <a:rPr lang="en-US" dirty="0" smtClean="0"/>
              <a:t>ou Can Answer</a:t>
            </a:r>
            <a:endParaRPr lang="en-US" dirty="0"/>
          </a:p>
        </p:txBody>
      </p:sp>
    </p:spTree>
    <p:extLst>
      <p:ext uri="{BB962C8B-B14F-4D97-AF65-F5344CB8AC3E}">
        <p14:creationId xmlns:p14="http://schemas.microsoft.com/office/powerpoint/2010/main" val="22246442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Women’s Land Army</a:t>
            </a:r>
          </a:p>
          <a:p>
            <a:r>
              <a:rPr lang="en-US" dirty="0" smtClean="0"/>
              <a:t>Edith Cavell</a:t>
            </a:r>
          </a:p>
          <a:p>
            <a:r>
              <a:rPr lang="en-US" dirty="0" smtClean="0"/>
              <a:t>Treaty of Brest-Litovsk</a:t>
            </a:r>
          </a:p>
          <a:p>
            <a:r>
              <a:rPr lang="en-US" dirty="0" smtClean="0"/>
              <a:t>Woodrow Wilson</a:t>
            </a:r>
          </a:p>
          <a:p>
            <a:r>
              <a:rPr lang="en-US" dirty="0" smtClean="0"/>
              <a:t>Fourteen Points</a:t>
            </a:r>
          </a:p>
          <a:p>
            <a:r>
              <a:rPr lang="en-US" dirty="0" smtClean="0"/>
              <a:t>Total war</a:t>
            </a:r>
          </a:p>
          <a:p>
            <a:r>
              <a:rPr lang="en-US" dirty="0" smtClean="0"/>
              <a:t>Propaganda</a:t>
            </a:r>
          </a:p>
          <a:p>
            <a:r>
              <a:rPr lang="en-US" dirty="0" smtClean="0"/>
              <a:t>Atrocity</a:t>
            </a:r>
          </a:p>
          <a:p>
            <a:r>
              <a:rPr lang="en-US" dirty="0" smtClean="0"/>
              <a:t>armistice</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31797970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modern war required a </a:t>
            </a:r>
            <a:r>
              <a:rPr lang="en-US" dirty="0" smtClean="0">
                <a:solidFill>
                  <a:srgbClr val="FF0000"/>
                </a:solidFill>
              </a:rPr>
              <a:t>total war</a:t>
            </a:r>
          </a:p>
          <a:p>
            <a:r>
              <a:rPr lang="en-US" dirty="0" smtClean="0"/>
              <a:t>Each nation but Britain utilized a draft.</a:t>
            </a:r>
          </a:p>
          <a:p>
            <a:r>
              <a:rPr lang="en-US" dirty="0" smtClean="0"/>
              <a:t>Governments took unique steps</a:t>
            </a:r>
          </a:p>
          <a:p>
            <a:pPr lvl="1"/>
            <a:r>
              <a:rPr lang="en-US" dirty="0" smtClean="0"/>
              <a:t>Raising taxes</a:t>
            </a:r>
          </a:p>
          <a:p>
            <a:pPr lvl="1"/>
            <a:r>
              <a:rPr lang="en-US" dirty="0" smtClean="0"/>
              <a:t>Rationed food</a:t>
            </a:r>
          </a:p>
          <a:p>
            <a:pPr lvl="1"/>
            <a:r>
              <a:rPr lang="en-US" dirty="0" smtClean="0"/>
              <a:t>Rationed products like boots and gasoline</a:t>
            </a:r>
          </a:p>
          <a:p>
            <a:pPr lvl="1"/>
            <a:r>
              <a:rPr lang="en-US" dirty="0" smtClean="0"/>
              <a:t>Controlled prices</a:t>
            </a:r>
          </a:p>
          <a:p>
            <a:pPr lvl="1"/>
            <a:r>
              <a:rPr lang="en-US" dirty="0" smtClean="0"/>
              <a:t>Forbid strikes</a:t>
            </a:r>
            <a:endParaRPr lang="en-US" dirty="0"/>
          </a:p>
        </p:txBody>
      </p:sp>
      <p:sp>
        <p:nvSpPr>
          <p:cNvPr id="3" name="Title 2"/>
          <p:cNvSpPr>
            <a:spLocks noGrp="1"/>
          </p:cNvSpPr>
          <p:nvPr>
            <p:ph type="title"/>
          </p:nvPr>
        </p:nvSpPr>
        <p:spPr/>
        <p:txBody>
          <a:bodyPr>
            <a:normAutofit/>
          </a:bodyPr>
          <a:lstStyle/>
          <a:p>
            <a:r>
              <a:rPr lang="en-US" dirty="0" smtClean="0"/>
              <a:t>Effects of the Stalemate</a:t>
            </a:r>
            <a:endParaRPr lang="en-US" dirty="0"/>
          </a:p>
        </p:txBody>
      </p:sp>
    </p:spTree>
    <p:extLst>
      <p:ext uri="{BB962C8B-B14F-4D97-AF65-F5344CB8AC3E}">
        <p14:creationId xmlns:p14="http://schemas.microsoft.com/office/powerpoint/2010/main" val="37527782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Governments censored the news, as well as the arts.</a:t>
            </a:r>
          </a:p>
          <a:p>
            <a:r>
              <a:rPr lang="en-US" dirty="0" smtClean="0"/>
              <a:t>Both sides used </a:t>
            </a:r>
            <a:r>
              <a:rPr lang="en-US" dirty="0" smtClean="0">
                <a:solidFill>
                  <a:srgbClr val="FF0000"/>
                </a:solidFill>
              </a:rPr>
              <a:t>Propaganda</a:t>
            </a:r>
            <a:endParaRPr lang="en-US" dirty="0">
              <a:solidFill>
                <a:srgbClr val="FF0000"/>
              </a:solidFill>
            </a:endParaRPr>
          </a:p>
        </p:txBody>
      </p:sp>
      <p:sp>
        <p:nvSpPr>
          <p:cNvPr id="3" name="Title 2"/>
          <p:cNvSpPr>
            <a:spLocks noGrp="1"/>
          </p:cNvSpPr>
          <p:nvPr>
            <p:ph type="title"/>
          </p:nvPr>
        </p:nvSpPr>
        <p:spPr/>
        <p:txBody>
          <a:bodyPr/>
          <a:lstStyle/>
          <a:p>
            <a:r>
              <a:rPr lang="en-US" dirty="0" smtClean="0"/>
              <a:t>Propaganda War</a:t>
            </a:r>
            <a:endParaRPr lang="en-US" dirty="0"/>
          </a:p>
        </p:txBody>
      </p:sp>
      <p:pic>
        <p:nvPicPr>
          <p:cNvPr id="1028" name="Picture 4" descr="\\WPSDC01\USER WHS SHARE$\mwalton\Desktop\madbrut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0"/>
            <a:ext cx="250031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501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Propaganda</a:t>
            </a:r>
          </a:p>
        </p:txBody>
      </p:sp>
      <p:pic>
        <p:nvPicPr>
          <p:cNvPr id="2050" name="Picture 2" descr="\\WPSDC01\USER WHS SHARE$\mwalton\Desktop\rationing-is-your-trip-necess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3657600" cy="4617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SDC01\USER WHS SHARE$\mwalton\Desktop\imagesCAVPWU4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53248"/>
            <a:ext cx="3276600" cy="486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7816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Propaganda</a:t>
            </a:r>
          </a:p>
        </p:txBody>
      </p:sp>
      <p:pic>
        <p:nvPicPr>
          <p:cNvPr id="3074" name="Picture 2" descr="\\WPSDC01\USER WHS SHARE$\mwalton\Desktop\world-war-1-recruiting-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690581" cy="491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507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Strong efforts to end war</a:t>
            </a:r>
          </a:p>
          <a:p>
            <a:r>
              <a:rPr lang="en-US" dirty="0" smtClean="0"/>
              <a:t>Citizen efforts</a:t>
            </a:r>
          </a:p>
          <a:p>
            <a:pPr lvl="1"/>
            <a:r>
              <a:rPr lang="en-US" dirty="0" smtClean="0">
                <a:solidFill>
                  <a:srgbClr val="FF0000"/>
                </a:solidFill>
              </a:rPr>
              <a:t>Alfred Nobel</a:t>
            </a:r>
          </a:p>
          <a:p>
            <a:pPr lvl="1"/>
            <a:r>
              <a:rPr lang="en-US" dirty="0" smtClean="0"/>
              <a:t>Women’s International League for Peace and Freedom</a:t>
            </a:r>
          </a:p>
          <a:p>
            <a:r>
              <a:rPr lang="en-US" dirty="0" smtClean="0"/>
              <a:t>Government efforts</a:t>
            </a:r>
          </a:p>
          <a:p>
            <a:pPr lvl="1"/>
            <a:r>
              <a:rPr lang="en-US" dirty="0" smtClean="0"/>
              <a:t>First Universal Peace Conference </a:t>
            </a:r>
          </a:p>
          <a:p>
            <a:pPr lvl="1"/>
            <a:r>
              <a:rPr lang="en-US" dirty="0" smtClean="0"/>
              <a:t>Hague Tribunal</a:t>
            </a:r>
          </a:p>
        </p:txBody>
      </p:sp>
      <p:sp>
        <p:nvSpPr>
          <p:cNvPr id="2" name="Title 1"/>
          <p:cNvSpPr>
            <a:spLocks noGrp="1"/>
          </p:cNvSpPr>
          <p:nvPr>
            <p:ph type="title"/>
          </p:nvPr>
        </p:nvSpPr>
        <p:spPr/>
        <p:txBody>
          <a:bodyPr>
            <a:normAutofit fontScale="90000"/>
          </a:bodyPr>
          <a:lstStyle/>
          <a:p>
            <a:pPr algn="ctr"/>
            <a:r>
              <a:rPr lang="en-US" sz="8000" dirty="0" smtClean="0"/>
              <a:t>Peace?</a:t>
            </a:r>
            <a:endParaRPr lang="en-US" sz="8000" dirty="0"/>
          </a:p>
        </p:txBody>
      </p:sp>
    </p:spTree>
    <p:extLst>
      <p:ext uri="{BB962C8B-B14F-4D97-AF65-F5344CB8AC3E}">
        <p14:creationId xmlns:p14="http://schemas.microsoft.com/office/powerpoint/2010/main" val="21231365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r>
              <a:rPr lang="en-US" dirty="0" smtClean="0"/>
              <a:t>A German song written during World War One…</a:t>
            </a:r>
            <a:endParaRPr lang="en-US" dirty="0"/>
          </a:p>
          <a:p>
            <a:pPr algn="ctr"/>
            <a:r>
              <a:rPr lang="en-US" dirty="0" smtClean="0"/>
              <a:t>Hate by water and hate by land, Hate of the head and hate of the hand; We love as one, we hate as one, We have </a:t>
            </a:r>
            <a:r>
              <a:rPr lang="en-US" i="1" dirty="0" smtClean="0"/>
              <a:t>one</a:t>
            </a:r>
            <a:r>
              <a:rPr lang="en-US" dirty="0" smtClean="0"/>
              <a:t> foe and one alone-ENGLAND”</a:t>
            </a:r>
            <a:endParaRPr lang="en-US" dirty="0"/>
          </a:p>
        </p:txBody>
      </p:sp>
      <p:sp>
        <p:nvSpPr>
          <p:cNvPr id="3" name="Title 2"/>
          <p:cNvSpPr>
            <a:spLocks noGrp="1"/>
          </p:cNvSpPr>
          <p:nvPr>
            <p:ph type="title"/>
          </p:nvPr>
        </p:nvSpPr>
        <p:spPr/>
        <p:txBody>
          <a:bodyPr/>
          <a:lstStyle/>
          <a:p>
            <a:r>
              <a:rPr lang="en-US" dirty="0"/>
              <a:t>Propaganda</a:t>
            </a:r>
          </a:p>
        </p:txBody>
      </p:sp>
    </p:spTree>
    <p:extLst>
      <p:ext uri="{BB962C8B-B14F-4D97-AF65-F5344CB8AC3E}">
        <p14:creationId xmlns:p14="http://schemas.microsoft.com/office/powerpoint/2010/main" val="31521555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sides accused the other of committing atrocities</a:t>
            </a:r>
          </a:p>
          <a:p>
            <a:r>
              <a:rPr lang="en-US" dirty="0" smtClean="0"/>
              <a:t>Many stories were either exaggerated, some were completely made up. </a:t>
            </a:r>
            <a:endParaRPr lang="en-US" dirty="0"/>
          </a:p>
        </p:txBody>
      </p:sp>
      <p:sp>
        <p:nvSpPr>
          <p:cNvPr id="3" name="Title 2"/>
          <p:cNvSpPr>
            <a:spLocks noGrp="1"/>
          </p:cNvSpPr>
          <p:nvPr>
            <p:ph type="title"/>
          </p:nvPr>
        </p:nvSpPr>
        <p:spPr/>
        <p:txBody>
          <a:bodyPr/>
          <a:lstStyle/>
          <a:p>
            <a:r>
              <a:rPr lang="en-US" dirty="0"/>
              <a:t>Propaganda</a:t>
            </a:r>
          </a:p>
        </p:txBody>
      </p:sp>
    </p:spTree>
    <p:extLst>
      <p:ext uri="{BB962C8B-B14F-4D97-AF65-F5344CB8AC3E}">
        <p14:creationId xmlns:p14="http://schemas.microsoft.com/office/powerpoint/2010/main" val="35610018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a:t>Muhammad </a:t>
            </a:r>
            <a:r>
              <a:rPr lang="en-US" dirty="0" err="1"/>
              <a:t>Saeed</a:t>
            </a:r>
            <a:r>
              <a:rPr lang="en-US" dirty="0"/>
              <a:t> </a:t>
            </a:r>
            <a:r>
              <a:rPr lang="en-US" dirty="0" smtClean="0"/>
              <a:t>al-</a:t>
            </a:r>
            <a:r>
              <a:rPr lang="en-US" dirty="0" err="1" smtClean="0"/>
              <a:t>Sahhaf</a:t>
            </a:r>
            <a:endParaRPr lang="en-US" dirty="0" smtClean="0"/>
          </a:p>
          <a:p>
            <a:r>
              <a:rPr lang="en-US" dirty="0" smtClean="0">
                <a:solidFill>
                  <a:schemeClr val="accent1"/>
                </a:solidFill>
              </a:rPr>
              <a:t>“Any </a:t>
            </a:r>
            <a:r>
              <a:rPr lang="en-US" dirty="0">
                <a:solidFill>
                  <a:schemeClr val="accent1"/>
                </a:solidFill>
              </a:rPr>
              <a:t>apparent American </a:t>
            </a:r>
            <a:r>
              <a:rPr lang="en-US" dirty="0" smtClean="0">
                <a:solidFill>
                  <a:schemeClr val="accent1"/>
                </a:solidFill>
              </a:rPr>
              <a:t>gains are a </a:t>
            </a:r>
            <a:r>
              <a:rPr lang="en-US" dirty="0">
                <a:solidFill>
                  <a:schemeClr val="accent1"/>
                </a:solidFill>
              </a:rPr>
              <a:t>cunning ploy by the Iraqis to lure the enemy into a trap. </a:t>
            </a:r>
            <a:r>
              <a:rPr lang="en-US" dirty="0" smtClean="0">
                <a:solidFill>
                  <a:schemeClr val="accent1"/>
                </a:solidFill>
              </a:rPr>
              <a:t>Our </a:t>
            </a:r>
            <a:r>
              <a:rPr lang="en-US" dirty="0">
                <a:solidFill>
                  <a:schemeClr val="accent1"/>
                </a:solidFill>
              </a:rPr>
              <a:t>armed forces, according to their </a:t>
            </a:r>
            <a:r>
              <a:rPr lang="en-US" dirty="0" smtClean="0">
                <a:solidFill>
                  <a:schemeClr val="accent1"/>
                </a:solidFill>
              </a:rPr>
              <a:t>tactics</a:t>
            </a:r>
            <a:r>
              <a:rPr lang="en-US" dirty="0">
                <a:solidFill>
                  <a:schemeClr val="accent1"/>
                </a:solidFill>
              </a:rPr>
              <a:t>, are leaving the way </a:t>
            </a:r>
            <a:r>
              <a:rPr lang="en-US" dirty="0" smtClean="0">
                <a:solidFill>
                  <a:schemeClr val="accent1"/>
                </a:solidFill>
              </a:rPr>
              <a:t>open“</a:t>
            </a:r>
          </a:p>
          <a:p>
            <a:r>
              <a:rPr lang="en-US" dirty="0">
                <a:solidFill>
                  <a:schemeClr val="accent1"/>
                </a:solidFill>
              </a:rPr>
              <a:t>"God will roast their stomachs in hell at the hands of Iraqis."</a:t>
            </a:r>
          </a:p>
        </p:txBody>
      </p:sp>
      <p:sp>
        <p:nvSpPr>
          <p:cNvPr id="3" name="Title 2"/>
          <p:cNvSpPr>
            <a:spLocks noGrp="1"/>
          </p:cNvSpPr>
          <p:nvPr>
            <p:ph type="title"/>
          </p:nvPr>
        </p:nvSpPr>
        <p:spPr/>
        <p:txBody>
          <a:bodyPr/>
          <a:lstStyle/>
          <a:p>
            <a:r>
              <a:rPr lang="en-US" dirty="0"/>
              <a:t>Propaganda</a:t>
            </a:r>
          </a:p>
        </p:txBody>
      </p:sp>
      <p:pic>
        <p:nvPicPr>
          <p:cNvPr id="10242" name="Picture 2" descr="\\WPSDC01\USER WHS SHARE$\mwalton\Desktop\b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68041"/>
            <a:ext cx="3719945" cy="278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95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Many women took over jobs that had been traditionally done by men.  This service would eventually help women in their struggle for equality.</a:t>
            </a:r>
          </a:p>
          <a:p>
            <a:r>
              <a:rPr lang="en-US" dirty="0" smtClean="0"/>
              <a:t>Some women joined women’s branches of the military, such as the British Land Army</a:t>
            </a:r>
          </a:p>
          <a:p>
            <a:r>
              <a:rPr lang="en-US" dirty="0" smtClean="0"/>
              <a:t>At the Front</a:t>
            </a:r>
          </a:p>
          <a:p>
            <a:pPr lvl="1"/>
            <a:r>
              <a:rPr lang="en-US" dirty="0" smtClean="0"/>
              <a:t>Women served as nurses, sharing the horror of war with other soldiers</a:t>
            </a:r>
          </a:p>
          <a:p>
            <a:pPr lvl="1"/>
            <a:r>
              <a:rPr lang="en-US" dirty="0" smtClean="0"/>
              <a:t>Some women served in secret, such as Edith Cavell, who was killed for helping Allied prisoners escape.</a:t>
            </a:r>
            <a:endParaRPr lang="en-US" dirty="0"/>
          </a:p>
        </p:txBody>
      </p:sp>
      <p:sp>
        <p:nvSpPr>
          <p:cNvPr id="3" name="Title 2"/>
          <p:cNvSpPr>
            <a:spLocks noGrp="1"/>
          </p:cNvSpPr>
          <p:nvPr>
            <p:ph type="title"/>
          </p:nvPr>
        </p:nvSpPr>
        <p:spPr/>
        <p:txBody>
          <a:bodyPr/>
          <a:lstStyle/>
          <a:p>
            <a:r>
              <a:rPr lang="en-US" dirty="0" smtClean="0"/>
              <a:t>Women at War</a:t>
            </a:r>
            <a:endParaRPr lang="en-US" dirty="0"/>
          </a:p>
        </p:txBody>
      </p:sp>
    </p:spTree>
    <p:extLst>
      <p:ext uri="{BB962C8B-B14F-4D97-AF65-F5344CB8AC3E}">
        <p14:creationId xmlns:p14="http://schemas.microsoft.com/office/powerpoint/2010/main" val="13260470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1917 morale was low on both sides</a:t>
            </a:r>
          </a:p>
          <a:p>
            <a:pPr lvl="1"/>
            <a:r>
              <a:rPr lang="en-US" dirty="0" smtClean="0"/>
              <a:t>Germany was sending 15 year old soldiers to the front</a:t>
            </a:r>
          </a:p>
          <a:p>
            <a:pPr lvl="1"/>
            <a:r>
              <a:rPr lang="en-US" dirty="0" smtClean="0"/>
              <a:t>Britain was almost bankrupt</a:t>
            </a:r>
          </a:p>
          <a:p>
            <a:pPr lvl="1"/>
            <a:r>
              <a:rPr lang="en-US" dirty="0" smtClean="0"/>
              <a:t>Some </a:t>
            </a:r>
            <a:r>
              <a:rPr lang="en-US" dirty="0"/>
              <a:t>F</a:t>
            </a:r>
            <a:r>
              <a:rPr lang="en-US" dirty="0" smtClean="0"/>
              <a:t>rench soldiers mutinied</a:t>
            </a:r>
          </a:p>
          <a:p>
            <a:pPr lvl="1"/>
            <a:r>
              <a:rPr lang="en-US" dirty="0" smtClean="0"/>
              <a:t>In Italy, soldiers defected</a:t>
            </a:r>
          </a:p>
          <a:p>
            <a:pPr marL="301943" lvl="1" indent="0">
              <a:buNone/>
            </a:pPr>
            <a:endParaRPr lang="en-US" dirty="0"/>
          </a:p>
        </p:txBody>
      </p:sp>
      <p:sp>
        <p:nvSpPr>
          <p:cNvPr id="3" name="Title 2"/>
          <p:cNvSpPr>
            <a:spLocks noGrp="1"/>
          </p:cNvSpPr>
          <p:nvPr>
            <p:ph type="title"/>
          </p:nvPr>
        </p:nvSpPr>
        <p:spPr/>
        <p:txBody>
          <a:bodyPr/>
          <a:lstStyle/>
          <a:p>
            <a:r>
              <a:rPr lang="en-US" dirty="0" smtClean="0"/>
              <a:t>Collapsing Morale</a:t>
            </a:r>
            <a:endParaRPr lang="en-US" dirty="0"/>
          </a:p>
        </p:txBody>
      </p:sp>
    </p:spTree>
    <p:extLst>
      <p:ext uri="{BB962C8B-B14F-4D97-AF65-F5344CB8AC3E}">
        <p14:creationId xmlns:p14="http://schemas.microsoft.com/office/powerpoint/2010/main" val="14280590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Stories of incompetent Generals and corruption had left the public furious</a:t>
            </a:r>
          </a:p>
          <a:p>
            <a:r>
              <a:rPr lang="en-US" dirty="0" smtClean="0"/>
              <a:t>The Czar was overthrown in  1917, Vladimir Lenin came to power.</a:t>
            </a:r>
          </a:p>
          <a:p>
            <a:r>
              <a:rPr lang="en-US" dirty="0" smtClean="0"/>
              <a:t>Lenin withdrew the Russians from World War One by signing the </a:t>
            </a:r>
            <a:r>
              <a:rPr lang="en-US" dirty="0" smtClean="0">
                <a:solidFill>
                  <a:srgbClr val="FF0000"/>
                </a:solidFill>
              </a:rPr>
              <a:t>Treaty of Brest-Litovsk </a:t>
            </a:r>
            <a:r>
              <a:rPr lang="en-US" dirty="0" smtClean="0"/>
              <a:t>with Germany.</a:t>
            </a:r>
            <a:endParaRPr lang="en-US" dirty="0"/>
          </a:p>
        </p:txBody>
      </p:sp>
      <p:sp>
        <p:nvSpPr>
          <p:cNvPr id="3" name="Title 2"/>
          <p:cNvSpPr>
            <a:spLocks noGrp="1"/>
          </p:cNvSpPr>
          <p:nvPr>
            <p:ph type="title"/>
          </p:nvPr>
        </p:nvSpPr>
        <p:spPr/>
        <p:txBody>
          <a:bodyPr/>
          <a:lstStyle/>
          <a:p>
            <a:r>
              <a:rPr lang="en-US" dirty="0" smtClean="0"/>
              <a:t>Revolution in Russia </a:t>
            </a:r>
            <a:endParaRPr lang="en-US" dirty="0"/>
          </a:p>
        </p:txBody>
      </p:sp>
    </p:spTree>
    <p:extLst>
      <p:ext uri="{BB962C8B-B14F-4D97-AF65-F5344CB8AC3E}">
        <p14:creationId xmlns:p14="http://schemas.microsoft.com/office/powerpoint/2010/main" val="33992024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Unrestricted Submarine warfare</a:t>
            </a:r>
          </a:p>
          <a:p>
            <a:pPr lvl="1"/>
            <a:r>
              <a:rPr lang="en-US" dirty="0" smtClean="0"/>
              <a:t>Germany claimed that they had the right to sink any ship carrying supplies to their enemies, even if the ship also had passengers</a:t>
            </a:r>
          </a:p>
          <a:p>
            <a:r>
              <a:rPr lang="en-US" dirty="0" smtClean="0"/>
              <a:t>Lusitania</a:t>
            </a:r>
          </a:p>
          <a:p>
            <a:pPr lvl="1"/>
            <a:r>
              <a:rPr lang="en-US" dirty="0" smtClean="0"/>
              <a:t>Germany sank the Lusitania, killing 1200 passengers, including 128 Americans.</a:t>
            </a:r>
          </a:p>
          <a:p>
            <a:pPr lvl="1"/>
            <a:r>
              <a:rPr lang="en-US" dirty="0" smtClean="0"/>
              <a:t>Germany at first agreed to stop, but later resumed unrestricted submarine warfare</a:t>
            </a:r>
            <a:endParaRPr lang="en-US" dirty="0"/>
          </a:p>
        </p:txBody>
      </p:sp>
      <p:sp>
        <p:nvSpPr>
          <p:cNvPr id="3" name="Title 2"/>
          <p:cNvSpPr>
            <a:spLocks noGrp="1"/>
          </p:cNvSpPr>
          <p:nvPr>
            <p:ph type="title"/>
          </p:nvPr>
        </p:nvSpPr>
        <p:spPr/>
        <p:txBody>
          <a:bodyPr/>
          <a:lstStyle/>
          <a:p>
            <a:r>
              <a:rPr lang="en-US" dirty="0" smtClean="0"/>
              <a:t>The United States Enters</a:t>
            </a:r>
            <a:endParaRPr lang="en-US" dirty="0"/>
          </a:p>
        </p:txBody>
      </p:sp>
    </p:spTree>
    <p:extLst>
      <p:ext uri="{BB962C8B-B14F-4D97-AF65-F5344CB8AC3E}">
        <p14:creationId xmlns:p14="http://schemas.microsoft.com/office/powerpoint/2010/main" val="2690803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Americans felt a strong feeling of kinship with the British because of a shared culture and language</a:t>
            </a:r>
          </a:p>
          <a:p>
            <a:r>
              <a:rPr lang="en-US" dirty="0" smtClean="0"/>
              <a:t>Some Americans were sympathetic to the French, which was a democracy.</a:t>
            </a:r>
          </a:p>
          <a:p>
            <a:r>
              <a:rPr lang="en-US" dirty="0" smtClean="0"/>
              <a:t>Others felt ties to Germany, and many Irish-Americans opposed the British.</a:t>
            </a:r>
          </a:p>
          <a:p>
            <a:endParaRPr lang="en-US" dirty="0"/>
          </a:p>
        </p:txBody>
      </p:sp>
      <p:sp>
        <p:nvSpPr>
          <p:cNvPr id="3" name="Title 2"/>
          <p:cNvSpPr>
            <a:spLocks noGrp="1"/>
          </p:cNvSpPr>
          <p:nvPr>
            <p:ph type="title"/>
          </p:nvPr>
        </p:nvSpPr>
        <p:spPr/>
        <p:txBody>
          <a:bodyPr/>
          <a:lstStyle/>
          <a:p>
            <a:r>
              <a:rPr lang="en-US" dirty="0" smtClean="0"/>
              <a:t>Cultural Ties</a:t>
            </a:r>
            <a:endParaRPr lang="en-US" dirty="0"/>
          </a:p>
        </p:txBody>
      </p:sp>
    </p:spTree>
    <p:extLst>
      <p:ext uri="{BB962C8B-B14F-4D97-AF65-F5344CB8AC3E}">
        <p14:creationId xmlns:p14="http://schemas.microsoft.com/office/powerpoint/2010/main" val="8850271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British intercepted a message from Arthur Zimmerman, the German foreign minister, asking for Mexico to declare war on the U.S</a:t>
            </a:r>
          </a:p>
          <a:p>
            <a:r>
              <a:rPr lang="en-US" dirty="0" smtClean="0"/>
              <a:t>The note promised Mexico that they could have New Mexico, Texas, and Arizona after the U.S was defeated</a:t>
            </a:r>
          </a:p>
          <a:p>
            <a:r>
              <a:rPr lang="en-US" dirty="0" smtClean="0"/>
              <a:t>This note led to a strong Anti-German feeling in the U.S</a:t>
            </a:r>
            <a:endParaRPr lang="en-US" dirty="0"/>
          </a:p>
        </p:txBody>
      </p:sp>
      <p:sp>
        <p:nvSpPr>
          <p:cNvPr id="3" name="Title 2"/>
          <p:cNvSpPr>
            <a:spLocks noGrp="1"/>
          </p:cNvSpPr>
          <p:nvPr>
            <p:ph type="title"/>
          </p:nvPr>
        </p:nvSpPr>
        <p:spPr/>
        <p:txBody>
          <a:bodyPr/>
          <a:lstStyle/>
          <a:p>
            <a:r>
              <a:rPr lang="en-US" dirty="0" smtClean="0"/>
              <a:t>Zimmerman Note</a:t>
            </a:r>
            <a:endParaRPr lang="en-US" dirty="0"/>
          </a:p>
        </p:txBody>
      </p:sp>
    </p:spTree>
    <p:extLst>
      <p:ext uri="{BB962C8B-B14F-4D97-AF65-F5344CB8AC3E}">
        <p14:creationId xmlns:p14="http://schemas.microsoft.com/office/powerpoint/2010/main" val="17601683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President Woodrow Wilson asked for, and Congress gave permission to send an Army to Europe</a:t>
            </a:r>
          </a:p>
          <a:p>
            <a:r>
              <a:rPr lang="en-US" dirty="0" smtClean="0"/>
              <a:t>The new troops gave the allies a morale boost, as well as needed supplies and money</a:t>
            </a:r>
          </a:p>
          <a:p>
            <a:endParaRPr lang="en-US" dirty="0"/>
          </a:p>
        </p:txBody>
      </p:sp>
      <p:sp>
        <p:nvSpPr>
          <p:cNvPr id="3" name="Title 2"/>
          <p:cNvSpPr>
            <a:spLocks noGrp="1"/>
          </p:cNvSpPr>
          <p:nvPr>
            <p:ph type="title"/>
          </p:nvPr>
        </p:nvSpPr>
        <p:spPr/>
        <p:txBody>
          <a:bodyPr/>
          <a:lstStyle/>
          <a:p>
            <a:r>
              <a:rPr lang="en-US" dirty="0" smtClean="0"/>
              <a:t>“The Yanks are coming”</a:t>
            </a:r>
            <a:endParaRPr lang="en-US" dirty="0"/>
          </a:p>
        </p:txBody>
      </p:sp>
    </p:spTree>
    <p:extLst>
      <p:ext uri="{BB962C8B-B14F-4D97-AF65-F5344CB8AC3E}">
        <p14:creationId xmlns:p14="http://schemas.microsoft.com/office/powerpoint/2010/main" val="35259510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smtClean="0"/>
              <a:t>Alsace and Lorraine</a:t>
            </a:r>
          </a:p>
          <a:p>
            <a:pPr marL="742950" lvl="2" indent="-342900"/>
            <a:r>
              <a:rPr lang="en-US" dirty="0" smtClean="0"/>
              <a:t>Germany was proud of their military might, France wanted to regain lost power</a:t>
            </a:r>
          </a:p>
          <a:p>
            <a:pPr marL="742950" lvl="2" indent="-342900"/>
            <a:endParaRPr lang="en-US" dirty="0"/>
          </a:p>
          <a:p>
            <a:pPr marL="742950" lvl="2" indent="-342900"/>
            <a:endParaRPr lang="en-US" dirty="0" smtClean="0"/>
          </a:p>
          <a:p>
            <a:pPr marL="742950" lvl="2" indent="-342900"/>
            <a:endParaRPr lang="en-US" dirty="0"/>
          </a:p>
          <a:p>
            <a:pPr marL="742950" lvl="2" indent="-342900"/>
            <a:endParaRPr lang="en-US" dirty="0" smtClean="0"/>
          </a:p>
          <a:p>
            <a:pPr marL="742950" lvl="2" indent="-342900"/>
            <a:endParaRPr lang="en-US" dirty="0" smtClean="0"/>
          </a:p>
          <a:p>
            <a:r>
              <a:rPr lang="en-US" dirty="0" smtClean="0">
                <a:solidFill>
                  <a:srgbClr val="FF0000"/>
                </a:solidFill>
              </a:rPr>
              <a:t>Pan-Slavism</a:t>
            </a:r>
          </a:p>
          <a:p>
            <a:pPr lvl="1"/>
            <a:r>
              <a:rPr lang="en-US" sz="2400" dirty="0" smtClean="0"/>
              <a:t>All </a:t>
            </a:r>
            <a:r>
              <a:rPr lang="en-US" sz="2400" dirty="0"/>
              <a:t>S</a:t>
            </a:r>
            <a:r>
              <a:rPr lang="en-US" sz="2400" dirty="0" smtClean="0"/>
              <a:t>lavic people have a common ancestry, Russia felt a duty to lead and defend all Slavic people, notably Serbia</a:t>
            </a:r>
          </a:p>
          <a:p>
            <a:pPr lvl="1"/>
            <a:endParaRPr lang="en-US" dirty="0"/>
          </a:p>
        </p:txBody>
      </p:sp>
      <p:sp>
        <p:nvSpPr>
          <p:cNvPr id="2" name="Title 1"/>
          <p:cNvSpPr>
            <a:spLocks noGrp="1"/>
          </p:cNvSpPr>
          <p:nvPr>
            <p:ph type="title"/>
          </p:nvPr>
        </p:nvSpPr>
        <p:spPr/>
        <p:txBody>
          <a:bodyPr/>
          <a:lstStyle/>
          <a:p>
            <a:r>
              <a:rPr lang="en-US" dirty="0" smtClean="0"/>
              <a:t>Aggressive Nationalism</a:t>
            </a:r>
            <a:endParaRPr lang="en-US" dirty="0"/>
          </a:p>
        </p:txBody>
      </p:sp>
      <p:pic>
        <p:nvPicPr>
          <p:cNvPr id="1026" name="Picture 2" descr="\\WPSDC01\USER WHS SHARE$\mwalton\Desktop\Als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226083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233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Johnnie, get your gun,</a:t>
            </a:r>
          </a:p>
          <a:p>
            <a:r>
              <a:rPr lang="en-US" dirty="0"/>
              <a:t> Get your gun, get your gun,</a:t>
            </a:r>
          </a:p>
          <a:p>
            <a:r>
              <a:rPr lang="en-US" dirty="0"/>
              <a:t> Take it on the run,</a:t>
            </a:r>
          </a:p>
          <a:p>
            <a:r>
              <a:rPr lang="en-US" dirty="0"/>
              <a:t> On the run, on the run.</a:t>
            </a:r>
          </a:p>
          <a:p>
            <a:r>
              <a:rPr lang="en-US" dirty="0"/>
              <a:t> Hear them calling, you and me,</a:t>
            </a:r>
          </a:p>
          <a:p>
            <a:r>
              <a:rPr lang="en-US" dirty="0"/>
              <a:t> Every son of liberty.</a:t>
            </a:r>
          </a:p>
          <a:p>
            <a:r>
              <a:rPr lang="en-US" dirty="0"/>
              <a:t> Hurry right away,</a:t>
            </a:r>
          </a:p>
          <a:p>
            <a:r>
              <a:rPr lang="en-US" dirty="0"/>
              <a:t> No delay, go today,</a:t>
            </a:r>
          </a:p>
          <a:p>
            <a:r>
              <a:rPr lang="en-US" dirty="0"/>
              <a:t> Make your daddy glad</a:t>
            </a:r>
          </a:p>
          <a:p>
            <a:r>
              <a:rPr lang="en-US" dirty="0"/>
              <a:t> To have had such a lad.</a:t>
            </a:r>
          </a:p>
          <a:p>
            <a:r>
              <a:rPr lang="en-US" dirty="0"/>
              <a:t> Tell your sweetheart not to pine,</a:t>
            </a:r>
          </a:p>
          <a:p>
            <a:r>
              <a:rPr lang="en-US" dirty="0"/>
              <a:t> To be proud her boy's in line.</a:t>
            </a:r>
          </a:p>
        </p:txBody>
      </p:sp>
      <p:sp>
        <p:nvSpPr>
          <p:cNvPr id="3" name="Title 2"/>
          <p:cNvSpPr>
            <a:spLocks noGrp="1"/>
          </p:cNvSpPr>
          <p:nvPr>
            <p:ph type="title"/>
          </p:nvPr>
        </p:nvSpPr>
        <p:spPr/>
        <p:txBody>
          <a:bodyPr/>
          <a:lstStyle/>
          <a:p>
            <a:r>
              <a:rPr lang="en-US" dirty="0" smtClean="0"/>
              <a:t>Over There, Over There</a:t>
            </a:r>
            <a:endParaRPr lang="en-US" dirty="0"/>
          </a:p>
        </p:txBody>
      </p:sp>
      <p:pic>
        <p:nvPicPr>
          <p:cNvPr id="5" name="overthere1918_64kb.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38800" y="3657600"/>
            <a:ext cx="609600" cy="609600"/>
          </a:xfrm>
          <a:prstGeom prst="rect">
            <a:avLst/>
          </a:prstGeom>
        </p:spPr>
      </p:pic>
    </p:spTree>
    <p:extLst>
      <p:ext uri="{BB962C8B-B14F-4D97-AF65-F5344CB8AC3E}">
        <p14:creationId xmlns:p14="http://schemas.microsoft.com/office/powerpoint/2010/main" val="4404451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0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January 1918 Woodrow Wilson issued his fourteen points to end this and all future wars</a:t>
            </a:r>
          </a:p>
          <a:p>
            <a:pPr lvl="1"/>
            <a:r>
              <a:rPr lang="en-US" dirty="0" smtClean="0"/>
              <a:t>End secret treaties</a:t>
            </a:r>
          </a:p>
          <a:p>
            <a:pPr lvl="1"/>
            <a:r>
              <a:rPr lang="en-US" dirty="0" smtClean="0"/>
              <a:t>Freedom of the Seas</a:t>
            </a:r>
          </a:p>
          <a:p>
            <a:pPr lvl="1"/>
            <a:r>
              <a:rPr lang="en-US" dirty="0" smtClean="0"/>
              <a:t>Free trade</a:t>
            </a:r>
          </a:p>
          <a:p>
            <a:pPr lvl="1"/>
            <a:r>
              <a:rPr lang="en-US" dirty="0" smtClean="0"/>
              <a:t>Large scale reduction of arms</a:t>
            </a:r>
          </a:p>
          <a:p>
            <a:pPr lvl="1"/>
            <a:r>
              <a:rPr lang="en-US" dirty="0" smtClean="0"/>
              <a:t>Self-determination for Eastern Europe</a:t>
            </a:r>
          </a:p>
          <a:p>
            <a:pPr lvl="1"/>
            <a:r>
              <a:rPr lang="en-US" dirty="0" smtClean="0"/>
              <a:t>Create a general association of nations</a:t>
            </a:r>
          </a:p>
        </p:txBody>
      </p:sp>
      <p:sp>
        <p:nvSpPr>
          <p:cNvPr id="3" name="Title 2"/>
          <p:cNvSpPr>
            <a:spLocks noGrp="1"/>
          </p:cNvSpPr>
          <p:nvPr>
            <p:ph type="title"/>
          </p:nvPr>
        </p:nvSpPr>
        <p:spPr/>
        <p:txBody>
          <a:bodyPr/>
          <a:lstStyle/>
          <a:p>
            <a:r>
              <a:rPr lang="en-US" dirty="0" smtClean="0"/>
              <a:t>Fourteen Points</a:t>
            </a:r>
            <a:endParaRPr lang="en-US" dirty="0"/>
          </a:p>
        </p:txBody>
      </p:sp>
      <p:pic>
        <p:nvPicPr>
          <p:cNvPr id="4098" name="Picture 2" descr="\\WPSDC01\USER WHS SHARE$\mwalton\Desktop\woodrow_wilson_Quo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418879"/>
            <a:ext cx="2411412" cy="241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936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Germany launched a huge attack in June of 1918.</a:t>
            </a:r>
          </a:p>
          <a:p>
            <a:pPr lvl="1"/>
            <a:r>
              <a:rPr lang="en-US" dirty="0" smtClean="0"/>
              <a:t>The allies launched a counter-attack which pushed the Germans back</a:t>
            </a:r>
          </a:p>
          <a:p>
            <a:r>
              <a:rPr lang="en-US" dirty="0" smtClean="0"/>
              <a:t>The Kaiser stepped down in November of the 1918</a:t>
            </a:r>
          </a:p>
          <a:p>
            <a:r>
              <a:rPr lang="en-US" dirty="0" smtClean="0"/>
              <a:t>Austria-Hungary splintered</a:t>
            </a:r>
          </a:p>
          <a:p>
            <a:r>
              <a:rPr lang="en-US" dirty="0" smtClean="0"/>
              <a:t>The war ended when the Central </a:t>
            </a:r>
            <a:r>
              <a:rPr lang="en-US" dirty="0"/>
              <a:t>P</a:t>
            </a:r>
            <a:r>
              <a:rPr lang="en-US" dirty="0" smtClean="0"/>
              <a:t>owers signed an Armistice on at 11:00 am on 11/11/18</a:t>
            </a:r>
            <a:endParaRPr lang="en-US" dirty="0"/>
          </a:p>
        </p:txBody>
      </p:sp>
      <p:sp>
        <p:nvSpPr>
          <p:cNvPr id="3" name="Title 2"/>
          <p:cNvSpPr>
            <a:spLocks noGrp="1"/>
          </p:cNvSpPr>
          <p:nvPr>
            <p:ph type="title"/>
          </p:nvPr>
        </p:nvSpPr>
        <p:spPr/>
        <p:txBody>
          <a:bodyPr/>
          <a:lstStyle/>
          <a:p>
            <a:r>
              <a:rPr lang="en-US" dirty="0" smtClean="0"/>
              <a:t>Campaign to Victory</a:t>
            </a:r>
            <a:endParaRPr lang="en-US" dirty="0"/>
          </a:p>
        </p:txBody>
      </p:sp>
    </p:spTree>
    <p:extLst>
      <p:ext uri="{BB962C8B-B14F-4D97-AF65-F5344CB8AC3E}">
        <p14:creationId xmlns:p14="http://schemas.microsoft.com/office/powerpoint/2010/main" val="26872400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did World War I become a total war?</a:t>
            </a:r>
          </a:p>
          <a:p>
            <a:r>
              <a:rPr lang="en-US" dirty="0"/>
              <a:t>What role did Women play in the war effort?</a:t>
            </a:r>
          </a:p>
          <a:p>
            <a:r>
              <a:rPr lang="en-US" dirty="0"/>
              <a:t>What impact did events in Russia and the United States have on World War I?</a:t>
            </a:r>
          </a:p>
          <a:p>
            <a:endParaRPr lang="en-US" dirty="0"/>
          </a:p>
        </p:txBody>
      </p:sp>
      <p:sp>
        <p:nvSpPr>
          <p:cNvPr id="3" name="Title 2"/>
          <p:cNvSpPr>
            <a:spLocks noGrp="1"/>
          </p:cNvSpPr>
          <p:nvPr>
            <p:ph type="title"/>
          </p:nvPr>
        </p:nvSpPr>
        <p:spPr/>
        <p:txBody>
          <a:bodyPr/>
          <a:lstStyle/>
          <a:p>
            <a:r>
              <a:rPr lang="en-US" dirty="0"/>
              <a:t>Make Sure You Can Answer</a:t>
            </a:r>
          </a:p>
        </p:txBody>
      </p:sp>
    </p:spTree>
    <p:extLst>
      <p:ext uri="{BB962C8B-B14F-4D97-AF65-F5344CB8AC3E}">
        <p14:creationId xmlns:p14="http://schemas.microsoft.com/office/powerpoint/2010/main" val="33134675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Women’s Land Army</a:t>
            </a:r>
          </a:p>
          <a:p>
            <a:r>
              <a:rPr lang="en-US" dirty="0"/>
              <a:t>Edith Cavell</a:t>
            </a:r>
          </a:p>
          <a:p>
            <a:r>
              <a:rPr lang="en-US" dirty="0"/>
              <a:t>Treaty of Brest-Litovsk</a:t>
            </a:r>
          </a:p>
          <a:p>
            <a:r>
              <a:rPr lang="en-US" dirty="0"/>
              <a:t>Woodrow Wilson</a:t>
            </a:r>
          </a:p>
          <a:p>
            <a:r>
              <a:rPr lang="en-US" dirty="0"/>
              <a:t>Fourteen Points</a:t>
            </a:r>
          </a:p>
          <a:p>
            <a:r>
              <a:rPr lang="en-US" dirty="0"/>
              <a:t>Total war</a:t>
            </a:r>
          </a:p>
          <a:p>
            <a:r>
              <a:rPr lang="en-US" dirty="0"/>
              <a:t>Propaganda</a:t>
            </a:r>
          </a:p>
          <a:p>
            <a:r>
              <a:rPr lang="en-US" dirty="0"/>
              <a:t>Atrocity</a:t>
            </a:r>
          </a:p>
          <a:p>
            <a:r>
              <a:rPr lang="en-US" dirty="0"/>
              <a:t>armistice</a:t>
            </a:r>
          </a:p>
          <a:p>
            <a:endParaRPr lang="en-US" dirty="0"/>
          </a:p>
        </p:txBody>
      </p:sp>
      <p:sp>
        <p:nvSpPr>
          <p:cNvPr id="3" name="Title 2"/>
          <p:cNvSpPr>
            <a:spLocks noGrp="1"/>
          </p:cNvSpPr>
          <p:nvPr>
            <p:ph type="title"/>
          </p:nvPr>
        </p:nvSpPr>
        <p:spPr/>
        <p:txBody>
          <a:bodyPr/>
          <a:lstStyle/>
          <a:p>
            <a:r>
              <a:rPr lang="en-US" dirty="0"/>
              <a:t>Make Sure You Can Define…</a:t>
            </a:r>
          </a:p>
        </p:txBody>
      </p:sp>
    </p:spTree>
    <p:extLst>
      <p:ext uri="{BB962C8B-B14F-4D97-AF65-F5344CB8AC3E}">
        <p14:creationId xmlns:p14="http://schemas.microsoft.com/office/powerpoint/2010/main" val="18919538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Tell me what is right, and I will fight for it”</a:t>
            </a:r>
          </a:p>
          <a:p>
            <a:pPr lvl="8"/>
            <a:r>
              <a:rPr lang="en-US" dirty="0" smtClean="0"/>
              <a:t>-Woodrow Wilson</a:t>
            </a:r>
            <a:endParaRPr lang="en-US" dirty="0"/>
          </a:p>
        </p:txBody>
      </p:sp>
      <p:sp>
        <p:nvSpPr>
          <p:cNvPr id="3" name="Title 2"/>
          <p:cNvSpPr>
            <a:spLocks noGrp="1"/>
          </p:cNvSpPr>
          <p:nvPr>
            <p:ph type="title"/>
          </p:nvPr>
        </p:nvSpPr>
        <p:spPr/>
        <p:txBody>
          <a:bodyPr/>
          <a:lstStyle/>
          <a:p>
            <a:r>
              <a:rPr lang="en-US" dirty="0" smtClean="0"/>
              <a:t>Making the Peace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355" y="3733800"/>
            <a:ext cx="24145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5486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problems did Europeans face in 1918?</a:t>
            </a:r>
          </a:p>
          <a:p>
            <a:r>
              <a:rPr lang="en-US" dirty="0" smtClean="0"/>
              <a:t>How did the Big Three disagree over the peace?</a:t>
            </a:r>
          </a:p>
          <a:p>
            <a:r>
              <a:rPr lang="en-US" dirty="0" smtClean="0"/>
              <a:t>What were the results of the Paris Peace Conference?</a:t>
            </a:r>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21920347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David Lloyd George</a:t>
            </a:r>
          </a:p>
          <a:p>
            <a:r>
              <a:rPr lang="en-US" dirty="0" smtClean="0"/>
              <a:t>George Clemenceau</a:t>
            </a:r>
          </a:p>
          <a:p>
            <a:r>
              <a:rPr lang="en-US" dirty="0" smtClean="0"/>
              <a:t>Treaty of Versailles</a:t>
            </a:r>
          </a:p>
          <a:p>
            <a:r>
              <a:rPr lang="en-US" dirty="0" smtClean="0"/>
              <a:t>League of Nations </a:t>
            </a:r>
          </a:p>
          <a:p>
            <a:r>
              <a:rPr lang="en-US" dirty="0" smtClean="0"/>
              <a:t>Reparations</a:t>
            </a:r>
          </a:p>
          <a:p>
            <a:r>
              <a:rPr lang="en-US" dirty="0" smtClean="0"/>
              <a:t>mandate</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5294728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8.5 Million Dead</a:t>
            </a:r>
          </a:p>
          <a:p>
            <a:r>
              <a:rPr lang="en-US" dirty="0" smtClean="0"/>
              <a:t>Around 17 million were wounded, many disabled for life</a:t>
            </a:r>
          </a:p>
          <a:p>
            <a:r>
              <a:rPr lang="en-US" dirty="0" smtClean="0"/>
              <a:t>In 1918, a flu epidemic killed 20 million more</a:t>
            </a:r>
            <a:endParaRPr lang="en-US" dirty="0"/>
          </a:p>
        </p:txBody>
      </p:sp>
      <p:sp>
        <p:nvSpPr>
          <p:cNvPr id="3" name="Title 2"/>
          <p:cNvSpPr>
            <a:spLocks noGrp="1"/>
          </p:cNvSpPr>
          <p:nvPr>
            <p:ph type="title"/>
          </p:nvPr>
        </p:nvSpPr>
        <p:spPr/>
        <p:txBody>
          <a:bodyPr/>
          <a:lstStyle/>
          <a:p>
            <a:r>
              <a:rPr lang="en-US" dirty="0" smtClean="0"/>
              <a:t>The </a:t>
            </a:r>
            <a:r>
              <a:rPr lang="en-US" dirty="0" err="1" smtClean="0"/>
              <a:t>Co$ts</a:t>
            </a:r>
            <a:r>
              <a:rPr lang="en-US" dirty="0" smtClean="0"/>
              <a:t> of War</a:t>
            </a:r>
            <a:endParaRPr lang="en-US" dirty="0"/>
          </a:p>
        </p:txBody>
      </p:sp>
      <p:pic>
        <p:nvPicPr>
          <p:cNvPr id="6146" name="Picture 2" descr="\\WPSDC01\USER WHS SHARE$\mwalton\Desktop\gr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39678"/>
            <a:ext cx="3367087" cy="32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57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across Europe: homes, farms, factories, roads and churches were destroyed</a:t>
            </a:r>
          </a:p>
          <a:p>
            <a:r>
              <a:rPr lang="en-US" dirty="0" smtClean="0"/>
              <a:t>Many people felt depressed and disillusioned</a:t>
            </a:r>
          </a:p>
          <a:p>
            <a:r>
              <a:rPr lang="en-US" dirty="0" smtClean="0"/>
              <a:t>Citizens from the Allied countries wanted the former Central powers to make </a:t>
            </a:r>
            <a:r>
              <a:rPr lang="en-US" dirty="0" smtClean="0">
                <a:solidFill>
                  <a:srgbClr val="FF0000"/>
                </a:solidFill>
              </a:rPr>
              <a:t>reparations.</a:t>
            </a:r>
            <a:endParaRPr lang="en-US" dirty="0">
              <a:solidFill>
                <a:srgbClr val="FF0000"/>
              </a:solidFill>
            </a:endParaRPr>
          </a:p>
        </p:txBody>
      </p:sp>
      <p:sp>
        <p:nvSpPr>
          <p:cNvPr id="3" name="Title 2"/>
          <p:cNvSpPr>
            <a:spLocks noGrp="1"/>
          </p:cNvSpPr>
          <p:nvPr>
            <p:ph type="title"/>
          </p:nvPr>
        </p:nvSpPr>
        <p:spPr/>
        <p:txBody>
          <a:bodyPr/>
          <a:lstStyle/>
          <a:p>
            <a:r>
              <a:rPr lang="en-US" dirty="0" smtClean="0"/>
              <a:t>Financial Burdens</a:t>
            </a:r>
            <a:endParaRPr lang="en-US" dirty="0"/>
          </a:p>
        </p:txBody>
      </p:sp>
    </p:spTree>
    <p:extLst>
      <p:ext uri="{BB962C8B-B14F-4D97-AF65-F5344CB8AC3E}">
        <p14:creationId xmlns:p14="http://schemas.microsoft.com/office/powerpoint/2010/main" val="7047458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Austria-Hungary and The Ottoman Empire were very worried about the Balkans</a:t>
            </a:r>
          </a:p>
          <a:p>
            <a:r>
              <a:rPr lang="en-US" dirty="0" smtClean="0"/>
              <a:t>Serbia was being very aggressive.</a:t>
            </a:r>
          </a:p>
          <a:p>
            <a:pPr lvl="1"/>
            <a:r>
              <a:rPr lang="en-US" dirty="0" smtClean="0"/>
              <a:t>Serbia wanted to create and lead a united Slavic country  </a:t>
            </a:r>
          </a:p>
          <a:p>
            <a:r>
              <a:rPr lang="en-US" dirty="0" smtClean="0"/>
              <a:t>Several wars led to the Balkans being the “powder keg of Europe”</a:t>
            </a:r>
            <a:endParaRPr lang="en-US" dirty="0"/>
          </a:p>
        </p:txBody>
      </p:sp>
      <p:sp>
        <p:nvSpPr>
          <p:cNvPr id="2" name="Title 1"/>
          <p:cNvSpPr>
            <a:spLocks noGrp="1"/>
          </p:cNvSpPr>
          <p:nvPr>
            <p:ph type="title"/>
          </p:nvPr>
        </p:nvSpPr>
        <p:spPr/>
        <p:txBody>
          <a:bodyPr/>
          <a:lstStyle/>
          <a:p>
            <a:r>
              <a:rPr lang="en-US" dirty="0" smtClean="0"/>
              <a:t>Balkan Crisis</a:t>
            </a:r>
            <a:endParaRPr lang="en-US" dirty="0"/>
          </a:p>
        </p:txBody>
      </p:sp>
      <p:pic>
        <p:nvPicPr>
          <p:cNvPr id="2050" name="Picture 2" descr="\\WPSDC01\USER WHS SHARE$\mwalton\Desktop\powder k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5" y="4206875"/>
            <a:ext cx="2625725" cy="262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200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of the war; governments had collapsed in Russia, Germany, Austria-Hungary, and the Ottoman Empire</a:t>
            </a:r>
          </a:p>
          <a:p>
            <a:r>
              <a:rPr lang="en-US" dirty="0" smtClean="0"/>
              <a:t>Radicals dreamed of building a socialist society, conservatives warned against communism</a:t>
            </a:r>
          </a:p>
          <a:p>
            <a:r>
              <a:rPr lang="en-US" dirty="0" smtClean="0"/>
              <a:t>With European powers no longer looking invincible, former colonies began to dream of independence</a:t>
            </a:r>
          </a:p>
          <a:p>
            <a:endParaRPr lang="en-US" dirty="0"/>
          </a:p>
        </p:txBody>
      </p:sp>
      <p:sp>
        <p:nvSpPr>
          <p:cNvPr id="3" name="Title 2"/>
          <p:cNvSpPr>
            <a:spLocks noGrp="1"/>
          </p:cNvSpPr>
          <p:nvPr>
            <p:ph type="title"/>
          </p:nvPr>
        </p:nvSpPr>
        <p:spPr/>
        <p:txBody>
          <a:bodyPr/>
          <a:lstStyle/>
          <a:p>
            <a:r>
              <a:rPr lang="en-US" dirty="0" smtClean="0"/>
              <a:t>Political Turmoil</a:t>
            </a:r>
            <a:endParaRPr lang="en-US" dirty="0"/>
          </a:p>
        </p:txBody>
      </p:sp>
    </p:spTree>
    <p:extLst>
      <p:ext uri="{BB962C8B-B14F-4D97-AF65-F5344CB8AC3E}">
        <p14:creationId xmlns:p14="http://schemas.microsoft.com/office/powerpoint/2010/main" val="30460338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Big Three</a:t>
            </a:r>
          </a:p>
          <a:p>
            <a:pPr lvl="1"/>
            <a:r>
              <a:rPr lang="en-US" dirty="0" smtClean="0"/>
              <a:t>Woodrow Wilson- U.S. President, wanted a peace without victory, pressed for his fourteen points</a:t>
            </a:r>
          </a:p>
          <a:p>
            <a:pPr lvl="1"/>
            <a:r>
              <a:rPr lang="en-US" dirty="0" smtClean="0">
                <a:solidFill>
                  <a:srgbClr val="FF0000"/>
                </a:solidFill>
              </a:rPr>
              <a:t>David Lloyd George- </a:t>
            </a:r>
            <a:r>
              <a:rPr lang="en-US" dirty="0" smtClean="0"/>
              <a:t>British Prime Minister, wanted to rebuild Britain in a way that was “fit for heroes”, a very expensive proposition</a:t>
            </a:r>
          </a:p>
          <a:p>
            <a:pPr lvl="1"/>
            <a:r>
              <a:rPr lang="en-US" dirty="0" smtClean="0">
                <a:solidFill>
                  <a:srgbClr val="FF0000"/>
                </a:solidFill>
              </a:rPr>
              <a:t>Georges Clemenceau- </a:t>
            </a:r>
            <a:r>
              <a:rPr lang="en-US" dirty="0" smtClean="0"/>
              <a:t>French leader, nicknamed “the tiger” wanted a peace that would weaken Germany. </a:t>
            </a:r>
            <a:endParaRPr lang="en-US" dirty="0"/>
          </a:p>
        </p:txBody>
      </p:sp>
      <p:sp>
        <p:nvSpPr>
          <p:cNvPr id="3" name="Title 2"/>
          <p:cNvSpPr>
            <a:spLocks noGrp="1"/>
          </p:cNvSpPr>
          <p:nvPr>
            <p:ph type="title"/>
          </p:nvPr>
        </p:nvSpPr>
        <p:spPr/>
        <p:txBody>
          <a:bodyPr/>
          <a:lstStyle/>
          <a:p>
            <a:r>
              <a:rPr lang="en-US" dirty="0" smtClean="0"/>
              <a:t>The Paris Peace Conference</a:t>
            </a:r>
            <a:endParaRPr lang="en-US" dirty="0"/>
          </a:p>
        </p:txBody>
      </p:sp>
    </p:spTree>
    <p:extLst>
      <p:ext uri="{BB962C8B-B14F-4D97-AF65-F5344CB8AC3E}">
        <p14:creationId xmlns:p14="http://schemas.microsoft.com/office/powerpoint/2010/main" val="35379941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2414225" cy="24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WPSDC01\USER WHS SHARE$\mwalton\Desktop\davidlloydgeo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909" y="3733800"/>
            <a:ext cx="2286000" cy="2880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PSDC01\USER WHS SHARE$\mwalton\Desktop\clemencea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8800"/>
            <a:ext cx="2774950" cy="24684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733800"/>
            <a:ext cx="2133600" cy="381000"/>
          </a:xfrm>
          <a:prstGeom prst="rect">
            <a:avLst/>
          </a:prstGeom>
          <a:noFill/>
        </p:spPr>
        <p:txBody>
          <a:bodyPr wrap="square" rtlCol="0">
            <a:spAutoFit/>
          </a:bodyPr>
          <a:lstStyle/>
          <a:p>
            <a:r>
              <a:rPr lang="en-US" dirty="0" smtClean="0">
                <a:solidFill>
                  <a:schemeClr val="accent2"/>
                </a:solidFill>
              </a:rPr>
              <a:t>Wilson</a:t>
            </a:r>
            <a:endParaRPr lang="en-US" dirty="0">
              <a:solidFill>
                <a:schemeClr val="accent2"/>
              </a:solidFill>
            </a:endParaRPr>
          </a:p>
        </p:txBody>
      </p:sp>
      <p:sp>
        <p:nvSpPr>
          <p:cNvPr id="6" name="TextBox 5"/>
          <p:cNvSpPr txBox="1"/>
          <p:nvPr/>
        </p:nvSpPr>
        <p:spPr>
          <a:xfrm>
            <a:off x="3733800" y="6019800"/>
            <a:ext cx="1981200" cy="381000"/>
          </a:xfrm>
          <a:prstGeom prst="rect">
            <a:avLst/>
          </a:prstGeom>
          <a:noFill/>
        </p:spPr>
        <p:txBody>
          <a:bodyPr wrap="square" rtlCol="0">
            <a:spAutoFit/>
          </a:bodyPr>
          <a:lstStyle/>
          <a:p>
            <a:r>
              <a:rPr lang="en-US" dirty="0" smtClean="0">
                <a:solidFill>
                  <a:schemeClr val="accent2"/>
                </a:solidFill>
              </a:rPr>
              <a:t>George</a:t>
            </a:r>
            <a:endParaRPr lang="en-US" dirty="0">
              <a:solidFill>
                <a:schemeClr val="accent2"/>
              </a:solidFill>
            </a:endParaRPr>
          </a:p>
        </p:txBody>
      </p:sp>
      <p:sp>
        <p:nvSpPr>
          <p:cNvPr id="7" name="TextBox 6"/>
          <p:cNvSpPr txBox="1"/>
          <p:nvPr/>
        </p:nvSpPr>
        <p:spPr>
          <a:xfrm>
            <a:off x="6264275" y="3733800"/>
            <a:ext cx="2438400" cy="369332"/>
          </a:xfrm>
          <a:prstGeom prst="rect">
            <a:avLst/>
          </a:prstGeom>
          <a:noFill/>
        </p:spPr>
        <p:txBody>
          <a:bodyPr wrap="square" rtlCol="0">
            <a:spAutoFit/>
          </a:bodyPr>
          <a:lstStyle/>
          <a:p>
            <a:r>
              <a:rPr lang="en-US" dirty="0" smtClean="0">
                <a:solidFill>
                  <a:schemeClr val="accent2"/>
                </a:solidFill>
              </a:rPr>
              <a:t>Clemenceau</a:t>
            </a:r>
            <a:endParaRPr lang="en-US" dirty="0">
              <a:solidFill>
                <a:schemeClr val="accent2"/>
              </a:solidFill>
            </a:endParaRPr>
          </a:p>
        </p:txBody>
      </p:sp>
    </p:spTree>
    <p:extLst>
      <p:ext uri="{BB962C8B-B14F-4D97-AF65-F5344CB8AC3E}">
        <p14:creationId xmlns:p14="http://schemas.microsoft.com/office/powerpoint/2010/main" val="26938666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“Big Three” took the lead, but many other countries also had competing interests.</a:t>
            </a:r>
          </a:p>
          <a:p>
            <a:r>
              <a:rPr lang="en-US" dirty="0" smtClean="0"/>
              <a:t>Many groups of people who had sided with the allies argued for self-determination.</a:t>
            </a:r>
          </a:p>
          <a:p>
            <a:r>
              <a:rPr lang="en-US" dirty="0" smtClean="0"/>
              <a:t>Since some land was claimed by more than one group of people, it was impossible to satisfy everyone</a:t>
            </a:r>
          </a:p>
          <a:p>
            <a:r>
              <a:rPr lang="en-US" dirty="0" smtClean="0"/>
              <a:t>Wilson had to abandon many of his fourteen points, however the League of Nations was created, without U.S. involvement. </a:t>
            </a:r>
            <a:endParaRPr lang="en-US" dirty="0"/>
          </a:p>
        </p:txBody>
      </p:sp>
      <p:sp>
        <p:nvSpPr>
          <p:cNvPr id="3" name="Title 2"/>
          <p:cNvSpPr>
            <a:spLocks noGrp="1"/>
          </p:cNvSpPr>
          <p:nvPr>
            <p:ph type="title"/>
          </p:nvPr>
        </p:nvSpPr>
        <p:spPr/>
        <p:txBody>
          <a:bodyPr/>
          <a:lstStyle/>
          <a:p>
            <a:r>
              <a:rPr lang="en-US" dirty="0" smtClean="0"/>
              <a:t>Difficult Issues</a:t>
            </a:r>
            <a:endParaRPr lang="en-US" dirty="0"/>
          </a:p>
        </p:txBody>
      </p:sp>
    </p:spTree>
    <p:extLst>
      <p:ext uri="{BB962C8B-B14F-4D97-AF65-F5344CB8AC3E}">
        <p14:creationId xmlns:p14="http://schemas.microsoft.com/office/powerpoint/2010/main" val="32852834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new German government was forced to sign the </a:t>
            </a:r>
            <a:r>
              <a:rPr lang="en-US" dirty="0" smtClean="0">
                <a:solidFill>
                  <a:srgbClr val="FF0000"/>
                </a:solidFill>
              </a:rPr>
              <a:t>Treaty of Versailles</a:t>
            </a:r>
            <a:r>
              <a:rPr lang="en-US" dirty="0" smtClean="0"/>
              <a:t>, which placed all of the blame for the war on Germany, and required them to pay </a:t>
            </a:r>
            <a:r>
              <a:rPr lang="en-US" dirty="0" smtClean="0">
                <a:solidFill>
                  <a:srgbClr val="FF0000"/>
                </a:solidFill>
              </a:rPr>
              <a:t>reparations.</a:t>
            </a:r>
          </a:p>
          <a:p>
            <a:r>
              <a:rPr lang="en-US" dirty="0" smtClean="0"/>
              <a:t>The treaty also required Germany to pay pension for Allied soldiers and their families, weakened the Germany military, returned Alsace and Lorraine to France, and took away German territory. </a:t>
            </a:r>
          </a:p>
          <a:p>
            <a:r>
              <a:rPr lang="en-US" dirty="0" smtClean="0"/>
              <a:t>The Germans were forced to sign the document, but resentment in Germany would last for years (</a:t>
            </a:r>
            <a:r>
              <a:rPr lang="en-US" dirty="0" err="1" smtClean="0"/>
              <a:t>ch.</a:t>
            </a:r>
            <a:r>
              <a:rPr lang="en-US" dirty="0" smtClean="0"/>
              <a:t> 14)</a:t>
            </a:r>
            <a:endParaRPr lang="en-US" dirty="0"/>
          </a:p>
        </p:txBody>
      </p:sp>
      <p:sp>
        <p:nvSpPr>
          <p:cNvPr id="3" name="Title 2"/>
          <p:cNvSpPr>
            <a:spLocks noGrp="1"/>
          </p:cNvSpPr>
          <p:nvPr>
            <p:ph type="title"/>
          </p:nvPr>
        </p:nvSpPr>
        <p:spPr/>
        <p:txBody>
          <a:bodyPr/>
          <a:lstStyle/>
          <a:p>
            <a:r>
              <a:rPr lang="en-US" dirty="0" smtClean="0"/>
              <a:t>The Treaty of Versailles</a:t>
            </a:r>
            <a:endParaRPr lang="en-US" dirty="0"/>
          </a:p>
        </p:txBody>
      </p:sp>
    </p:spTree>
    <p:extLst>
      <p:ext uri="{BB962C8B-B14F-4D97-AF65-F5344CB8AC3E}">
        <p14:creationId xmlns:p14="http://schemas.microsoft.com/office/powerpoint/2010/main" val="26717712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Self-determination</a:t>
            </a:r>
          </a:p>
          <a:p>
            <a:pPr lvl="1"/>
            <a:r>
              <a:rPr lang="en-US" dirty="0" smtClean="0"/>
              <a:t>Many new countries were created out of land that had been owned by Austria, Germany, and Russia. (Czechoslovakia, Lithuania, Latvia, etc.)</a:t>
            </a:r>
          </a:p>
          <a:p>
            <a:r>
              <a:rPr lang="en-US" dirty="0" smtClean="0">
                <a:solidFill>
                  <a:srgbClr val="FF0000"/>
                </a:solidFill>
              </a:rPr>
              <a:t>Mandate</a:t>
            </a:r>
          </a:p>
          <a:p>
            <a:pPr lvl="1"/>
            <a:r>
              <a:rPr lang="en-US" dirty="0" smtClean="0"/>
              <a:t>Across Asia and Africa, former German colonies were ruled by the Allies, rather than being given independence</a:t>
            </a:r>
          </a:p>
          <a:p>
            <a:r>
              <a:rPr lang="en-US" dirty="0" smtClean="0"/>
              <a:t>Unfulfilled goals</a:t>
            </a:r>
          </a:p>
          <a:p>
            <a:pPr lvl="1"/>
            <a:r>
              <a:rPr lang="en-US" dirty="0" smtClean="0"/>
              <a:t>Italy was angry they did not get the land they wanted, Japan was angry they weren’t given China, Russia was </a:t>
            </a:r>
            <a:r>
              <a:rPr lang="en-US" smtClean="0"/>
              <a:t>upset they </a:t>
            </a:r>
            <a:r>
              <a:rPr lang="en-US" dirty="0" smtClean="0"/>
              <a:t>lost some of their land.</a:t>
            </a:r>
            <a:endParaRPr lang="en-US" dirty="0"/>
          </a:p>
        </p:txBody>
      </p:sp>
      <p:sp>
        <p:nvSpPr>
          <p:cNvPr id="3" name="Title 2"/>
          <p:cNvSpPr>
            <a:spLocks noGrp="1"/>
          </p:cNvSpPr>
          <p:nvPr>
            <p:ph type="title"/>
          </p:nvPr>
        </p:nvSpPr>
        <p:spPr/>
        <p:txBody>
          <a:bodyPr/>
          <a:lstStyle/>
          <a:p>
            <a:r>
              <a:rPr lang="en-US" dirty="0" smtClean="0"/>
              <a:t>Other Settlements</a:t>
            </a:r>
            <a:endParaRPr lang="en-US" dirty="0"/>
          </a:p>
        </p:txBody>
      </p:sp>
    </p:spTree>
    <p:extLst>
      <p:ext uri="{BB962C8B-B14F-4D97-AF65-F5344CB8AC3E}">
        <p14:creationId xmlns:p14="http://schemas.microsoft.com/office/powerpoint/2010/main" val="26205664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than 40 nations (not the U.S.) joined the League of Nations</a:t>
            </a:r>
          </a:p>
          <a:p>
            <a:r>
              <a:rPr lang="en-US" dirty="0" smtClean="0"/>
              <a:t>People were hopeful for a lasting peace, but there were more wars coming. </a:t>
            </a:r>
            <a:endParaRPr lang="en-US" dirty="0"/>
          </a:p>
        </p:txBody>
      </p:sp>
      <p:sp>
        <p:nvSpPr>
          <p:cNvPr id="3" name="Title 2"/>
          <p:cNvSpPr>
            <a:spLocks noGrp="1"/>
          </p:cNvSpPr>
          <p:nvPr>
            <p:ph type="title"/>
          </p:nvPr>
        </p:nvSpPr>
        <p:spPr/>
        <p:txBody>
          <a:bodyPr/>
          <a:lstStyle/>
          <a:p>
            <a:r>
              <a:rPr lang="en-US" dirty="0" smtClean="0"/>
              <a:t>Hopes for Global Peace </a:t>
            </a:r>
            <a:endParaRPr lang="en-US" dirty="0"/>
          </a:p>
        </p:txBody>
      </p:sp>
    </p:spTree>
    <p:extLst>
      <p:ext uri="{BB962C8B-B14F-4D97-AF65-F5344CB8AC3E}">
        <p14:creationId xmlns:p14="http://schemas.microsoft.com/office/powerpoint/2010/main" val="2356585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problems did Europeans face in 1918?</a:t>
            </a:r>
          </a:p>
          <a:p>
            <a:r>
              <a:rPr lang="en-US" dirty="0"/>
              <a:t>How did the Big Three disagree over the peace?</a:t>
            </a:r>
          </a:p>
          <a:p>
            <a:r>
              <a:rPr lang="en-US" dirty="0"/>
              <a:t>What were the results of the Paris Peace Conference?</a:t>
            </a:r>
          </a:p>
          <a:p>
            <a:endParaRPr lang="en-US" dirty="0"/>
          </a:p>
        </p:txBody>
      </p:sp>
      <p:sp>
        <p:nvSpPr>
          <p:cNvPr id="3" name="Title 2"/>
          <p:cNvSpPr>
            <a:spLocks noGrp="1"/>
          </p:cNvSpPr>
          <p:nvPr>
            <p:ph type="title"/>
          </p:nvPr>
        </p:nvSpPr>
        <p:spPr/>
        <p:txBody>
          <a:bodyPr/>
          <a:lstStyle/>
          <a:p>
            <a:r>
              <a:rPr lang="en-US" dirty="0"/>
              <a:t>Make Sure You Can Answer</a:t>
            </a:r>
          </a:p>
        </p:txBody>
      </p:sp>
    </p:spTree>
    <p:extLst>
      <p:ext uri="{BB962C8B-B14F-4D97-AF65-F5344CB8AC3E}">
        <p14:creationId xmlns:p14="http://schemas.microsoft.com/office/powerpoint/2010/main" val="8929614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David Lloyd George</a:t>
            </a:r>
          </a:p>
          <a:p>
            <a:r>
              <a:rPr lang="en-US" dirty="0"/>
              <a:t>George Clemenceau</a:t>
            </a:r>
          </a:p>
          <a:p>
            <a:r>
              <a:rPr lang="en-US" dirty="0"/>
              <a:t>Treaty of Versailles</a:t>
            </a:r>
          </a:p>
          <a:p>
            <a:r>
              <a:rPr lang="en-US" dirty="0"/>
              <a:t>League of Nations </a:t>
            </a:r>
          </a:p>
          <a:p>
            <a:r>
              <a:rPr lang="en-US" dirty="0"/>
              <a:t>Reparations</a:t>
            </a:r>
          </a:p>
          <a:p>
            <a:r>
              <a:rPr lang="en-US" dirty="0"/>
              <a:t>mandate</a:t>
            </a:r>
          </a:p>
          <a:p>
            <a:endParaRPr lang="en-US" dirty="0"/>
          </a:p>
        </p:txBody>
      </p:sp>
      <p:sp>
        <p:nvSpPr>
          <p:cNvPr id="3" name="Title 2"/>
          <p:cNvSpPr>
            <a:spLocks noGrp="1"/>
          </p:cNvSpPr>
          <p:nvPr>
            <p:ph type="title"/>
          </p:nvPr>
        </p:nvSpPr>
        <p:spPr/>
        <p:txBody>
          <a:bodyPr/>
          <a:lstStyle/>
          <a:p>
            <a:r>
              <a:rPr lang="en-US" dirty="0"/>
              <a:t>Make Sure You Can Define…</a:t>
            </a:r>
          </a:p>
        </p:txBody>
      </p:sp>
    </p:spTree>
    <p:extLst>
      <p:ext uri="{BB962C8B-B14F-4D97-AF65-F5344CB8AC3E}">
        <p14:creationId xmlns:p14="http://schemas.microsoft.com/office/powerpoint/2010/main" val="12406609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Britain was threatened by Germany’s economic growth.</a:t>
            </a:r>
          </a:p>
          <a:p>
            <a:r>
              <a:rPr lang="en-US" dirty="0" smtClean="0"/>
              <a:t>Germany felt they deserved more respect than they were getting</a:t>
            </a:r>
          </a:p>
          <a:p>
            <a:r>
              <a:rPr lang="en-US" dirty="0" smtClean="0"/>
              <a:t>1905 and 1911</a:t>
            </a:r>
          </a:p>
          <a:p>
            <a:pPr lvl="1"/>
            <a:r>
              <a:rPr lang="en-US" dirty="0" smtClean="0"/>
              <a:t>Germany wanted to keep France from making Morocco a protectorate.  Germany gained territory, and tensions increased</a:t>
            </a:r>
            <a:endParaRPr lang="en-US" dirty="0"/>
          </a:p>
        </p:txBody>
      </p:sp>
      <p:sp>
        <p:nvSpPr>
          <p:cNvPr id="2" name="Title 1"/>
          <p:cNvSpPr>
            <a:spLocks noGrp="1"/>
          </p:cNvSpPr>
          <p:nvPr>
            <p:ph type="title"/>
          </p:nvPr>
        </p:nvSpPr>
        <p:spPr/>
        <p:txBody>
          <a:bodyPr/>
          <a:lstStyle/>
          <a:p>
            <a:r>
              <a:rPr lang="en-US" dirty="0" smtClean="0"/>
              <a:t>Economic and Imperial Rivalries</a:t>
            </a:r>
            <a:endParaRPr lang="en-US" dirty="0"/>
          </a:p>
        </p:txBody>
      </p:sp>
    </p:spTree>
    <p:extLst>
      <p:ext uri="{BB962C8B-B14F-4D97-AF65-F5344CB8AC3E}">
        <p14:creationId xmlns:p14="http://schemas.microsoft.com/office/powerpoint/2010/main" val="32918189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Militarism grew out of Social Darwinism.</a:t>
            </a:r>
          </a:p>
          <a:p>
            <a:r>
              <a:rPr lang="en-US" dirty="0" smtClean="0"/>
              <a:t>Great powers competed to build a bigger Army and Navy.</a:t>
            </a:r>
          </a:p>
          <a:p>
            <a:pPr algn="ctr"/>
            <a:r>
              <a:rPr lang="en-US" dirty="0" smtClean="0">
                <a:solidFill>
                  <a:schemeClr val="accent1"/>
                </a:solidFill>
              </a:rPr>
              <a:t>Should nations keep a large weapons stockpile?</a:t>
            </a:r>
          </a:p>
        </p:txBody>
      </p:sp>
      <p:sp>
        <p:nvSpPr>
          <p:cNvPr id="2" name="Title 1"/>
          <p:cNvSpPr>
            <a:spLocks noGrp="1"/>
          </p:cNvSpPr>
          <p:nvPr>
            <p:ph type="title"/>
          </p:nvPr>
        </p:nvSpPr>
        <p:spPr/>
        <p:txBody>
          <a:bodyPr/>
          <a:lstStyle/>
          <a:p>
            <a:r>
              <a:rPr lang="en-US" dirty="0" smtClean="0"/>
              <a:t>Militarism and the Arms race</a:t>
            </a:r>
            <a:endParaRPr lang="en-US" dirty="0"/>
          </a:p>
        </p:txBody>
      </p:sp>
      <p:pic>
        <p:nvPicPr>
          <p:cNvPr id="3076" name="Picture 4" descr="\\WPSDC01\USER WHS SHARE$\mwalton\Desktop\armsrace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980" y="3695122"/>
            <a:ext cx="4298950" cy="301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723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4714</TotalTime>
  <Words>2928</Words>
  <Application>Microsoft Office PowerPoint</Application>
  <PresentationFormat>On-screen Show (4:3)</PresentationFormat>
  <Paragraphs>379</Paragraphs>
  <Slides>78</Slides>
  <Notes>0</Notes>
  <HiddenSlides>0</HiddenSlides>
  <MMClips>1</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Concourse</vt:lpstr>
      <vt:lpstr>World War One and Its Aftermath</vt:lpstr>
      <vt:lpstr>Section Outline  </vt:lpstr>
      <vt:lpstr>The Stage is Set</vt:lpstr>
      <vt:lpstr>Vocabulary</vt:lpstr>
      <vt:lpstr>Peace?</vt:lpstr>
      <vt:lpstr>Aggressive Nationalism</vt:lpstr>
      <vt:lpstr>Balkan Crisis</vt:lpstr>
      <vt:lpstr>Economic and Imperial Rivalries</vt:lpstr>
      <vt:lpstr>Militarism and the Arms race</vt:lpstr>
      <vt:lpstr>Militarism and the Arms race</vt:lpstr>
      <vt:lpstr>A Tangle of Alliances</vt:lpstr>
      <vt:lpstr>Can you Answer?</vt:lpstr>
      <vt:lpstr>Can You Define?</vt:lpstr>
      <vt:lpstr>The Guns of August</vt:lpstr>
      <vt:lpstr>Make Sure You Can Answer</vt:lpstr>
      <vt:lpstr>Make Sure You Can Define</vt:lpstr>
      <vt:lpstr>One Murder, Million of Victims</vt:lpstr>
      <vt:lpstr>One Murder, Million of Victims</vt:lpstr>
      <vt:lpstr>The Killer</vt:lpstr>
      <vt:lpstr>The Victims</vt:lpstr>
      <vt:lpstr>Mama and I are very well… </vt:lpstr>
      <vt:lpstr>The Murder</vt:lpstr>
      <vt:lpstr>The Punishment</vt:lpstr>
      <vt:lpstr>Peace Unravels</vt:lpstr>
      <vt:lpstr>Peace Unravels </vt:lpstr>
      <vt:lpstr>Schlieffen Plan</vt:lpstr>
      <vt:lpstr>Schlieffen Plan</vt:lpstr>
      <vt:lpstr>Whose Fault?</vt:lpstr>
      <vt:lpstr>Make Sure You Can Answer</vt:lpstr>
      <vt:lpstr>Make Sure You Can Define</vt:lpstr>
      <vt:lpstr>A New Kind of Conflict</vt:lpstr>
      <vt:lpstr>Make Sure You Can Answer</vt:lpstr>
      <vt:lpstr>Make Sure You Can Define</vt:lpstr>
      <vt:lpstr>The Western Front</vt:lpstr>
      <vt:lpstr>Trench Warfare</vt:lpstr>
      <vt:lpstr>Trench Warfare cont.</vt:lpstr>
      <vt:lpstr>Costly Battles </vt:lpstr>
      <vt:lpstr>Other European Fronts</vt:lpstr>
      <vt:lpstr>The War Beyond Europe</vt:lpstr>
      <vt:lpstr>War beyond Europe </vt:lpstr>
      <vt:lpstr>Make Sure You Can Answer</vt:lpstr>
      <vt:lpstr>Make Sure You Can Define</vt:lpstr>
      <vt:lpstr>Winning the War</vt:lpstr>
      <vt:lpstr>Make Sure You Can Answer</vt:lpstr>
      <vt:lpstr>Make Sure You Can Define…</vt:lpstr>
      <vt:lpstr>Effects of the Stalemate</vt:lpstr>
      <vt:lpstr>Propaganda War</vt:lpstr>
      <vt:lpstr>Propaganda</vt:lpstr>
      <vt:lpstr>Propaganda</vt:lpstr>
      <vt:lpstr>Propaganda</vt:lpstr>
      <vt:lpstr>Propaganda</vt:lpstr>
      <vt:lpstr>Propaganda</vt:lpstr>
      <vt:lpstr>Women at War</vt:lpstr>
      <vt:lpstr>Collapsing Morale</vt:lpstr>
      <vt:lpstr>Revolution in Russia </vt:lpstr>
      <vt:lpstr>The United States Enters</vt:lpstr>
      <vt:lpstr>Cultural Ties</vt:lpstr>
      <vt:lpstr>Zimmerman Note</vt:lpstr>
      <vt:lpstr>“The Yanks are coming”</vt:lpstr>
      <vt:lpstr>Over There, Over There</vt:lpstr>
      <vt:lpstr>Fourteen Points</vt:lpstr>
      <vt:lpstr>Campaign to Victory</vt:lpstr>
      <vt:lpstr>Make Sure You Can Answer</vt:lpstr>
      <vt:lpstr>Make Sure You Can Define…</vt:lpstr>
      <vt:lpstr>Making the Peace</vt:lpstr>
      <vt:lpstr>Make Sure You Can Answer</vt:lpstr>
      <vt:lpstr>Make Sure You Can Define…</vt:lpstr>
      <vt:lpstr>The Co$ts of War</vt:lpstr>
      <vt:lpstr>Financial Burdens</vt:lpstr>
      <vt:lpstr>Political Turmoil</vt:lpstr>
      <vt:lpstr>The Paris Peace Conference</vt:lpstr>
      <vt:lpstr>PowerPoint Presentation</vt:lpstr>
      <vt:lpstr>Difficult Issues</vt:lpstr>
      <vt:lpstr>The Treaty of Versailles</vt:lpstr>
      <vt:lpstr>Other Settlements</vt:lpstr>
      <vt:lpstr>Hopes for Global Peace </vt:lpstr>
      <vt:lpstr>Make Sure You Can Answer</vt:lpstr>
      <vt:lpstr>Make Sure You Can Define…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One and Its Aftermath</dc:title>
  <dc:creator>Matthew Walton</dc:creator>
  <cp:lastModifiedBy>Matthew Walton</cp:lastModifiedBy>
  <cp:revision>62</cp:revision>
  <dcterms:created xsi:type="dcterms:W3CDTF">2013-03-20T15:35:24Z</dcterms:created>
  <dcterms:modified xsi:type="dcterms:W3CDTF">2014-04-10T17:10:14Z</dcterms:modified>
</cp:coreProperties>
</file>