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0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3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0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5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5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2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6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2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8620D-80CF-4898-954B-C23E18C14FEA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19110-007F-4C07-8212-335B60C2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5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you should know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Day 2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7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Judicial Branch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304800"/>
            <a:ext cx="5181600" cy="584780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Lead by the supreme court</a:t>
            </a:r>
          </a:p>
          <a:p>
            <a:r>
              <a:rPr lang="en-US" sz="2800" dirty="0" smtClean="0"/>
              <a:t>Role is to check that laws are fair to all people.</a:t>
            </a:r>
          </a:p>
          <a:p>
            <a:endParaRPr lang="en-US" sz="2800" dirty="0"/>
          </a:p>
          <a:p>
            <a:r>
              <a:rPr lang="en-US" sz="2800" dirty="0" smtClean="0"/>
              <a:t>Chief Justice John Roberts</a:t>
            </a:r>
          </a:p>
          <a:p>
            <a:endParaRPr lang="en-US" sz="2800" dirty="0"/>
          </a:p>
          <a:p>
            <a:r>
              <a:rPr lang="en-US" sz="2800" dirty="0" smtClean="0"/>
              <a:t>Justices are sheltered from the politics of their decisions by lifetime appointments.  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Government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25" y="1243806"/>
            <a:ext cx="2794000" cy="3911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 err="1" smtClean="0"/>
              <a:t>Governer</a:t>
            </a:r>
            <a:endParaRPr lang="en-US" sz="2000" dirty="0" smtClean="0"/>
          </a:p>
          <a:p>
            <a:r>
              <a:rPr lang="en-US" sz="2000" dirty="0" err="1" smtClean="0"/>
              <a:t>Deval</a:t>
            </a:r>
            <a:r>
              <a:rPr lang="en-US" sz="2000" dirty="0" smtClean="0"/>
              <a:t> Patrick</a:t>
            </a:r>
          </a:p>
          <a:p>
            <a:endParaRPr lang="en-US" sz="2000" dirty="0"/>
          </a:p>
          <a:p>
            <a:r>
              <a:rPr lang="en-US" sz="2000" dirty="0" smtClean="0"/>
              <a:t>State Senate</a:t>
            </a:r>
          </a:p>
          <a:p>
            <a:r>
              <a:rPr lang="en-US" sz="2000" dirty="0" smtClean="0"/>
              <a:t>40 </a:t>
            </a:r>
            <a:r>
              <a:rPr lang="en-US" sz="2000" dirty="0" err="1" smtClean="0"/>
              <a:t>memebers</a:t>
            </a:r>
            <a:endParaRPr lang="en-US" sz="2000" dirty="0" smtClean="0"/>
          </a:p>
          <a:p>
            <a:r>
              <a:rPr lang="en-US" sz="2000" dirty="0" smtClean="0"/>
              <a:t>Therese </a:t>
            </a:r>
            <a:r>
              <a:rPr lang="en-US" sz="2000" dirty="0" err="1" smtClean="0"/>
              <a:t>Murry</a:t>
            </a:r>
            <a:r>
              <a:rPr lang="en-US" sz="2000" dirty="0" smtClean="0"/>
              <a:t> – President</a:t>
            </a:r>
          </a:p>
          <a:p>
            <a:endParaRPr lang="en-US" sz="2000" dirty="0"/>
          </a:p>
          <a:p>
            <a:r>
              <a:rPr lang="en-US" sz="2000" dirty="0" smtClean="0"/>
              <a:t>Anthony </a:t>
            </a:r>
            <a:r>
              <a:rPr lang="en-US" sz="2000" dirty="0" err="1" smtClean="0"/>
              <a:t>Petruccelli</a:t>
            </a:r>
            <a:r>
              <a:rPr lang="en-US" sz="2000" dirty="0" smtClean="0"/>
              <a:t>  - Our senator</a:t>
            </a:r>
          </a:p>
          <a:p>
            <a:endParaRPr lang="en-US" sz="2000" dirty="0"/>
          </a:p>
          <a:p>
            <a:r>
              <a:rPr lang="en-US" sz="2000" dirty="0" smtClean="0"/>
              <a:t>House </a:t>
            </a:r>
            <a:r>
              <a:rPr lang="en-US" sz="2000" dirty="0"/>
              <a:t>o</a:t>
            </a:r>
            <a:r>
              <a:rPr lang="en-US" sz="2000" dirty="0" smtClean="0"/>
              <a:t>f Representatives</a:t>
            </a:r>
          </a:p>
          <a:p>
            <a:r>
              <a:rPr lang="en-US" sz="2000" dirty="0" smtClean="0"/>
              <a:t>Robert </a:t>
            </a:r>
            <a:r>
              <a:rPr lang="en-US" sz="2000" dirty="0" err="1" smtClean="0"/>
              <a:t>DeLeo</a:t>
            </a:r>
            <a:r>
              <a:rPr lang="en-US" sz="2000" dirty="0" smtClean="0"/>
              <a:t> – Speaker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Local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175" y="1994694"/>
            <a:ext cx="4381500" cy="24098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Town Council</a:t>
            </a:r>
          </a:p>
          <a:p>
            <a:r>
              <a:rPr lang="en-US" sz="2000" dirty="0" smtClean="0"/>
              <a:t>9 Councilors </a:t>
            </a:r>
          </a:p>
          <a:p>
            <a:endParaRPr lang="en-US" sz="2000" dirty="0"/>
          </a:p>
          <a:p>
            <a:r>
              <a:rPr lang="en-US" sz="2000" dirty="0" smtClean="0"/>
              <a:t>Peter Gill – Council President</a:t>
            </a:r>
          </a:p>
          <a:p>
            <a:endParaRPr lang="en-US" sz="2000" dirty="0" smtClean="0"/>
          </a:p>
          <a:p>
            <a:r>
              <a:rPr lang="en-US" sz="2000" dirty="0" smtClean="0"/>
              <a:t>Day to Day operation is handled by a town manager that is hired by the town council.  </a:t>
            </a:r>
          </a:p>
          <a:p>
            <a:r>
              <a:rPr lang="en-US" sz="2000" dirty="0" smtClean="0"/>
              <a:t>Jim  </a:t>
            </a:r>
            <a:r>
              <a:rPr lang="en-US" sz="2000" dirty="0" err="1" smtClean="0"/>
              <a:t>Mckenna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685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Who writes the story of history?</a:t>
            </a:r>
          </a:p>
          <a:p>
            <a:r>
              <a:rPr lang="en-US" sz="3000" dirty="0" smtClean="0"/>
              <a:t>What does this mean for historical records?</a:t>
            </a:r>
          </a:p>
          <a:p>
            <a:r>
              <a:rPr lang="en-US" sz="3000" dirty="0" smtClean="0"/>
              <a:t>What are the downsides to this bias?</a:t>
            </a:r>
          </a:p>
          <a:p>
            <a:r>
              <a:rPr lang="en-US" sz="3000" dirty="0" smtClean="0"/>
              <a:t>Upsides to the bias?</a:t>
            </a:r>
          </a:p>
          <a:p>
            <a:r>
              <a:rPr lang="en-US" sz="3000" dirty="0" smtClean="0"/>
              <a:t>What more do you want to know?</a:t>
            </a:r>
            <a:endParaRPr lang="en-US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With each new lesson these questions will be posted at the beginning in a slide or on the board.  </a:t>
            </a:r>
            <a:endParaRPr lang="en-US" dirty="0"/>
          </a:p>
          <a:p>
            <a:r>
              <a:rPr lang="en-US" dirty="0" smtClean="0"/>
              <a:t>You need to copy them into your binder.  They do not need to be on a separate piece of paper.  </a:t>
            </a:r>
          </a:p>
          <a:p>
            <a:r>
              <a:rPr lang="en-US" dirty="0" smtClean="0"/>
              <a:t>You can answer them on your own as we go or at the end of the class.  </a:t>
            </a:r>
          </a:p>
          <a:p>
            <a:r>
              <a:rPr lang="en-US" dirty="0" smtClean="0"/>
              <a:t>If you still aren’t able to answer you need to ask.  They will show how much you understand.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5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me some good sources for </a:t>
            </a:r>
            <a:r>
              <a:rPr lang="en-US" b="1" dirty="0" smtClean="0">
                <a:solidFill>
                  <a:srgbClr val="FF0000"/>
                </a:solidFill>
              </a:rPr>
              <a:t>historical information?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What should you know about each source and what can that tell you?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314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Checklist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Newspaper</a:t>
            </a:r>
          </a:p>
          <a:p>
            <a:r>
              <a:rPr lang="en-US" dirty="0" smtClean="0"/>
              <a:t>Text book</a:t>
            </a:r>
          </a:p>
          <a:p>
            <a:r>
              <a:rPr lang="en-US" dirty="0" smtClean="0"/>
              <a:t>Websites</a:t>
            </a:r>
          </a:p>
          <a:p>
            <a:r>
              <a:rPr lang="en-US" dirty="0" smtClean="0"/>
              <a:t>News Networks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Facts US students don’t know but should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Style of Government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Democracy</a:t>
            </a:r>
          </a:p>
          <a:p>
            <a:pPr marL="0" indent="0">
              <a:buNone/>
            </a:pPr>
            <a:r>
              <a:rPr lang="en-US" dirty="0" smtClean="0"/>
              <a:t>Republic</a:t>
            </a:r>
          </a:p>
          <a:p>
            <a:pPr marL="0" indent="0">
              <a:buNone/>
            </a:pPr>
            <a:r>
              <a:rPr lang="en-US" dirty="0" smtClean="0"/>
              <a:t>Dictatorship</a:t>
            </a:r>
          </a:p>
          <a:p>
            <a:pPr marL="0" indent="0">
              <a:buNone/>
            </a:pPr>
            <a:r>
              <a:rPr lang="en-US" dirty="0" smtClean="0"/>
              <a:t>Tyranny</a:t>
            </a:r>
          </a:p>
          <a:p>
            <a:pPr marL="0" indent="0">
              <a:buNone/>
            </a:pPr>
            <a:r>
              <a:rPr lang="en-US" dirty="0" smtClean="0"/>
              <a:t>Communist</a:t>
            </a:r>
          </a:p>
          <a:p>
            <a:pPr marL="0" indent="0">
              <a:buNone/>
            </a:pPr>
            <a:r>
              <a:rPr lang="en-US" dirty="0" smtClean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99451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Facts US students don’t know but should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many branches of government are there and what are they?</a:t>
            </a:r>
          </a:p>
          <a:p>
            <a:r>
              <a:rPr lang="en-US" dirty="0" smtClean="0"/>
              <a:t>Explain each branch</a:t>
            </a:r>
          </a:p>
          <a:p>
            <a:r>
              <a:rPr lang="en-US" dirty="0" smtClean="0"/>
              <a:t>Executive</a:t>
            </a:r>
          </a:p>
          <a:p>
            <a:r>
              <a:rPr lang="en-US" dirty="0" smtClean="0"/>
              <a:t>Legislative</a:t>
            </a:r>
          </a:p>
          <a:p>
            <a:r>
              <a:rPr lang="en-US" dirty="0" smtClean="0"/>
              <a:t>Judicial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47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Executive Branch</a:t>
            </a:r>
            <a:endParaRPr lang="en-US" sz="2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762000"/>
            <a:ext cx="3260313" cy="4448969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Barak Obama </a:t>
            </a:r>
          </a:p>
          <a:p>
            <a:r>
              <a:rPr lang="en-US" sz="2800" dirty="0" smtClean="0"/>
              <a:t>44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President</a:t>
            </a:r>
          </a:p>
          <a:p>
            <a:endParaRPr lang="en-US" sz="2800" dirty="0" smtClean="0"/>
          </a:p>
          <a:p>
            <a:r>
              <a:rPr lang="en-US" sz="2800" dirty="0" smtClean="0"/>
              <a:t>Charge </a:t>
            </a:r>
            <a:r>
              <a:rPr lang="en-US" sz="2800" dirty="0" smtClean="0"/>
              <a:t>of Role</a:t>
            </a:r>
            <a:r>
              <a:rPr lang="en-US" sz="2800" dirty="0" smtClean="0"/>
              <a:t>:  Day to day administration of federal law, also commander of the military.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478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Legislative </a:t>
            </a:r>
            <a:r>
              <a:rPr lang="en-US" dirty="0" smtClean="0"/>
              <a:t>Branch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061" y="273526"/>
            <a:ext cx="4681728" cy="585216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 </a:t>
            </a:r>
            <a:r>
              <a:rPr lang="en-US" sz="2400" dirty="0" smtClean="0"/>
              <a:t>houses- Bicameral</a:t>
            </a:r>
            <a:endParaRPr lang="en-US" sz="2400" dirty="0" smtClean="0"/>
          </a:p>
          <a:p>
            <a:r>
              <a:rPr lang="en-US" sz="2400" dirty="0" smtClean="0"/>
              <a:t>Senate 50 senators</a:t>
            </a:r>
          </a:p>
          <a:p>
            <a:endParaRPr lang="en-US" sz="2400" dirty="0" smtClean="0"/>
          </a:p>
          <a:p>
            <a:r>
              <a:rPr lang="en-US" sz="2400" dirty="0" smtClean="0"/>
              <a:t>House </a:t>
            </a:r>
            <a:r>
              <a:rPr lang="en-US" sz="2400" dirty="0" smtClean="0"/>
              <a:t>of Representatives 435 representatives</a:t>
            </a:r>
          </a:p>
          <a:p>
            <a:endParaRPr lang="en-US" sz="2400" dirty="0" smtClean="0"/>
          </a:p>
          <a:p>
            <a:r>
              <a:rPr lang="en-US" sz="2400" dirty="0" smtClean="0"/>
              <a:t>Led </a:t>
            </a:r>
            <a:r>
              <a:rPr lang="en-US" sz="2400" dirty="0" smtClean="0"/>
              <a:t>by the speaker of the house </a:t>
            </a:r>
          </a:p>
          <a:p>
            <a:r>
              <a:rPr lang="en-US" sz="2400" dirty="0" smtClean="0"/>
              <a:t>John Boehner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369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 Federal Delegation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219200"/>
            <a:ext cx="5857963" cy="329111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1800" dirty="0" smtClean="0"/>
              <a:t>Senators </a:t>
            </a:r>
          </a:p>
          <a:p>
            <a:r>
              <a:rPr lang="en-US" sz="1800" dirty="0" smtClean="0"/>
              <a:t>Elizabeth Warren</a:t>
            </a:r>
          </a:p>
          <a:p>
            <a:r>
              <a:rPr lang="en-US" sz="1800" dirty="0" smtClean="0"/>
              <a:t>Edward Markey</a:t>
            </a:r>
          </a:p>
          <a:p>
            <a:endParaRPr lang="en-US" sz="1800" dirty="0"/>
          </a:p>
          <a:p>
            <a:r>
              <a:rPr lang="en-US" sz="1800" dirty="0" smtClean="0"/>
              <a:t>Representatives 8</a:t>
            </a:r>
          </a:p>
          <a:p>
            <a:r>
              <a:rPr lang="en-US" sz="1800" dirty="0" smtClean="0"/>
              <a:t>Richard  Neal</a:t>
            </a:r>
          </a:p>
          <a:p>
            <a:r>
              <a:rPr lang="en-US" sz="1800" dirty="0" smtClean="0"/>
              <a:t>Jim </a:t>
            </a:r>
            <a:r>
              <a:rPr lang="en-US" sz="1800" dirty="0" err="1" smtClean="0"/>
              <a:t>Mcgovern</a:t>
            </a:r>
            <a:endParaRPr lang="en-US" sz="1800" dirty="0" smtClean="0"/>
          </a:p>
          <a:p>
            <a:r>
              <a:rPr lang="en-US" sz="1800" dirty="0" err="1" smtClean="0"/>
              <a:t>Niki</a:t>
            </a:r>
            <a:r>
              <a:rPr lang="en-US" sz="1800" dirty="0" smtClean="0"/>
              <a:t> Tsongas</a:t>
            </a:r>
          </a:p>
          <a:p>
            <a:r>
              <a:rPr lang="en-US" sz="1800" dirty="0" smtClean="0"/>
              <a:t>Joseph Kennedy III</a:t>
            </a:r>
          </a:p>
          <a:p>
            <a:r>
              <a:rPr lang="en-US" sz="1800" dirty="0" smtClean="0"/>
              <a:t>John Tierney</a:t>
            </a:r>
          </a:p>
          <a:p>
            <a:r>
              <a:rPr lang="en-US" sz="1800" dirty="0" smtClean="0"/>
              <a:t>Michael Capuano</a:t>
            </a:r>
          </a:p>
          <a:p>
            <a:r>
              <a:rPr lang="en-US" sz="1800" b="1" dirty="0" smtClean="0">
                <a:solidFill>
                  <a:schemeClr val="accent3"/>
                </a:solidFill>
              </a:rPr>
              <a:t>Stephen Lynch</a:t>
            </a:r>
          </a:p>
          <a:p>
            <a:r>
              <a:rPr lang="en-US" sz="1800" dirty="0" smtClean="0"/>
              <a:t>William Keating</a:t>
            </a:r>
          </a:p>
          <a:p>
            <a:r>
              <a:rPr lang="en-US" sz="1800" dirty="0" smtClean="0"/>
              <a:t>(vacant)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364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What you should know </vt:lpstr>
      <vt:lpstr>Essential Questions</vt:lpstr>
      <vt:lpstr>Sources</vt:lpstr>
      <vt:lpstr>Source Checklist </vt:lpstr>
      <vt:lpstr>Facts US students don’t know but should</vt:lpstr>
      <vt:lpstr>Facts US students don’t know but should</vt:lpstr>
      <vt:lpstr>Executive Branch</vt:lpstr>
      <vt:lpstr>Legislative Branch</vt:lpstr>
      <vt:lpstr>MA Federal Delegation </vt:lpstr>
      <vt:lpstr>Judicial Branch</vt:lpstr>
      <vt:lpstr>State Government </vt:lpstr>
      <vt:lpstr> Local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should know</dc:title>
  <dc:creator>Adam Sullivan</dc:creator>
  <cp:lastModifiedBy>Adam Sullivan</cp:lastModifiedBy>
  <cp:revision>8</cp:revision>
  <dcterms:created xsi:type="dcterms:W3CDTF">2013-09-09T02:22:29Z</dcterms:created>
  <dcterms:modified xsi:type="dcterms:W3CDTF">2013-09-09T16:12:37Z</dcterms:modified>
</cp:coreProperties>
</file>