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305" r:id="rId6"/>
    <p:sldId id="306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0BA901-E296-473D-B55B-3E0DD8C93BF0}" type="datetimeFigureOut">
              <a:rPr lang="en-US" smtClean="0"/>
              <a:t>3/24/2014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28E26A9-B8CD-4E79-8E7D-A0B6B3198B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Growth of Western Democracies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9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people believed that the Reform Bill did not go far enough</a:t>
            </a:r>
          </a:p>
          <a:p>
            <a:r>
              <a:rPr lang="en-US" dirty="0" smtClean="0"/>
              <a:t>The protestors drew up the People’s Charter</a:t>
            </a:r>
          </a:p>
          <a:p>
            <a:pPr lvl="1"/>
            <a:r>
              <a:rPr lang="en-US" dirty="0" smtClean="0"/>
              <a:t>Universal male suffrage</a:t>
            </a:r>
          </a:p>
          <a:p>
            <a:pPr lvl="1"/>
            <a:r>
              <a:rPr lang="en-US" dirty="0" smtClean="0"/>
              <a:t>Secret ballot</a:t>
            </a:r>
          </a:p>
          <a:p>
            <a:pPr lvl="1"/>
            <a:r>
              <a:rPr lang="en-US" dirty="0" smtClean="0"/>
              <a:t>Annual Parliamentary elections</a:t>
            </a:r>
          </a:p>
          <a:p>
            <a:pPr lvl="1"/>
            <a:r>
              <a:rPr lang="en-US" dirty="0" smtClean="0"/>
              <a:t>Salaries for members of Parliament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Chartism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6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Queen Victoria </a:t>
            </a:r>
            <a:r>
              <a:rPr lang="en-US" dirty="0" smtClean="0"/>
              <a:t>Reign from 1837-1901</a:t>
            </a:r>
          </a:p>
          <a:p>
            <a:r>
              <a:rPr lang="en-US" dirty="0" smtClean="0"/>
              <a:t>Embodied the values of her age, called Victorian Ideals</a:t>
            </a:r>
          </a:p>
          <a:p>
            <a:pPr lvl="1"/>
            <a:r>
              <a:rPr lang="en-US" dirty="0" smtClean="0"/>
              <a:t>Duty</a:t>
            </a:r>
          </a:p>
          <a:p>
            <a:pPr lvl="1"/>
            <a:r>
              <a:rPr lang="en-US" dirty="0" smtClean="0"/>
              <a:t>Thrift</a:t>
            </a:r>
          </a:p>
          <a:p>
            <a:pPr lvl="1"/>
            <a:r>
              <a:rPr lang="en-US" dirty="0" smtClean="0"/>
              <a:t>Honesty</a:t>
            </a:r>
          </a:p>
          <a:p>
            <a:pPr lvl="1"/>
            <a:r>
              <a:rPr lang="en-US" dirty="0" smtClean="0"/>
              <a:t>Hard work</a:t>
            </a:r>
          </a:p>
          <a:p>
            <a:pPr lvl="1"/>
            <a:r>
              <a:rPr lang="en-US" dirty="0" smtClean="0"/>
              <a:t>respectability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Victorian Age</a:t>
            </a:r>
            <a:endParaRPr lang="en-US" dirty="0"/>
          </a:p>
        </p:txBody>
      </p:sp>
      <p:pic>
        <p:nvPicPr>
          <p:cNvPr id="1026" name="Picture 2" descr="\\WPSDC01\USER WHS SHARE$\mwalton\Desktop\Queen Victor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43200"/>
            <a:ext cx="5372100" cy="34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6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Expanded Empire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“The lower classes are becoming so well informed, are so intelligent and earn their bread and riches so deservedly, that they cannot </a:t>
            </a:r>
            <a:r>
              <a:rPr lang="en-US" smtClean="0"/>
              <a:t>and ought </a:t>
            </a:r>
            <a:r>
              <a:rPr lang="en-US" dirty="0" smtClean="0"/>
              <a:t>not be kept back”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under Victoria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Tories</a:t>
            </a:r>
            <a:r>
              <a:rPr lang="en-US" dirty="0" smtClean="0">
                <a:sym typeface="Wingdings" pitchFamily="2" charset="2"/>
              </a:rPr>
              <a:t> Conservatives (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Benjamin Disraeli)</a:t>
            </a:r>
          </a:p>
          <a:p>
            <a:r>
              <a:rPr lang="en-US" dirty="0" smtClean="0">
                <a:sym typeface="Wingdings" pitchFamily="2" charset="2"/>
              </a:rPr>
              <a:t>Whigs Liberals (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William Gladstone)</a:t>
            </a:r>
          </a:p>
          <a:p>
            <a:r>
              <a:rPr lang="en-US" dirty="0" smtClean="0">
                <a:sym typeface="Wingdings" pitchFamily="2" charset="2"/>
              </a:rPr>
              <a:t>Reform Bill of </a:t>
            </a:r>
            <a:r>
              <a:rPr lang="en-US" dirty="0" smtClean="0">
                <a:sym typeface="Wingdings" pitchFamily="2" charset="2"/>
              </a:rPr>
              <a:t>1867 passed by the Conservatives,  </a:t>
            </a:r>
            <a:r>
              <a:rPr lang="en-US" dirty="0" smtClean="0">
                <a:sym typeface="Wingdings" pitchFamily="2" charset="2"/>
              </a:rPr>
              <a:t>doubled the size of the </a:t>
            </a:r>
            <a:r>
              <a:rPr lang="en-US" dirty="0" smtClean="0">
                <a:sym typeface="Wingdings" pitchFamily="2" charset="2"/>
              </a:rPr>
              <a:t>electorate.</a:t>
            </a:r>
          </a:p>
          <a:p>
            <a:r>
              <a:rPr lang="en-US" dirty="0" smtClean="0">
                <a:sym typeface="Wingdings" pitchFamily="2" charset="2"/>
              </a:rPr>
              <a:t>In the 1880s, farmers were given the right to vote under laws passed by the liberals.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 Power </a:t>
            </a:r>
            <a:r>
              <a:rPr lang="en-US" dirty="0" smtClean="0">
                <a:sym typeface="Wingdings" pitchFamily="2" charset="2"/>
              </a:rPr>
              <a:t>of the Lords was limited while the power of the middle class increased, eventually the House of Commons became most </a:t>
            </a:r>
            <a:r>
              <a:rPr lang="en-US" dirty="0" smtClean="0">
                <a:sym typeface="Wingdings" pitchFamily="2" charset="2"/>
              </a:rPr>
              <a:t>powerful.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 Transformed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5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did Reformers seek to alter Parliament in the 1800s?</a:t>
            </a:r>
          </a:p>
          <a:p>
            <a:r>
              <a:rPr lang="en-US" dirty="0"/>
              <a:t>What role did political parties play in the Victorian era?</a:t>
            </a:r>
          </a:p>
          <a:p>
            <a:r>
              <a:rPr lang="en-US" dirty="0"/>
              <a:t>How did Britain achieve universal male suffrage?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answer?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7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Rotten boroughs</a:t>
            </a:r>
          </a:p>
          <a:p>
            <a:r>
              <a:rPr lang="en-US" dirty="0" smtClean="0"/>
              <a:t>Chartism</a:t>
            </a:r>
          </a:p>
          <a:p>
            <a:r>
              <a:rPr lang="en-US" dirty="0" smtClean="0"/>
              <a:t>Benjamin Disraeli</a:t>
            </a:r>
          </a:p>
          <a:p>
            <a:r>
              <a:rPr lang="en-US" dirty="0" smtClean="0"/>
              <a:t>William Gladstone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Define?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34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Social and economic reforms did Britain pass in the 1800s?</a:t>
            </a:r>
          </a:p>
          <a:p>
            <a:r>
              <a:rPr lang="en-US" dirty="0" smtClean="0"/>
              <a:t>How did British women work to win the vote?</a:t>
            </a:r>
          </a:p>
          <a:p>
            <a:r>
              <a:rPr lang="en-US" dirty="0" smtClean="0"/>
              <a:t>What were the goals of the Irish Nationalists?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Century of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Trade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Corn Law </a:t>
            </a:r>
            <a:r>
              <a:rPr lang="en-US" dirty="0" smtClean="0"/>
              <a:t>Controversy: Should the price of grains be kept high?</a:t>
            </a:r>
          </a:p>
          <a:p>
            <a:pPr lvl="1"/>
            <a:r>
              <a:rPr lang="en-US" dirty="0" smtClean="0"/>
              <a:t>Liberals are happy when they are repealed</a:t>
            </a:r>
          </a:p>
          <a:p>
            <a:r>
              <a:rPr lang="en-US" dirty="0" smtClean="0"/>
              <a:t>Abolition of Slavery</a:t>
            </a:r>
          </a:p>
          <a:p>
            <a:pPr lvl="1"/>
            <a:r>
              <a:rPr lang="en-US" dirty="0" smtClean="0"/>
              <a:t>1833: All </a:t>
            </a:r>
            <a:r>
              <a:rPr lang="en-US" smtClean="0"/>
              <a:t>Slavery is </a:t>
            </a:r>
            <a:r>
              <a:rPr lang="en-US" dirty="0" smtClean="0"/>
              <a:t>banned in Great Britain, but textiles manufacturers still buy cotton produced by slaves in the United States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and Social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Crime and </a:t>
            </a:r>
            <a:r>
              <a:rPr lang="en-US" dirty="0" smtClean="0"/>
              <a:t>Punishment</a:t>
            </a:r>
          </a:p>
          <a:p>
            <a:pPr lvl="1"/>
            <a:r>
              <a:rPr lang="en-US" dirty="0" smtClean="0"/>
              <a:t>A limit on capital punishment, and an end to public hangings.</a:t>
            </a:r>
          </a:p>
          <a:p>
            <a:pPr lvl="1"/>
            <a:endParaRPr lang="en-US" dirty="0"/>
          </a:p>
          <a:p>
            <a:r>
              <a:rPr lang="en-US" dirty="0"/>
              <a:t>Victories for </a:t>
            </a:r>
            <a:r>
              <a:rPr lang="en-US" dirty="0" smtClean="0"/>
              <a:t>Workers</a:t>
            </a:r>
          </a:p>
          <a:p>
            <a:pPr lvl="1"/>
            <a:r>
              <a:rPr lang="en-US" dirty="0" smtClean="0"/>
              <a:t>1842-Mineowners are forbidden from hiring women or children under 10</a:t>
            </a:r>
          </a:p>
          <a:p>
            <a:pPr lvl="1"/>
            <a:r>
              <a:rPr lang="en-US" dirty="0" smtClean="0"/>
              <a:t>1847-Women and children limited to a 10 hour day</a:t>
            </a:r>
          </a:p>
          <a:p>
            <a:pPr lvl="1"/>
            <a:r>
              <a:rPr lang="en-US" dirty="0" smtClean="0"/>
              <a:t>Increased Union membership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Improved Public Health</a:t>
            </a:r>
          </a:p>
          <a:p>
            <a:r>
              <a:rPr lang="en-US" dirty="0" smtClean="0"/>
              <a:t>Public Education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Fabian Society</a:t>
            </a:r>
          </a:p>
          <a:p>
            <a:pPr lvl="1"/>
            <a:r>
              <a:rPr lang="en-US" dirty="0" smtClean="0"/>
              <a:t>A group that gradual change through legal means</a:t>
            </a:r>
          </a:p>
          <a:p>
            <a:r>
              <a:rPr lang="en-US" dirty="0" smtClean="0"/>
              <a:t>Growth of the </a:t>
            </a:r>
            <a:r>
              <a:rPr lang="en-US" dirty="0" err="1" smtClean="0"/>
              <a:t>Labour</a:t>
            </a:r>
            <a:r>
              <a:rPr lang="en-US" dirty="0" smtClean="0"/>
              <a:t> Party</a:t>
            </a:r>
          </a:p>
          <a:p>
            <a:r>
              <a:rPr lang="en-US" dirty="0" smtClean="0"/>
              <a:t>Early 1900s bring about social welfare laws such as insurance and pensions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98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Britain Becomes More Democratic</a:t>
            </a:r>
          </a:p>
          <a:p>
            <a:endParaRPr lang="en-US" dirty="0"/>
          </a:p>
          <a:p>
            <a:r>
              <a:rPr lang="en-US" dirty="0" smtClean="0"/>
              <a:t>A Century of Reform</a:t>
            </a:r>
          </a:p>
          <a:p>
            <a:endParaRPr lang="en-US" dirty="0"/>
          </a:p>
          <a:p>
            <a:r>
              <a:rPr lang="en-US" dirty="0" smtClean="0"/>
              <a:t>Division and Democracy in France</a:t>
            </a:r>
          </a:p>
          <a:p>
            <a:endParaRPr lang="en-US" dirty="0"/>
          </a:p>
          <a:p>
            <a:r>
              <a:rPr lang="en-US" dirty="0" smtClean="0"/>
              <a:t>Expansion of the United States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7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Emmeline</a:t>
            </a:r>
            <a:r>
              <a:rPr lang="en-US" dirty="0" smtClean="0">
                <a:solidFill>
                  <a:srgbClr val="FF0000"/>
                </a:solidFill>
              </a:rPr>
              <a:t> Pankhurst: </a:t>
            </a:r>
            <a:r>
              <a:rPr lang="en-US" dirty="0" smtClean="0"/>
              <a:t>A leading suffragist who believed that aggressive tactics were needed to get votes for women.  </a:t>
            </a:r>
          </a:p>
          <a:p>
            <a:pPr lvl="1"/>
            <a:r>
              <a:rPr lang="en-US" dirty="0" smtClean="0"/>
              <a:t>Interrupted Speakers in Parliament</a:t>
            </a:r>
          </a:p>
          <a:p>
            <a:pPr lvl="1"/>
            <a:r>
              <a:rPr lang="en-US" dirty="0" smtClean="0"/>
              <a:t>Collected Petitions</a:t>
            </a:r>
          </a:p>
          <a:p>
            <a:pPr lvl="1"/>
            <a:r>
              <a:rPr lang="en-US" dirty="0" smtClean="0"/>
              <a:t>When those tactics did not work, they turned to smashing windows and burning buildings</a:t>
            </a:r>
          </a:p>
          <a:p>
            <a:pPr lvl="1"/>
            <a:r>
              <a:rPr lang="en-US" dirty="0" smtClean="0"/>
              <a:t>1918-Women in Britain older than 30 are given the right to vote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Votes For Women</a:t>
            </a:r>
            <a:endParaRPr lang="en-US" dirty="0"/>
          </a:p>
        </p:txBody>
      </p:sp>
      <p:pic>
        <p:nvPicPr>
          <p:cNvPr id="2050" name="Picture 2" descr="\\WPSDC01\USER WHS SHARE$\mwalton\Desktop\Emmeline_Pankhur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72000"/>
            <a:ext cx="1629348" cy="21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Irish were ruled by the English, but not happy about it</a:t>
            </a:r>
          </a:p>
          <a:p>
            <a:r>
              <a:rPr lang="en-US" dirty="0" smtClean="0"/>
              <a:t>1829</a:t>
            </a:r>
            <a:r>
              <a:rPr lang="en-US" dirty="0" smtClean="0">
                <a:solidFill>
                  <a:srgbClr val="FF0000"/>
                </a:solidFill>
              </a:rPr>
              <a:t>-Catholic Emancipation Act </a:t>
            </a:r>
            <a:r>
              <a:rPr lang="en-US" dirty="0" smtClean="0"/>
              <a:t>allowed Irish Catholics to vote and hold office.  But there were still problems</a:t>
            </a:r>
          </a:p>
          <a:p>
            <a:r>
              <a:rPr lang="en-US" dirty="0" smtClean="0"/>
              <a:t>1845</a:t>
            </a:r>
            <a:r>
              <a:rPr lang="en-US" dirty="0" smtClean="0">
                <a:solidFill>
                  <a:srgbClr val="FF0000"/>
                </a:solidFill>
              </a:rPr>
              <a:t>-Great Hunger</a:t>
            </a:r>
            <a:r>
              <a:rPr lang="en-US" dirty="0" smtClean="0"/>
              <a:t>-one million Irish die of starvation or disease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5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Charles Stewart Parnell</a:t>
            </a:r>
            <a:r>
              <a:rPr lang="en-US" dirty="0" smtClean="0"/>
              <a:t>: Helped Ireland pass a </a:t>
            </a:r>
            <a:r>
              <a:rPr lang="en-US" dirty="0" smtClean="0">
                <a:solidFill>
                  <a:srgbClr val="FF0000"/>
                </a:solidFill>
              </a:rPr>
              <a:t>home rule </a:t>
            </a:r>
            <a:r>
              <a:rPr lang="en-US" dirty="0" smtClean="0"/>
              <a:t>law, but Irish independence was put off until after World War One.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Ireland</a:t>
            </a:r>
            <a:endParaRPr lang="en-US" dirty="0"/>
          </a:p>
        </p:txBody>
      </p:sp>
      <p:pic>
        <p:nvPicPr>
          <p:cNvPr id="1026" name="Picture 2" descr="\\WPSDC01\USER WHS SHARE$\mwalton\Desktop\parne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57610"/>
            <a:ext cx="2770533" cy="410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5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 Laws</a:t>
            </a:r>
          </a:p>
          <a:p>
            <a:r>
              <a:rPr lang="en-US" dirty="0" smtClean="0"/>
              <a:t>Fabian Society</a:t>
            </a:r>
          </a:p>
          <a:p>
            <a:r>
              <a:rPr lang="en-US" dirty="0" err="1" smtClean="0"/>
              <a:t>Emmeline</a:t>
            </a:r>
            <a:r>
              <a:rPr lang="en-US" dirty="0" smtClean="0"/>
              <a:t> Pankhurst</a:t>
            </a:r>
          </a:p>
          <a:p>
            <a:r>
              <a:rPr lang="en-US" dirty="0" smtClean="0"/>
              <a:t>Catholic Emancipation Act</a:t>
            </a:r>
          </a:p>
          <a:p>
            <a:r>
              <a:rPr lang="en-US" dirty="0" smtClean="0"/>
              <a:t>Great Hunger</a:t>
            </a:r>
          </a:p>
          <a:p>
            <a:r>
              <a:rPr lang="en-US" dirty="0" smtClean="0"/>
              <a:t>Charles Stewart Parnell</a:t>
            </a:r>
          </a:p>
          <a:p>
            <a:r>
              <a:rPr lang="en-US" dirty="0" smtClean="0"/>
              <a:t>Home rule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domestic and foreign policies did Napoleon III pursue?</a:t>
            </a:r>
          </a:p>
          <a:p>
            <a:r>
              <a:rPr lang="en-US" dirty="0" smtClean="0"/>
              <a:t>What steps toward democracy did the Third Republic take?</a:t>
            </a:r>
          </a:p>
          <a:p>
            <a:r>
              <a:rPr lang="en-US" dirty="0" smtClean="0"/>
              <a:t>What were the results of the Dreyfus affair?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Division and Democracy in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0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Came to power in 1848.</a:t>
            </a:r>
          </a:p>
          <a:p>
            <a:r>
              <a:rPr lang="en-US" dirty="0" smtClean="0"/>
              <a:t>Promised to end poverty</a:t>
            </a:r>
          </a:p>
          <a:p>
            <a:r>
              <a:rPr lang="en-US" dirty="0" smtClean="0"/>
              <a:t>Very popular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III</a:t>
            </a:r>
            <a:endParaRPr lang="en-US" dirty="0"/>
          </a:p>
        </p:txBody>
      </p:sp>
      <p:pic>
        <p:nvPicPr>
          <p:cNvPr id="1026" name="Picture 2" descr="\\WPSDC01\USER WHS SHARE$\mwalton\Desktop\Napoleon-III-9420342-1-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33600"/>
            <a:ext cx="3323359" cy="33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0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Limits on liberty</a:t>
            </a:r>
          </a:p>
          <a:p>
            <a:pPr lvl="1"/>
            <a:r>
              <a:rPr lang="en-US" dirty="0" smtClean="0"/>
              <a:t>Managed elections</a:t>
            </a:r>
          </a:p>
          <a:p>
            <a:pPr lvl="1"/>
            <a:r>
              <a:rPr lang="en-US" dirty="0" smtClean="0"/>
              <a:t>Limited debate</a:t>
            </a:r>
          </a:p>
          <a:p>
            <a:pPr lvl="1"/>
            <a:r>
              <a:rPr lang="en-US" dirty="0" smtClean="0"/>
              <a:t>Strict censorship</a:t>
            </a:r>
          </a:p>
          <a:p>
            <a:r>
              <a:rPr lang="en-US" dirty="0" smtClean="0"/>
              <a:t>Economic Growth</a:t>
            </a:r>
          </a:p>
          <a:p>
            <a:pPr lvl="1"/>
            <a:r>
              <a:rPr lang="en-US" dirty="0" smtClean="0"/>
              <a:t>Promoted industry and railroads</a:t>
            </a:r>
          </a:p>
          <a:p>
            <a:pPr lvl="1"/>
            <a:r>
              <a:rPr lang="en-US" dirty="0" smtClean="0"/>
              <a:t>Legalized labor unions</a:t>
            </a:r>
          </a:p>
          <a:p>
            <a:pPr lvl="1"/>
            <a:r>
              <a:rPr lang="en-US" dirty="0" smtClean="0"/>
              <a:t>Suez Canal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and Growth</a:t>
            </a:r>
            <a:endParaRPr lang="en-US" dirty="0"/>
          </a:p>
        </p:txBody>
      </p:sp>
      <p:pic>
        <p:nvPicPr>
          <p:cNvPr id="2050" name="Picture 2" descr="\\WPSDC01\USER WHS SHARE$\mwalton\Desktop\the-suez-canal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63" y="2514600"/>
            <a:ext cx="3661664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Tried, but failed, to make Mexico a satellite of France</a:t>
            </a:r>
          </a:p>
          <a:p>
            <a:r>
              <a:rPr lang="en-US" dirty="0" smtClean="0"/>
              <a:t>Helped the Italian nationalists defeat Austria</a:t>
            </a:r>
          </a:p>
          <a:p>
            <a:r>
              <a:rPr lang="en-US" dirty="0" smtClean="0"/>
              <a:t>Lost the Franco-Prussian War to Bismarck (remember chapter 6)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6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1871-Rebels who dreamed of a new socialist order took over Paris</a:t>
            </a:r>
          </a:p>
          <a:p>
            <a:r>
              <a:rPr lang="en-US" dirty="0" smtClean="0"/>
              <a:t>National Assembly ordered them to leave, instead a Civil War broke out, leaving 20,000 Communards dead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Paris Commune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House Legislature</a:t>
            </a:r>
          </a:p>
          <a:p>
            <a:endParaRPr lang="en-US" dirty="0"/>
          </a:p>
          <a:p>
            <a:pPr lvl="1"/>
            <a:r>
              <a:rPr lang="en-US" dirty="0"/>
              <a:t>Chamber of Deputies is the lower house</a:t>
            </a:r>
          </a:p>
          <a:p>
            <a:pPr lvl="1"/>
            <a:r>
              <a:rPr lang="en-US" dirty="0"/>
              <a:t>Senate was the Upper House</a:t>
            </a:r>
          </a:p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Executive power was in the hands of the Prime Minister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Republic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85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</a:p>
          <a:p>
            <a:pPr algn="ctr"/>
            <a:r>
              <a:rPr lang="en-US" dirty="0" smtClean="0"/>
              <a:t>The removal of this vicious and corrupt system, so far from tending to endanger the constitution, in my opinion, will tend materially to improve and strengthen it”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Britain Becomes More Democratic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France had many political parties</a:t>
            </a:r>
          </a:p>
          <a:p>
            <a:pPr lvl="1"/>
            <a:r>
              <a:rPr lang="en-US" dirty="0" smtClean="0"/>
              <a:t>Royalists, constitutional monarchists, ultranationalists, moderate republicans, radicals</a:t>
            </a:r>
          </a:p>
          <a:p>
            <a:r>
              <a:rPr lang="en-US" dirty="0" smtClean="0"/>
              <a:t>When enough parties worked together to form a coalition, they elected a cabinet and Prime Minister</a:t>
            </a:r>
          </a:p>
          <a:p>
            <a:r>
              <a:rPr lang="en-US" dirty="0" smtClean="0"/>
              <a:t>Coalition governments are often unstable and can change often</a:t>
            </a:r>
          </a:p>
          <a:p>
            <a:pPr lvl="1"/>
            <a:r>
              <a:rPr lang="en-US" dirty="0" smtClean="0"/>
              <a:t>In the first 10 years of the Third Republic, 50 different governments were formed and fell.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Coalition Governments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smtClean="0">
                <a:solidFill>
                  <a:srgbClr val="FF0000"/>
                </a:solidFill>
              </a:rPr>
              <a:t>Georges Boulanger </a:t>
            </a:r>
            <a:r>
              <a:rPr lang="en-US" dirty="0" smtClean="0"/>
              <a:t>tried for revenge on Germany, but was forced to flee France</a:t>
            </a:r>
          </a:p>
          <a:p>
            <a:r>
              <a:rPr lang="en-US" dirty="0" smtClean="0"/>
              <a:t>Members of the government were charged with bribery and corruption </a:t>
            </a:r>
          </a:p>
          <a:p>
            <a:r>
              <a:rPr lang="en-US" dirty="0" smtClean="0"/>
              <a:t>The most disturbing and memorable scandal was the Dreyfus affair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Scandals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Jewish soldier to achieve high rank.</a:t>
            </a:r>
          </a:p>
          <a:p>
            <a:r>
              <a:rPr lang="en-US" dirty="0" smtClean="0"/>
              <a:t>Was convicted of spying for Germany based on “secret evidence”</a:t>
            </a:r>
          </a:p>
          <a:p>
            <a:r>
              <a:rPr lang="en-US" dirty="0" smtClean="0"/>
              <a:t>Imprisoned on Devil’s Island off the coast of South America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Alfred Dreyfus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 descr="\\WPSDC01\USER WHS SHARE$\mwalton\Desktop\a-dreyf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30" y="4419600"/>
            <a:ext cx="2240469" cy="222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3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Ferdinand Esterhazy was spying for the Germans, but he was a member of the nobility.</a:t>
            </a:r>
          </a:p>
          <a:p>
            <a:r>
              <a:rPr lang="en-US" dirty="0" smtClean="0"/>
              <a:t>A newspaper accused the government of wrongly convicting Dreyfus, and after much controversy, there was a new trial</a:t>
            </a:r>
          </a:p>
          <a:p>
            <a:r>
              <a:rPr lang="en-US" dirty="0" smtClean="0"/>
              <a:t>After a second conviction, Dreyfus was pardoned by the French President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Accuse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1896-</a:t>
            </a:r>
            <a:r>
              <a:rPr lang="en-US" dirty="0" smtClean="0">
                <a:solidFill>
                  <a:srgbClr val="FF0000"/>
                </a:solidFill>
              </a:rPr>
              <a:t>Theodor Herzl </a:t>
            </a:r>
            <a:r>
              <a:rPr lang="en-US" dirty="0" smtClean="0"/>
              <a:t>called for Jews to form their own separate state.</a:t>
            </a:r>
          </a:p>
          <a:p>
            <a:r>
              <a:rPr lang="en-US" dirty="0" smtClean="0"/>
              <a:t>The movement supporting a Jewish country is called Zionism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Calls for a Jewish State</a:t>
            </a:r>
            <a:endParaRPr lang="en-US" dirty="0"/>
          </a:p>
        </p:txBody>
      </p:sp>
      <p:pic>
        <p:nvPicPr>
          <p:cNvPr id="1026" name="Picture 2" descr="\\WPSDC01\USER WHS SHARE$\mwalton\Desktop\200px-Herzl_retou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3048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0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of Church and State</a:t>
            </a:r>
          </a:p>
          <a:p>
            <a:pPr lvl="1"/>
            <a:r>
              <a:rPr lang="en-US" dirty="0" smtClean="0"/>
              <a:t>A 1905 law separated church and state with the government no longer paying the salaries of church officials</a:t>
            </a:r>
          </a:p>
          <a:p>
            <a:pPr lvl="1"/>
            <a:r>
              <a:rPr lang="en-US" dirty="0" smtClean="0"/>
              <a:t>Catholics, Protestants, and Jews all had freedom to worship, but none had special treatment.  </a:t>
            </a:r>
          </a:p>
          <a:p>
            <a:r>
              <a:rPr lang="en-US" dirty="0" smtClean="0"/>
              <a:t>Women’s rights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Jeanne Elizabeth </a:t>
            </a:r>
            <a:r>
              <a:rPr lang="en-US" dirty="0" err="1" smtClean="0">
                <a:solidFill>
                  <a:srgbClr val="FF0000"/>
                </a:solidFill>
              </a:rPr>
              <a:t>Schmahl</a:t>
            </a:r>
            <a:r>
              <a:rPr lang="en-US" dirty="0" smtClean="0">
                <a:solidFill>
                  <a:srgbClr val="FF0000"/>
                </a:solidFill>
              </a:rPr>
              <a:t>- </a:t>
            </a:r>
            <a:r>
              <a:rPr lang="en-US" smtClean="0"/>
              <a:t>Founder of </a:t>
            </a:r>
            <a:r>
              <a:rPr lang="en-US" dirty="0" smtClean="0"/>
              <a:t>French Union for Women’s Suffrage.</a:t>
            </a:r>
          </a:p>
          <a:p>
            <a:pPr lvl="1"/>
            <a:r>
              <a:rPr lang="en-US" dirty="0" smtClean="0"/>
              <a:t>She sought the vote through legal means.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Reforms in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domestic and foreign policies did Napoleon III pursue?</a:t>
            </a:r>
          </a:p>
          <a:p>
            <a:r>
              <a:rPr lang="en-US" dirty="0"/>
              <a:t>What steps toward democracy did the Third Republic take?</a:t>
            </a:r>
          </a:p>
          <a:p>
            <a:r>
              <a:rPr lang="en-US" dirty="0"/>
              <a:t>What were the results of the Dreyfus affair?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Paris Commune</a:t>
            </a:r>
          </a:p>
          <a:p>
            <a:r>
              <a:rPr lang="en-US" dirty="0" smtClean="0"/>
              <a:t>Georges Boulanger</a:t>
            </a:r>
          </a:p>
          <a:p>
            <a:r>
              <a:rPr lang="en-US" dirty="0" smtClean="0"/>
              <a:t>Alfred Dreyfus</a:t>
            </a:r>
          </a:p>
          <a:p>
            <a:r>
              <a:rPr lang="en-US" dirty="0" smtClean="0"/>
              <a:t>Theodor Herzl</a:t>
            </a:r>
          </a:p>
          <a:p>
            <a:r>
              <a:rPr lang="en-US" dirty="0" smtClean="0"/>
              <a:t>Jeanne-Elizabeth </a:t>
            </a:r>
            <a:r>
              <a:rPr lang="en-US" dirty="0" err="1" smtClean="0"/>
              <a:t>Schmahl</a:t>
            </a:r>
            <a:endParaRPr lang="en-US" dirty="0" smtClean="0"/>
          </a:p>
          <a:p>
            <a:r>
              <a:rPr lang="en-US" dirty="0" smtClean="0"/>
              <a:t>coalition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Expansion of the United States</a:t>
            </a:r>
            <a:endParaRPr lang="en-US" dirty="0"/>
          </a:p>
        </p:txBody>
      </p:sp>
      <p:pic>
        <p:nvPicPr>
          <p:cNvPr id="1026" name="Picture 2" descr="\\WPSDC01\USER WHS SHARE$\mwalton\Desktop\us_terr_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7964490" cy="35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0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 United States expand in the 1800s?</a:t>
            </a:r>
          </a:p>
          <a:p>
            <a:r>
              <a:rPr lang="en-US" dirty="0" smtClean="0"/>
              <a:t>What changes made the United States more democratic?</a:t>
            </a:r>
          </a:p>
          <a:p>
            <a:r>
              <a:rPr lang="en-US" dirty="0" smtClean="0"/>
              <a:t>What were the causes and effects of the Civil War?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did Reformers seek to alter Parliament in the 1800s?</a:t>
            </a:r>
          </a:p>
          <a:p>
            <a:r>
              <a:rPr lang="en-US" dirty="0" smtClean="0"/>
              <a:t>What role did political parties play in the Victorian era?</a:t>
            </a:r>
          </a:p>
          <a:p>
            <a:r>
              <a:rPr lang="en-US" dirty="0" smtClean="0"/>
              <a:t>How did Britain achieve universal male suffrage?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Answer…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>
                <a:solidFill>
                  <a:srgbClr val="FF0000"/>
                </a:solidFill>
              </a:rPr>
              <a:t>Manifest Destiny</a:t>
            </a:r>
            <a:r>
              <a:rPr lang="en-US" dirty="0" smtClean="0"/>
              <a:t>: The belief that the U.S. will own all of North America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Louisiana Purchase</a:t>
            </a:r>
          </a:p>
          <a:p>
            <a:pPr lvl="1"/>
            <a:r>
              <a:rPr lang="en-US" dirty="0"/>
              <a:t>Florida Cession</a:t>
            </a:r>
          </a:p>
          <a:p>
            <a:pPr lvl="1"/>
            <a:r>
              <a:rPr lang="en-US" dirty="0"/>
              <a:t>Texas Annexation</a:t>
            </a:r>
          </a:p>
          <a:p>
            <a:pPr lvl="1"/>
            <a:r>
              <a:rPr lang="en-US" dirty="0"/>
              <a:t>Mexican Cession</a:t>
            </a:r>
          </a:p>
          <a:p>
            <a:pPr lvl="1"/>
            <a:r>
              <a:rPr lang="en-US" dirty="0"/>
              <a:t>Purchases from Great Britain/Russia</a:t>
            </a:r>
          </a:p>
          <a:p>
            <a:pPr lvl="1"/>
            <a:r>
              <a:rPr lang="en-US" dirty="0"/>
              <a:t>Hawaiian </a:t>
            </a:r>
            <a:r>
              <a:rPr lang="en-US" dirty="0" smtClean="0"/>
              <a:t>annexation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Move </a:t>
            </a:r>
            <a:r>
              <a:rPr lang="en-US" dirty="0"/>
              <a:t>for money and freedom</a:t>
            </a:r>
          </a:p>
          <a:p>
            <a:pPr lvl="1"/>
            <a:r>
              <a:rPr lang="en-US" dirty="0" smtClean="0"/>
              <a:t>CA gold Rush</a:t>
            </a:r>
          </a:p>
          <a:p>
            <a:pPr lvl="1"/>
            <a:r>
              <a:rPr lang="en-US" dirty="0" smtClean="0"/>
              <a:t>Mormons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Sea to Sea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U.S. expanded, Native tribes were re-located</a:t>
            </a:r>
          </a:p>
          <a:p>
            <a:pPr lvl="1"/>
            <a:r>
              <a:rPr lang="en-US" dirty="0" smtClean="0"/>
              <a:t>By force</a:t>
            </a:r>
          </a:p>
          <a:p>
            <a:pPr lvl="1"/>
            <a:r>
              <a:rPr lang="en-US" dirty="0" smtClean="0"/>
              <a:t>Through treaty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Most Natives end up living on reservations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Native Americans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94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Calls for abolition</a:t>
            </a:r>
          </a:p>
          <a:p>
            <a:pPr lvl="1"/>
            <a:r>
              <a:rPr lang="en-US" dirty="0" smtClean="0"/>
              <a:t>People like </a:t>
            </a:r>
            <a:r>
              <a:rPr lang="en-US" dirty="0" smtClean="0">
                <a:solidFill>
                  <a:srgbClr val="FF0000"/>
                </a:solidFill>
              </a:rPr>
              <a:t>Frederick Douglass </a:t>
            </a:r>
            <a:r>
              <a:rPr lang="en-US" dirty="0" smtClean="0"/>
              <a:t>( a former slave), and William Lloyd Garrison (a newspaper publisher) argued against slavery</a:t>
            </a:r>
          </a:p>
          <a:p>
            <a:r>
              <a:rPr lang="en-US" dirty="0" smtClean="0"/>
              <a:t>Women’s rights</a:t>
            </a:r>
          </a:p>
          <a:p>
            <a:pPr lvl="1"/>
            <a:r>
              <a:rPr lang="en-US" dirty="0" smtClean="0"/>
              <a:t>Many women, such as Elizabeth Cady Stanton and </a:t>
            </a:r>
            <a:r>
              <a:rPr lang="en-US" dirty="0" err="1" smtClean="0"/>
              <a:t>Lucretia</a:t>
            </a:r>
            <a:r>
              <a:rPr lang="en-US" dirty="0" smtClean="0"/>
              <a:t> Mott worked hard in the Anti-Slavery movement</a:t>
            </a:r>
          </a:p>
          <a:p>
            <a:pPr lvl="1"/>
            <a:r>
              <a:rPr lang="en-US" dirty="0" smtClean="0"/>
              <a:t>When women were not allowed at the world anti-slavery conference, they held the </a:t>
            </a:r>
            <a:r>
              <a:rPr lang="en-US" dirty="0" smtClean="0">
                <a:solidFill>
                  <a:srgbClr val="FF0000"/>
                </a:solidFill>
              </a:rPr>
              <a:t>Seneca Falls Convention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Expanding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Abraham Lincoln’s </a:t>
            </a:r>
            <a:r>
              <a:rPr lang="en-US" dirty="0" smtClean="0"/>
              <a:t>election in 1860 led many Southern states to secede</a:t>
            </a:r>
          </a:p>
          <a:p>
            <a:r>
              <a:rPr lang="en-US" dirty="0" smtClean="0"/>
              <a:t>The Civil War in which the South, after winning many early victories lost, was fought from 1861-1865.  More than 600,000 were killed</a:t>
            </a:r>
          </a:p>
          <a:p>
            <a:pPr lvl="1"/>
            <a:r>
              <a:rPr lang="en-US" dirty="0" smtClean="0"/>
              <a:t>The Confederate forces fought under Robert E. Lee</a:t>
            </a:r>
          </a:p>
          <a:p>
            <a:pPr lvl="1"/>
            <a:r>
              <a:rPr lang="en-US" dirty="0" smtClean="0"/>
              <a:t>The Union was commanded by Ulysses S. Grant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3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Civil War, many African Americans faced restrictions like </a:t>
            </a:r>
            <a:r>
              <a:rPr lang="en-US" dirty="0" smtClean="0">
                <a:solidFill>
                  <a:srgbClr val="FF0000"/>
                </a:solidFill>
              </a:rPr>
              <a:t>segregation</a:t>
            </a:r>
            <a:r>
              <a:rPr lang="en-US" dirty="0" smtClean="0"/>
              <a:t>, despite federal laws like the </a:t>
            </a:r>
            <a:r>
              <a:rPr lang="en-US" dirty="0" smtClean="0">
                <a:solidFill>
                  <a:srgbClr val="FF0000"/>
                </a:solidFill>
              </a:rPr>
              <a:t>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amendment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African Americans also faced economic hardships.  With no land, many had to work as tenant farmers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2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European capital and natural resources, Industry was very successful</a:t>
            </a:r>
          </a:p>
          <a:p>
            <a:r>
              <a:rPr lang="en-US" dirty="0" smtClean="0"/>
              <a:t>Farm output increased as people migrated west and took advantage of new inventions</a:t>
            </a:r>
          </a:p>
          <a:p>
            <a:r>
              <a:rPr lang="en-US" dirty="0" smtClean="0"/>
              <a:t>Industry grew very fast</a:t>
            </a:r>
          </a:p>
          <a:p>
            <a:r>
              <a:rPr lang="en-US" dirty="0" smtClean="0"/>
              <a:t>Industry led to a new transportation revolution with canals, railroads, and automobiles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Success</a:t>
            </a:r>
            <a:endParaRPr lang="en-US" dirty="0"/>
          </a:p>
        </p:txBody>
      </p:sp>
      <p:pic>
        <p:nvPicPr>
          <p:cNvPr id="1026" name="Picture 2" descr="\\WPSDC01\USER WHS SHARE$\mwalton\Desktop\mod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78721"/>
            <a:ext cx="2654300" cy="159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3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Labor Unions such as the American Federation of Labor worked to improve the lives of workers. (hours, wages, conditions)</a:t>
            </a:r>
          </a:p>
          <a:p>
            <a:r>
              <a:rPr lang="en-US" dirty="0" smtClean="0"/>
              <a:t>Farmers worked to organize and defend their interests by joining the Populist party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Seeking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Millions of immigrants came to the U.S. in the late 1800s and early 1900s</a:t>
            </a:r>
          </a:p>
          <a:p>
            <a:r>
              <a:rPr lang="en-US" dirty="0" smtClean="0"/>
              <a:t>European immigrants settled mainly on the east coast, while Asian immigrants settled mainly on the west coast</a:t>
            </a:r>
          </a:p>
          <a:p>
            <a:r>
              <a:rPr lang="en-US" dirty="0" smtClean="0"/>
              <a:t>Immigrants faced harsh conditions, often living in tenements.</a:t>
            </a:r>
          </a:p>
          <a:p>
            <a:r>
              <a:rPr lang="en-US" dirty="0" smtClean="0"/>
              <a:t>In the west, many Americans pushed to limit Chinese immigration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Immigration and </a:t>
            </a:r>
            <a:r>
              <a:rPr lang="en-US" dirty="0" smtClean="0">
                <a:solidFill>
                  <a:schemeClr val="bg1"/>
                </a:solidFill>
              </a:rPr>
              <a:t>Progressives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Progressives</a:t>
            </a:r>
            <a:r>
              <a:rPr lang="en-US" dirty="0" smtClean="0"/>
              <a:t> pushed for change such as </a:t>
            </a:r>
          </a:p>
          <a:p>
            <a:pPr lvl="1"/>
            <a:r>
              <a:rPr lang="en-US" dirty="0" smtClean="0"/>
              <a:t>A ban on child labor</a:t>
            </a:r>
          </a:p>
          <a:p>
            <a:pPr lvl="1"/>
            <a:r>
              <a:rPr lang="en-US" dirty="0" smtClean="0"/>
              <a:t>Limited working hours</a:t>
            </a:r>
          </a:p>
          <a:p>
            <a:pPr lvl="1"/>
            <a:r>
              <a:rPr lang="en-US" dirty="0" smtClean="0"/>
              <a:t>Ban on monopolies</a:t>
            </a:r>
          </a:p>
          <a:p>
            <a:pPr lvl="1"/>
            <a:r>
              <a:rPr lang="en-US" dirty="0" smtClean="0"/>
              <a:t>Votes for women (gained with the 19</a:t>
            </a:r>
            <a:r>
              <a:rPr lang="en-US" baseline="30000" dirty="0" smtClean="0"/>
              <a:t>th</a:t>
            </a:r>
            <a:r>
              <a:rPr lang="en-US" dirty="0" smtClean="0"/>
              <a:t> amendment)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Progressives</a:t>
            </a:r>
            <a:endParaRPr lang="en-US" dirty="0"/>
          </a:p>
        </p:txBody>
      </p:sp>
      <p:pic>
        <p:nvPicPr>
          <p:cNvPr id="2050" name="Picture 2" descr="\\WPSDC01\USER WHS SHARE$\mwalton\Desktop\vo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514600"/>
            <a:ext cx="200100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27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1900, the U.S. was the world’s leading industrial nation</a:t>
            </a:r>
          </a:p>
          <a:p>
            <a:r>
              <a:rPr lang="en-US" dirty="0" smtClean="0"/>
              <a:t>Many Americans wanted to maintain a policy of </a:t>
            </a:r>
            <a:r>
              <a:rPr lang="en-US" dirty="0" smtClean="0">
                <a:solidFill>
                  <a:srgbClr val="FF0000"/>
                </a:solidFill>
              </a:rPr>
              <a:t>isolationism</a:t>
            </a:r>
          </a:p>
          <a:p>
            <a:r>
              <a:rPr lang="en-US" dirty="0" smtClean="0"/>
              <a:t>The U.S. tried, unsuccessfully, to stay out of European affairs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 World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1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Rotten boroughs</a:t>
            </a:r>
          </a:p>
          <a:p>
            <a:r>
              <a:rPr lang="en-US" dirty="0"/>
              <a:t>Chartism</a:t>
            </a:r>
          </a:p>
          <a:p>
            <a:r>
              <a:rPr lang="en-US" dirty="0"/>
              <a:t>Benjamin Disraeli</a:t>
            </a:r>
          </a:p>
          <a:p>
            <a:r>
              <a:rPr lang="en-US" dirty="0"/>
              <a:t>William Gladstone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Sure You Can Define…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the United States expand in the 1800s?</a:t>
            </a:r>
          </a:p>
          <a:p>
            <a:r>
              <a:rPr lang="en-US" dirty="0"/>
              <a:t>What changes made the United States more democratic?</a:t>
            </a:r>
          </a:p>
          <a:p>
            <a:r>
              <a:rPr lang="en-US" dirty="0"/>
              <a:t>What were the causes and effects of the Civil War?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Answer?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Louisiana Purchase</a:t>
            </a:r>
          </a:p>
          <a:p>
            <a:r>
              <a:rPr lang="en-US" dirty="0" smtClean="0"/>
              <a:t>Manifest Destiny</a:t>
            </a:r>
          </a:p>
          <a:p>
            <a:r>
              <a:rPr lang="en-US" dirty="0" smtClean="0"/>
              <a:t>Frederick Douglass</a:t>
            </a:r>
          </a:p>
          <a:p>
            <a:r>
              <a:rPr lang="en-US" dirty="0" smtClean="0"/>
              <a:t>Seneca Falls Convention</a:t>
            </a:r>
          </a:p>
          <a:p>
            <a:r>
              <a:rPr lang="en-US" dirty="0" smtClean="0"/>
              <a:t>Abraham Lincoln</a:t>
            </a:r>
          </a:p>
          <a:p>
            <a:r>
              <a:rPr lang="en-US" dirty="0" smtClean="0"/>
              <a:t>The Fifteenth Amendment</a:t>
            </a:r>
          </a:p>
          <a:p>
            <a:r>
              <a:rPr lang="en-US" dirty="0" smtClean="0"/>
              <a:t>Progressives</a:t>
            </a:r>
          </a:p>
          <a:p>
            <a:r>
              <a:rPr lang="en-US" dirty="0" smtClean="0"/>
              <a:t>Isolationism</a:t>
            </a:r>
          </a:p>
          <a:p>
            <a:r>
              <a:rPr lang="en-US" dirty="0" smtClean="0"/>
              <a:t>Segregation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Define?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4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United Kingdom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1150"/>
            <a:ext cx="3384808" cy="537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1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1815-Britain’s democracy was dominated by the House of Lords</a:t>
            </a:r>
          </a:p>
          <a:p>
            <a:pPr lvl="1"/>
            <a:r>
              <a:rPr lang="en-US" dirty="0" smtClean="0"/>
              <a:t>Catholics were banned from </a:t>
            </a:r>
            <a:r>
              <a:rPr lang="en-US" dirty="0"/>
              <a:t>h</a:t>
            </a:r>
            <a:r>
              <a:rPr lang="en-US" dirty="0" smtClean="0"/>
              <a:t>olding office</a:t>
            </a:r>
          </a:p>
          <a:p>
            <a:pPr lvl="1"/>
            <a:r>
              <a:rPr lang="en-US" dirty="0" smtClean="0"/>
              <a:t>In the House of Commons, those who could vote (less than 5%) were heavily influenced by the wealthy.</a:t>
            </a:r>
          </a:p>
          <a:p>
            <a:pPr lvl="1"/>
            <a:r>
              <a:rPr lang="en-US" dirty="0" smtClean="0"/>
              <a:t>Any Act of the House of Commons could be vetoed by the House of Lords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Reforming Parliament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8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1820s-Parliament granted Catholics and Non-Anglicans the right to vote</a:t>
            </a:r>
          </a:p>
          <a:p>
            <a:r>
              <a:rPr lang="en-US" dirty="0" smtClean="0"/>
              <a:t>How can Parliament be more representative?</a:t>
            </a:r>
          </a:p>
          <a:p>
            <a:pPr lvl="1"/>
            <a:r>
              <a:rPr lang="en-US" dirty="0" smtClean="0"/>
              <a:t>Centers of population had shifted leading to </a:t>
            </a:r>
            <a:r>
              <a:rPr lang="en-US" dirty="0" smtClean="0">
                <a:solidFill>
                  <a:srgbClr val="FF0000"/>
                </a:solidFill>
              </a:rPr>
              <a:t>Rotten Boroughs</a:t>
            </a:r>
          </a:p>
          <a:p>
            <a:pPr lvl="1"/>
            <a:r>
              <a:rPr lang="en-US" dirty="0" smtClean="0"/>
              <a:t>Areas with little or no population had lots of seats, populous areas had none….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 Bill of 1832</a:t>
            </a:r>
          </a:p>
          <a:p>
            <a:pPr lvl="1"/>
            <a:r>
              <a:rPr lang="en-US" dirty="0" smtClean="0"/>
              <a:t>Redistributed seats in the House of Commons, allowed more men to vote</a:t>
            </a:r>
          </a:p>
          <a:p>
            <a:pPr lvl="1"/>
            <a:r>
              <a:rPr lang="en-US" dirty="0" smtClean="0"/>
              <a:t>Did not bring full democracy, but rather another step in the right direction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“The Bill, the whole Bill, and nothing but the Bill!”</a:t>
            </a:r>
            <a:endParaRPr lang="en-US" dirty="0"/>
          </a:p>
        </p:txBody>
      </p:sp>
      <p:pic>
        <p:nvPicPr>
          <p:cNvPr id="2050" name="Picture 2" descr="\\WPSDC01\USER WHS SHARE$\mwalton\Desktop\bgparliament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49194"/>
            <a:ext cx="5362009" cy="338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1746</TotalTime>
  <Words>1778</Words>
  <Application>Microsoft Office PowerPoint</Application>
  <PresentationFormat>On-screen Show (4:3)</PresentationFormat>
  <Paragraphs>261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Concourse</vt:lpstr>
      <vt:lpstr>Chapter 7</vt:lpstr>
      <vt:lpstr>Section Outline</vt:lpstr>
      <vt:lpstr>Britain Becomes More Democratic</vt:lpstr>
      <vt:lpstr>Make Sure You Can Answer…</vt:lpstr>
      <vt:lpstr>Make Sure You Can Define…</vt:lpstr>
      <vt:lpstr>The United Kingdom </vt:lpstr>
      <vt:lpstr>Reforming Parliament</vt:lpstr>
      <vt:lpstr>Pressure</vt:lpstr>
      <vt:lpstr>“The Bill, the whole Bill, and nothing but the Bill!”</vt:lpstr>
      <vt:lpstr>Chartism</vt:lpstr>
      <vt:lpstr>Victorian Age</vt:lpstr>
      <vt:lpstr>Changes under Victoria</vt:lpstr>
      <vt:lpstr>Politics Transformed</vt:lpstr>
      <vt:lpstr>Can you answer?</vt:lpstr>
      <vt:lpstr>Can You Define?</vt:lpstr>
      <vt:lpstr>A Century of Reform</vt:lpstr>
      <vt:lpstr>Economic and Social Reforms</vt:lpstr>
      <vt:lpstr>More Reforms</vt:lpstr>
      <vt:lpstr>Other Reforms</vt:lpstr>
      <vt:lpstr>Votes For Women</vt:lpstr>
      <vt:lpstr>Ireland</vt:lpstr>
      <vt:lpstr>Ireland</vt:lpstr>
      <vt:lpstr>Vocabulary</vt:lpstr>
      <vt:lpstr>Division and Democracy in France</vt:lpstr>
      <vt:lpstr>Napoleon III</vt:lpstr>
      <vt:lpstr>Limits and Growth</vt:lpstr>
      <vt:lpstr>Foreign Affairs</vt:lpstr>
      <vt:lpstr>The Paris Commune</vt:lpstr>
      <vt:lpstr>The Third Republic</vt:lpstr>
      <vt:lpstr>Coalition Governments</vt:lpstr>
      <vt:lpstr>Scandals</vt:lpstr>
      <vt:lpstr>Alfred Dreyfus</vt:lpstr>
      <vt:lpstr>I Accuse</vt:lpstr>
      <vt:lpstr>Calls for a Jewish State</vt:lpstr>
      <vt:lpstr>Reforms in France</vt:lpstr>
      <vt:lpstr>Make sure you can answer</vt:lpstr>
      <vt:lpstr>Make sure you can define</vt:lpstr>
      <vt:lpstr>Expansion of the United States</vt:lpstr>
      <vt:lpstr>Make Sure You Can Answer</vt:lpstr>
      <vt:lpstr>From Sea to Sea</vt:lpstr>
      <vt:lpstr>Native Americans  </vt:lpstr>
      <vt:lpstr>Expanding Democracy</vt:lpstr>
      <vt:lpstr>Civil War</vt:lpstr>
      <vt:lpstr>Challenges</vt:lpstr>
      <vt:lpstr>Economic Success</vt:lpstr>
      <vt:lpstr>Seeking Reform</vt:lpstr>
      <vt:lpstr>Immigration and Progressives</vt:lpstr>
      <vt:lpstr>Progressives</vt:lpstr>
      <vt:lpstr>Becoming a World Power</vt:lpstr>
      <vt:lpstr>Can You Answer?</vt:lpstr>
      <vt:lpstr>Can You Define?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Matthew Walton</dc:creator>
  <cp:lastModifiedBy>Matthew Walton</cp:lastModifiedBy>
  <cp:revision>49</cp:revision>
  <dcterms:created xsi:type="dcterms:W3CDTF">2013-02-12T16:05:01Z</dcterms:created>
  <dcterms:modified xsi:type="dcterms:W3CDTF">2014-03-24T16:18:08Z</dcterms:modified>
</cp:coreProperties>
</file>