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6" r:id="rId46"/>
    <p:sldId id="307" r:id="rId47"/>
    <p:sldId id="300" r:id="rId48"/>
    <p:sldId id="301" r:id="rId49"/>
    <p:sldId id="302" r:id="rId50"/>
    <p:sldId id="303" r:id="rId51"/>
    <p:sldId id="304" r:id="rId52"/>
    <p:sldId id="305" r:id="rId53"/>
    <p:sldId id="308" r:id="rId54"/>
    <p:sldId id="309" r:id="rId55"/>
    <p:sldId id="310" r:id="rId56"/>
    <p:sldId id="311" r:id="rId57"/>
    <p:sldId id="312" r:id="rId58"/>
    <p:sldId id="313" r:id="rId59"/>
    <p:sldId id="314" r:id="rId60"/>
    <p:sldId id="315" r:id="rId61"/>
    <p:sldId id="316" r:id="rId62"/>
    <p:sldId id="318" r:id="rId63"/>
    <p:sldId id="317"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74" autoAdjust="0"/>
    <p:restoredTop sz="94660"/>
  </p:normalViewPr>
  <p:slideViewPr>
    <p:cSldViewPr>
      <p:cViewPr>
        <p:scale>
          <a:sx n="76" d="100"/>
          <a:sy n="76" d="100"/>
        </p:scale>
        <p:origin x="-420" y="12"/>
      </p:cViewPr>
      <p:guideLst>
        <p:guide orient="horz" pos="2160"/>
        <p:guide pos="2880"/>
      </p:guideLst>
    </p:cSldViewPr>
  </p:slideViewPr>
  <p:notesTextViewPr>
    <p:cViewPr>
      <p:scale>
        <a:sx n="1" d="1"/>
        <a:sy n="1" d="1"/>
      </p:scale>
      <p:origin x="0" y="0"/>
    </p:cViewPr>
  </p:notesTextViewPr>
  <p:sorterViewPr>
    <p:cViewPr>
      <p:scale>
        <a:sx n="100" d="100"/>
        <a:sy n="100" d="100"/>
      </p:scale>
      <p:origin x="0" y="318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9A5FE-E8F4-4065-9946-8621A1646ED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2547FD8-771E-4C60-BC90-70E0EEEABFB1}">
      <dgm:prSet custT="1"/>
      <dgm:spPr/>
      <dgm:t>
        <a:bodyPr/>
        <a:lstStyle/>
        <a:p>
          <a:pPr algn="ctr" rtl="0"/>
          <a:r>
            <a:rPr lang="en-US" sz="2000" dirty="0" smtClean="0">
              <a:solidFill>
                <a:schemeClr val="tx2"/>
              </a:solidFill>
            </a:rPr>
            <a:t>Chapter Three</a:t>
          </a:r>
          <a:endParaRPr lang="en-US" sz="2000" dirty="0">
            <a:solidFill>
              <a:schemeClr val="tx2"/>
            </a:solidFill>
          </a:endParaRPr>
        </a:p>
      </dgm:t>
    </dgm:pt>
    <dgm:pt modelId="{BBCE4F35-AAA8-40C2-9BA3-94EA6CB3DA3B}" type="parTrans" cxnId="{AD0C44C5-2941-4F83-99B7-EFFFB50D58B4}">
      <dgm:prSet/>
      <dgm:spPr/>
      <dgm:t>
        <a:bodyPr/>
        <a:lstStyle/>
        <a:p>
          <a:endParaRPr lang="en-US"/>
        </a:p>
      </dgm:t>
    </dgm:pt>
    <dgm:pt modelId="{243A41B9-8DCD-4D92-B84E-6B8AF171286D}" type="sibTrans" cxnId="{AD0C44C5-2941-4F83-99B7-EFFFB50D58B4}">
      <dgm:prSet/>
      <dgm:spPr/>
      <dgm:t>
        <a:bodyPr/>
        <a:lstStyle/>
        <a:p>
          <a:endParaRPr lang="en-US"/>
        </a:p>
      </dgm:t>
    </dgm:pt>
    <dgm:pt modelId="{B8CF42AA-6632-46A1-A0EF-115C5B37832D}">
      <dgm:prSet/>
      <dgm:spPr/>
      <dgm:t>
        <a:bodyPr/>
        <a:lstStyle/>
        <a:p>
          <a:pPr rtl="0"/>
          <a:r>
            <a:rPr lang="en-US" dirty="0" smtClean="0"/>
            <a:t>Section One: Dawn of the Industrial Age</a:t>
          </a:r>
          <a:endParaRPr lang="en-US" dirty="0"/>
        </a:p>
      </dgm:t>
    </dgm:pt>
    <dgm:pt modelId="{7A824046-7437-406A-A998-31DB29CBCE3B}" type="parTrans" cxnId="{3CC0DB7B-9136-47ED-859E-FE756BC1D935}">
      <dgm:prSet/>
      <dgm:spPr/>
      <dgm:t>
        <a:bodyPr/>
        <a:lstStyle/>
        <a:p>
          <a:endParaRPr lang="en-US"/>
        </a:p>
      </dgm:t>
    </dgm:pt>
    <dgm:pt modelId="{B6BAFB4B-8A1D-4DE1-A96B-3D7BF5C9B6FC}" type="sibTrans" cxnId="{3CC0DB7B-9136-47ED-859E-FE756BC1D935}">
      <dgm:prSet/>
      <dgm:spPr/>
      <dgm:t>
        <a:bodyPr/>
        <a:lstStyle/>
        <a:p>
          <a:endParaRPr lang="en-US"/>
        </a:p>
      </dgm:t>
    </dgm:pt>
    <dgm:pt modelId="{0AF7DE6F-1F01-4F7D-AA71-6D9743C275A8}">
      <dgm:prSet/>
      <dgm:spPr/>
      <dgm:t>
        <a:bodyPr/>
        <a:lstStyle/>
        <a:p>
          <a:pPr rtl="0"/>
          <a:r>
            <a:rPr lang="en-US" dirty="0" smtClean="0"/>
            <a:t>Section Two: Britain Leads the Way</a:t>
          </a:r>
          <a:endParaRPr lang="en-US" dirty="0"/>
        </a:p>
      </dgm:t>
    </dgm:pt>
    <dgm:pt modelId="{6FC42FCC-5050-4055-BD01-5C6C2C6CA236}" type="parTrans" cxnId="{95849284-5E30-4080-8BF8-89E0C44F73A9}">
      <dgm:prSet/>
      <dgm:spPr/>
      <dgm:t>
        <a:bodyPr/>
        <a:lstStyle/>
        <a:p>
          <a:endParaRPr lang="en-US"/>
        </a:p>
      </dgm:t>
    </dgm:pt>
    <dgm:pt modelId="{DA41502B-99C2-462F-8B93-BFA118ADF865}" type="sibTrans" cxnId="{95849284-5E30-4080-8BF8-89E0C44F73A9}">
      <dgm:prSet/>
      <dgm:spPr/>
      <dgm:t>
        <a:bodyPr/>
        <a:lstStyle/>
        <a:p>
          <a:endParaRPr lang="en-US"/>
        </a:p>
      </dgm:t>
    </dgm:pt>
    <dgm:pt modelId="{D5578F1E-8D3C-4C22-B0FC-5F6DF27B838B}">
      <dgm:prSet/>
      <dgm:spPr/>
      <dgm:t>
        <a:bodyPr/>
        <a:lstStyle/>
        <a:p>
          <a:pPr rtl="0"/>
          <a:r>
            <a:rPr lang="en-US" dirty="0" smtClean="0"/>
            <a:t>Section Three: Hardships of Early Industrial Life</a:t>
          </a:r>
          <a:endParaRPr lang="en-US" dirty="0"/>
        </a:p>
      </dgm:t>
    </dgm:pt>
    <dgm:pt modelId="{1CD29FE9-BF28-49D7-8470-E689BD697B40}" type="parTrans" cxnId="{33F2DFC0-6E33-4A5F-B1C2-8307154C2B20}">
      <dgm:prSet/>
      <dgm:spPr/>
      <dgm:t>
        <a:bodyPr/>
        <a:lstStyle/>
        <a:p>
          <a:endParaRPr lang="en-US"/>
        </a:p>
      </dgm:t>
    </dgm:pt>
    <dgm:pt modelId="{206B0B94-E7D3-458D-87F7-76E71EA00A38}" type="sibTrans" cxnId="{33F2DFC0-6E33-4A5F-B1C2-8307154C2B20}">
      <dgm:prSet/>
      <dgm:spPr/>
      <dgm:t>
        <a:bodyPr/>
        <a:lstStyle/>
        <a:p>
          <a:endParaRPr lang="en-US"/>
        </a:p>
      </dgm:t>
    </dgm:pt>
    <dgm:pt modelId="{CBD9EBA3-D6FE-4BF5-8706-002964621810}">
      <dgm:prSet/>
      <dgm:spPr/>
      <dgm:t>
        <a:bodyPr/>
        <a:lstStyle/>
        <a:p>
          <a:pPr rtl="0"/>
          <a:r>
            <a:rPr lang="en-US" dirty="0" smtClean="0"/>
            <a:t>Section Four: New Ways of Thinking </a:t>
          </a:r>
          <a:endParaRPr lang="en-US" dirty="0"/>
        </a:p>
      </dgm:t>
    </dgm:pt>
    <dgm:pt modelId="{3BB130E1-06F6-48DD-A8B2-3B9BB37BEDFA}" type="parTrans" cxnId="{997A950A-656C-4DBC-8947-CA7375D87D77}">
      <dgm:prSet/>
      <dgm:spPr/>
      <dgm:t>
        <a:bodyPr/>
        <a:lstStyle/>
        <a:p>
          <a:endParaRPr lang="en-US"/>
        </a:p>
      </dgm:t>
    </dgm:pt>
    <dgm:pt modelId="{FBC3AE56-9578-4EFD-9292-39F7B3B76537}" type="sibTrans" cxnId="{997A950A-656C-4DBC-8947-CA7375D87D77}">
      <dgm:prSet/>
      <dgm:spPr/>
      <dgm:t>
        <a:bodyPr/>
        <a:lstStyle/>
        <a:p>
          <a:endParaRPr lang="en-US"/>
        </a:p>
      </dgm:t>
    </dgm:pt>
    <dgm:pt modelId="{5FBF2B89-75D9-4E1E-B041-29899146C4B9}" type="pres">
      <dgm:prSet presAssocID="{64B9A5FE-E8F4-4065-9946-8621A1646ED5}" presName="Name0" presStyleCnt="0">
        <dgm:presLayoutVars>
          <dgm:chMax val="7"/>
          <dgm:dir/>
          <dgm:animLvl val="lvl"/>
          <dgm:resizeHandles val="exact"/>
        </dgm:presLayoutVars>
      </dgm:prSet>
      <dgm:spPr/>
      <dgm:t>
        <a:bodyPr/>
        <a:lstStyle/>
        <a:p>
          <a:endParaRPr lang="en-US"/>
        </a:p>
      </dgm:t>
    </dgm:pt>
    <dgm:pt modelId="{5909BF76-A08C-4086-89C9-741931E1625D}" type="pres">
      <dgm:prSet presAssocID="{82547FD8-771E-4C60-BC90-70E0EEEABFB1}" presName="circle1" presStyleLbl="node1" presStyleIdx="0" presStyleCnt="5"/>
      <dgm:spPr/>
    </dgm:pt>
    <dgm:pt modelId="{F5580005-B728-49DF-81C3-8424DF5B6C75}" type="pres">
      <dgm:prSet presAssocID="{82547FD8-771E-4C60-BC90-70E0EEEABFB1}" presName="space" presStyleCnt="0"/>
      <dgm:spPr/>
    </dgm:pt>
    <dgm:pt modelId="{5A67E22D-B515-4778-A765-011388F2A946}" type="pres">
      <dgm:prSet presAssocID="{82547FD8-771E-4C60-BC90-70E0EEEABFB1}" presName="rect1" presStyleLbl="alignAcc1" presStyleIdx="0" presStyleCnt="5" custLinFactNeighborX="386" custLinFactNeighborY="-741"/>
      <dgm:spPr/>
      <dgm:t>
        <a:bodyPr/>
        <a:lstStyle/>
        <a:p>
          <a:endParaRPr lang="en-US"/>
        </a:p>
      </dgm:t>
    </dgm:pt>
    <dgm:pt modelId="{8C59B823-1D3C-45E6-8790-E20DCBD48AB7}" type="pres">
      <dgm:prSet presAssocID="{B8CF42AA-6632-46A1-A0EF-115C5B37832D}" presName="vertSpace2" presStyleLbl="node1" presStyleIdx="0" presStyleCnt="5"/>
      <dgm:spPr/>
    </dgm:pt>
    <dgm:pt modelId="{F76C00CA-4610-4451-974A-DBE4CF40EBF0}" type="pres">
      <dgm:prSet presAssocID="{B8CF42AA-6632-46A1-A0EF-115C5B37832D}" presName="circle2" presStyleLbl="node1" presStyleIdx="1" presStyleCnt="5"/>
      <dgm:spPr/>
    </dgm:pt>
    <dgm:pt modelId="{3F0B4D0D-8E75-4ACC-A955-627DA1527A76}" type="pres">
      <dgm:prSet presAssocID="{B8CF42AA-6632-46A1-A0EF-115C5B37832D}" presName="rect2" presStyleLbl="alignAcc1" presStyleIdx="1" presStyleCnt="5"/>
      <dgm:spPr/>
      <dgm:t>
        <a:bodyPr/>
        <a:lstStyle/>
        <a:p>
          <a:endParaRPr lang="en-US"/>
        </a:p>
      </dgm:t>
    </dgm:pt>
    <dgm:pt modelId="{6E5752A4-8376-4F7A-BAB8-380168AB2E15}" type="pres">
      <dgm:prSet presAssocID="{0AF7DE6F-1F01-4F7D-AA71-6D9743C275A8}" presName="vertSpace3" presStyleLbl="node1" presStyleIdx="1" presStyleCnt="5"/>
      <dgm:spPr/>
    </dgm:pt>
    <dgm:pt modelId="{C7704AD8-A6A9-4331-AFBB-DE992C259703}" type="pres">
      <dgm:prSet presAssocID="{0AF7DE6F-1F01-4F7D-AA71-6D9743C275A8}" presName="circle3" presStyleLbl="node1" presStyleIdx="2" presStyleCnt="5"/>
      <dgm:spPr/>
    </dgm:pt>
    <dgm:pt modelId="{BCBD24E3-8C87-4A3E-9996-3D514CC226D0}" type="pres">
      <dgm:prSet presAssocID="{0AF7DE6F-1F01-4F7D-AA71-6D9743C275A8}" presName="rect3" presStyleLbl="alignAcc1" presStyleIdx="2" presStyleCnt="5"/>
      <dgm:spPr/>
      <dgm:t>
        <a:bodyPr/>
        <a:lstStyle/>
        <a:p>
          <a:endParaRPr lang="en-US"/>
        </a:p>
      </dgm:t>
    </dgm:pt>
    <dgm:pt modelId="{450AF317-10D9-43EB-8D3D-5A932579F065}" type="pres">
      <dgm:prSet presAssocID="{D5578F1E-8D3C-4C22-B0FC-5F6DF27B838B}" presName="vertSpace4" presStyleLbl="node1" presStyleIdx="2" presStyleCnt="5"/>
      <dgm:spPr/>
    </dgm:pt>
    <dgm:pt modelId="{4CEF674A-C30E-4E44-A881-8E5267B094D7}" type="pres">
      <dgm:prSet presAssocID="{D5578F1E-8D3C-4C22-B0FC-5F6DF27B838B}" presName="circle4" presStyleLbl="node1" presStyleIdx="3" presStyleCnt="5"/>
      <dgm:spPr/>
    </dgm:pt>
    <dgm:pt modelId="{64A73E09-29FA-4A9F-9976-DE5AB084710A}" type="pres">
      <dgm:prSet presAssocID="{D5578F1E-8D3C-4C22-B0FC-5F6DF27B838B}" presName="rect4" presStyleLbl="alignAcc1" presStyleIdx="3" presStyleCnt="5"/>
      <dgm:spPr/>
      <dgm:t>
        <a:bodyPr/>
        <a:lstStyle/>
        <a:p>
          <a:endParaRPr lang="en-US"/>
        </a:p>
      </dgm:t>
    </dgm:pt>
    <dgm:pt modelId="{A5EDDE9F-C546-470F-A96F-9383C4FF4268}" type="pres">
      <dgm:prSet presAssocID="{CBD9EBA3-D6FE-4BF5-8706-002964621810}" presName="vertSpace5" presStyleLbl="node1" presStyleIdx="3" presStyleCnt="5"/>
      <dgm:spPr/>
    </dgm:pt>
    <dgm:pt modelId="{35B3BBEE-1BF0-4ED6-93A1-B653EF469310}" type="pres">
      <dgm:prSet presAssocID="{CBD9EBA3-D6FE-4BF5-8706-002964621810}" presName="circle5" presStyleLbl="node1" presStyleIdx="4" presStyleCnt="5"/>
      <dgm:spPr/>
    </dgm:pt>
    <dgm:pt modelId="{027FFEB8-9E70-4D16-BCB3-AD8190532078}" type="pres">
      <dgm:prSet presAssocID="{CBD9EBA3-D6FE-4BF5-8706-002964621810}" presName="rect5" presStyleLbl="alignAcc1" presStyleIdx="4" presStyleCnt="5"/>
      <dgm:spPr/>
      <dgm:t>
        <a:bodyPr/>
        <a:lstStyle/>
        <a:p>
          <a:endParaRPr lang="en-US"/>
        </a:p>
      </dgm:t>
    </dgm:pt>
    <dgm:pt modelId="{73381C09-64AF-4D93-8037-0D2588E3FD0F}" type="pres">
      <dgm:prSet presAssocID="{82547FD8-771E-4C60-BC90-70E0EEEABFB1}" presName="rect1ParTxNoCh" presStyleLbl="alignAcc1" presStyleIdx="4" presStyleCnt="5">
        <dgm:presLayoutVars>
          <dgm:chMax val="1"/>
          <dgm:bulletEnabled val="1"/>
        </dgm:presLayoutVars>
      </dgm:prSet>
      <dgm:spPr/>
      <dgm:t>
        <a:bodyPr/>
        <a:lstStyle/>
        <a:p>
          <a:endParaRPr lang="en-US"/>
        </a:p>
      </dgm:t>
    </dgm:pt>
    <dgm:pt modelId="{C7BD1A6F-CBA0-4961-B634-21279859A2FB}" type="pres">
      <dgm:prSet presAssocID="{B8CF42AA-6632-46A1-A0EF-115C5B37832D}" presName="rect2ParTxNoCh" presStyleLbl="alignAcc1" presStyleIdx="4" presStyleCnt="5">
        <dgm:presLayoutVars>
          <dgm:chMax val="1"/>
          <dgm:bulletEnabled val="1"/>
        </dgm:presLayoutVars>
      </dgm:prSet>
      <dgm:spPr/>
      <dgm:t>
        <a:bodyPr/>
        <a:lstStyle/>
        <a:p>
          <a:endParaRPr lang="en-US"/>
        </a:p>
      </dgm:t>
    </dgm:pt>
    <dgm:pt modelId="{B3FF7EFF-B266-43C4-9062-0B1EF4A3BD3C}" type="pres">
      <dgm:prSet presAssocID="{0AF7DE6F-1F01-4F7D-AA71-6D9743C275A8}" presName="rect3ParTxNoCh" presStyleLbl="alignAcc1" presStyleIdx="4" presStyleCnt="5">
        <dgm:presLayoutVars>
          <dgm:chMax val="1"/>
          <dgm:bulletEnabled val="1"/>
        </dgm:presLayoutVars>
      </dgm:prSet>
      <dgm:spPr/>
      <dgm:t>
        <a:bodyPr/>
        <a:lstStyle/>
        <a:p>
          <a:endParaRPr lang="en-US"/>
        </a:p>
      </dgm:t>
    </dgm:pt>
    <dgm:pt modelId="{4C3A8544-40A2-4A70-98BA-47A22C21C96C}" type="pres">
      <dgm:prSet presAssocID="{D5578F1E-8D3C-4C22-B0FC-5F6DF27B838B}" presName="rect4ParTxNoCh" presStyleLbl="alignAcc1" presStyleIdx="4" presStyleCnt="5">
        <dgm:presLayoutVars>
          <dgm:chMax val="1"/>
          <dgm:bulletEnabled val="1"/>
        </dgm:presLayoutVars>
      </dgm:prSet>
      <dgm:spPr/>
      <dgm:t>
        <a:bodyPr/>
        <a:lstStyle/>
        <a:p>
          <a:endParaRPr lang="en-US"/>
        </a:p>
      </dgm:t>
    </dgm:pt>
    <dgm:pt modelId="{8C00530D-B13C-4F9C-A7C6-66662ACC99A7}" type="pres">
      <dgm:prSet presAssocID="{CBD9EBA3-D6FE-4BF5-8706-002964621810}" presName="rect5ParTxNoCh" presStyleLbl="alignAcc1" presStyleIdx="4" presStyleCnt="5">
        <dgm:presLayoutVars>
          <dgm:chMax val="1"/>
          <dgm:bulletEnabled val="1"/>
        </dgm:presLayoutVars>
      </dgm:prSet>
      <dgm:spPr/>
      <dgm:t>
        <a:bodyPr/>
        <a:lstStyle/>
        <a:p>
          <a:endParaRPr lang="en-US"/>
        </a:p>
      </dgm:t>
    </dgm:pt>
  </dgm:ptLst>
  <dgm:cxnLst>
    <dgm:cxn modelId="{032B385D-5B39-4C41-96D4-B038D13F5A03}" type="presOf" srcId="{B8CF42AA-6632-46A1-A0EF-115C5B37832D}" destId="{C7BD1A6F-CBA0-4961-B634-21279859A2FB}" srcOrd="1" destOrd="0" presId="urn:microsoft.com/office/officeart/2005/8/layout/target3"/>
    <dgm:cxn modelId="{33F2DFC0-6E33-4A5F-B1C2-8307154C2B20}" srcId="{64B9A5FE-E8F4-4065-9946-8621A1646ED5}" destId="{D5578F1E-8D3C-4C22-B0FC-5F6DF27B838B}" srcOrd="3" destOrd="0" parTransId="{1CD29FE9-BF28-49D7-8470-E689BD697B40}" sibTransId="{206B0B94-E7D3-458D-87F7-76E71EA00A38}"/>
    <dgm:cxn modelId="{997A950A-656C-4DBC-8947-CA7375D87D77}" srcId="{64B9A5FE-E8F4-4065-9946-8621A1646ED5}" destId="{CBD9EBA3-D6FE-4BF5-8706-002964621810}" srcOrd="4" destOrd="0" parTransId="{3BB130E1-06F6-48DD-A8B2-3B9BB37BEDFA}" sibTransId="{FBC3AE56-9578-4EFD-9292-39F7B3B76537}"/>
    <dgm:cxn modelId="{7041287B-1D21-4F39-9E0C-52D87373319C}" type="presOf" srcId="{64B9A5FE-E8F4-4065-9946-8621A1646ED5}" destId="{5FBF2B89-75D9-4E1E-B041-29899146C4B9}" srcOrd="0" destOrd="0" presId="urn:microsoft.com/office/officeart/2005/8/layout/target3"/>
    <dgm:cxn modelId="{A29EA40D-B7D5-4370-BBBF-7DB909431897}" type="presOf" srcId="{82547FD8-771E-4C60-BC90-70E0EEEABFB1}" destId="{5A67E22D-B515-4778-A765-011388F2A946}" srcOrd="0" destOrd="0" presId="urn:microsoft.com/office/officeart/2005/8/layout/target3"/>
    <dgm:cxn modelId="{77AB42EF-D048-4E1B-A35F-3E8C2A3D927F}" type="presOf" srcId="{D5578F1E-8D3C-4C22-B0FC-5F6DF27B838B}" destId="{64A73E09-29FA-4A9F-9976-DE5AB084710A}" srcOrd="0" destOrd="0" presId="urn:microsoft.com/office/officeart/2005/8/layout/target3"/>
    <dgm:cxn modelId="{8C8372EB-343B-4C88-BE4D-71C14C4BE492}" type="presOf" srcId="{B8CF42AA-6632-46A1-A0EF-115C5B37832D}" destId="{3F0B4D0D-8E75-4ACC-A955-627DA1527A76}" srcOrd="0" destOrd="0" presId="urn:microsoft.com/office/officeart/2005/8/layout/target3"/>
    <dgm:cxn modelId="{7C3747F0-BC89-47A0-A86B-921775BD2286}" type="presOf" srcId="{82547FD8-771E-4C60-BC90-70E0EEEABFB1}" destId="{73381C09-64AF-4D93-8037-0D2588E3FD0F}" srcOrd="1" destOrd="0" presId="urn:microsoft.com/office/officeart/2005/8/layout/target3"/>
    <dgm:cxn modelId="{AD0C44C5-2941-4F83-99B7-EFFFB50D58B4}" srcId="{64B9A5FE-E8F4-4065-9946-8621A1646ED5}" destId="{82547FD8-771E-4C60-BC90-70E0EEEABFB1}" srcOrd="0" destOrd="0" parTransId="{BBCE4F35-AAA8-40C2-9BA3-94EA6CB3DA3B}" sibTransId="{243A41B9-8DCD-4D92-B84E-6B8AF171286D}"/>
    <dgm:cxn modelId="{3CC0DB7B-9136-47ED-859E-FE756BC1D935}" srcId="{64B9A5FE-E8F4-4065-9946-8621A1646ED5}" destId="{B8CF42AA-6632-46A1-A0EF-115C5B37832D}" srcOrd="1" destOrd="0" parTransId="{7A824046-7437-406A-A998-31DB29CBCE3B}" sibTransId="{B6BAFB4B-8A1D-4DE1-A96B-3D7BF5C9B6FC}"/>
    <dgm:cxn modelId="{1C67D09F-FEBF-407B-B37D-E174D6331931}" type="presOf" srcId="{CBD9EBA3-D6FE-4BF5-8706-002964621810}" destId="{027FFEB8-9E70-4D16-BCB3-AD8190532078}" srcOrd="0" destOrd="0" presId="urn:microsoft.com/office/officeart/2005/8/layout/target3"/>
    <dgm:cxn modelId="{FE3447B3-8750-41AE-A0EA-912825BA6EC9}" type="presOf" srcId="{D5578F1E-8D3C-4C22-B0FC-5F6DF27B838B}" destId="{4C3A8544-40A2-4A70-98BA-47A22C21C96C}" srcOrd="1" destOrd="0" presId="urn:microsoft.com/office/officeart/2005/8/layout/target3"/>
    <dgm:cxn modelId="{0BEFC115-16B7-4DEB-8619-E11D6617764D}" type="presOf" srcId="{0AF7DE6F-1F01-4F7D-AA71-6D9743C275A8}" destId="{B3FF7EFF-B266-43C4-9062-0B1EF4A3BD3C}" srcOrd="1" destOrd="0" presId="urn:microsoft.com/office/officeart/2005/8/layout/target3"/>
    <dgm:cxn modelId="{71186CF1-C720-4966-BFFF-A38ED8A3C23B}" type="presOf" srcId="{0AF7DE6F-1F01-4F7D-AA71-6D9743C275A8}" destId="{BCBD24E3-8C87-4A3E-9996-3D514CC226D0}" srcOrd="0" destOrd="0" presId="urn:microsoft.com/office/officeart/2005/8/layout/target3"/>
    <dgm:cxn modelId="{95849284-5E30-4080-8BF8-89E0C44F73A9}" srcId="{64B9A5FE-E8F4-4065-9946-8621A1646ED5}" destId="{0AF7DE6F-1F01-4F7D-AA71-6D9743C275A8}" srcOrd="2" destOrd="0" parTransId="{6FC42FCC-5050-4055-BD01-5C6C2C6CA236}" sibTransId="{DA41502B-99C2-462F-8B93-BFA118ADF865}"/>
    <dgm:cxn modelId="{BED7695B-DE38-4D46-8AB8-F360E96436C3}" type="presOf" srcId="{CBD9EBA3-D6FE-4BF5-8706-002964621810}" destId="{8C00530D-B13C-4F9C-A7C6-66662ACC99A7}" srcOrd="1" destOrd="0" presId="urn:microsoft.com/office/officeart/2005/8/layout/target3"/>
    <dgm:cxn modelId="{B419B27C-AB05-47A7-A566-7383D1088DEF}" type="presParOf" srcId="{5FBF2B89-75D9-4E1E-B041-29899146C4B9}" destId="{5909BF76-A08C-4086-89C9-741931E1625D}" srcOrd="0" destOrd="0" presId="urn:microsoft.com/office/officeart/2005/8/layout/target3"/>
    <dgm:cxn modelId="{9BE6429F-ACD1-4FBB-8F27-3C8A3681A1C1}" type="presParOf" srcId="{5FBF2B89-75D9-4E1E-B041-29899146C4B9}" destId="{F5580005-B728-49DF-81C3-8424DF5B6C75}" srcOrd="1" destOrd="0" presId="urn:microsoft.com/office/officeart/2005/8/layout/target3"/>
    <dgm:cxn modelId="{3520D562-844F-41F0-9126-456A6809964C}" type="presParOf" srcId="{5FBF2B89-75D9-4E1E-B041-29899146C4B9}" destId="{5A67E22D-B515-4778-A765-011388F2A946}" srcOrd="2" destOrd="0" presId="urn:microsoft.com/office/officeart/2005/8/layout/target3"/>
    <dgm:cxn modelId="{885D93B7-D61B-4E33-AF2A-75E0AE058E4D}" type="presParOf" srcId="{5FBF2B89-75D9-4E1E-B041-29899146C4B9}" destId="{8C59B823-1D3C-45E6-8790-E20DCBD48AB7}" srcOrd="3" destOrd="0" presId="urn:microsoft.com/office/officeart/2005/8/layout/target3"/>
    <dgm:cxn modelId="{0491BC2F-551F-4A11-B0AB-50664028D04C}" type="presParOf" srcId="{5FBF2B89-75D9-4E1E-B041-29899146C4B9}" destId="{F76C00CA-4610-4451-974A-DBE4CF40EBF0}" srcOrd="4" destOrd="0" presId="urn:microsoft.com/office/officeart/2005/8/layout/target3"/>
    <dgm:cxn modelId="{A9EBC9E6-8B4A-4A53-BA72-958376385235}" type="presParOf" srcId="{5FBF2B89-75D9-4E1E-B041-29899146C4B9}" destId="{3F0B4D0D-8E75-4ACC-A955-627DA1527A76}" srcOrd="5" destOrd="0" presId="urn:microsoft.com/office/officeart/2005/8/layout/target3"/>
    <dgm:cxn modelId="{0235A5D5-C831-4EA8-BDE6-9A008DAFEFD2}" type="presParOf" srcId="{5FBF2B89-75D9-4E1E-B041-29899146C4B9}" destId="{6E5752A4-8376-4F7A-BAB8-380168AB2E15}" srcOrd="6" destOrd="0" presId="urn:microsoft.com/office/officeart/2005/8/layout/target3"/>
    <dgm:cxn modelId="{D2C21EC5-B91A-464C-A55B-6948F25BDDB4}" type="presParOf" srcId="{5FBF2B89-75D9-4E1E-B041-29899146C4B9}" destId="{C7704AD8-A6A9-4331-AFBB-DE992C259703}" srcOrd="7" destOrd="0" presId="urn:microsoft.com/office/officeart/2005/8/layout/target3"/>
    <dgm:cxn modelId="{0CEA4ADC-D2B5-4B76-AFD5-F9F61D55F223}" type="presParOf" srcId="{5FBF2B89-75D9-4E1E-B041-29899146C4B9}" destId="{BCBD24E3-8C87-4A3E-9996-3D514CC226D0}" srcOrd="8" destOrd="0" presId="urn:microsoft.com/office/officeart/2005/8/layout/target3"/>
    <dgm:cxn modelId="{424D8599-83E3-4FCB-921D-721A1359E093}" type="presParOf" srcId="{5FBF2B89-75D9-4E1E-B041-29899146C4B9}" destId="{450AF317-10D9-43EB-8D3D-5A932579F065}" srcOrd="9" destOrd="0" presId="urn:microsoft.com/office/officeart/2005/8/layout/target3"/>
    <dgm:cxn modelId="{4081BEE2-36C6-4C70-8575-2DE6707C693B}" type="presParOf" srcId="{5FBF2B89-75D9-4E1E-B041-29899146C4B9}" destId="{4CEF674A-C30E-4E44-A881-8E5267B094D7}" srcOrd="10" destOrd="0" presId="urn:microsoft.com/office/officeart/2005/8/layout/target3"/>
    <dgm:cxn modelId="{A59B3A04-DBC8-42B7-B9FF-FB2B08AB1560}" type="presParOf" srcId="{5FBF2B89-75D9-4E1E-B041-29899146C4B9}" destId="{64A73E09-29FA-4A9F-9976-DE5AB084710A}" srcOrd="11" destOrd="0" presId="urn:microsoft.com/office/officeart/2005/8/layout/target3"/>
    <dgm:cxn modelId="{B13D2ED7-872E-4B16-8737-FDB75F2B9CDF}" type="presParOf" srcId="{5FBF2B89-75D9-4E1E-B041-29899146C4B9}" destId="{A5EDDE9F-C546-470F-A96F-9383C4FF4268}" srcOrd="12" destOrd="0" presId="urn:microsoft.com/office/officeart/2005/8/layout/target3"/>
    <dgm:cxn modelId="{804F8E69-205A-4884-B6F9-C3D06DE6E0A6}" type="presParOf" srcId="{5FBF2B89-75D9-4E1E-B041-29899146C4B9}" destId="{35B3BBEE-1BF0-4ED6-93A1-B653EF469310}" srcOrd="13" destOrd="0" presId="urn:microsoft.com/office/officeart/2005/8/layout/target3"/>
    <dgm:cxn modelId="{18525096-7513-483E-BA5D-847EBE434BE8}" type="presParOf" srcId="{5FBF2B89-75D9-4E1E-B041-29899146C4B9}" destId="{027FFEB8-9E70-4D16-BCB3-AD8190532078}" srcOrd="14" destOrd="0" presId="urn:microsoft.com/office/officeart/2005/8/layout/target3"/>
    <dgm:cxn modelId="{C40B94BA-4152-4933-A19F-1C427E6F3914}" type="presParOf" srcId="{5FBF2B89-75D9-4E1E-B041-29899146C4B9}" destId="{73381C09-64AF-4D93-8037-0D2588E3FD0F}" srcOrd="15" destOrd="0" presId="urn:microsoft.com/office/officeart/2005/8/layout/target3"/>
    <dgm:cxn modelId="{4A217648-4DA9-41F8-96BC-D8D9882328A5}" type="presParOf" srcId="{5FBF2B89-75D9-4E1E-B041-29899146C4B9}" destId="{C7BD1A6F-CBA0-4961-B634-21279859A2FB}" srcOrd="16" destOrd="0" presId="urn:microsoft.com/office/officeart/2005/8/layout/target3"/>
    <dgm:cxn modelId="{3EFE495D-72D8-42BD-AAAF-7C1EA6C6AD72}" type="presParOf" srcId="{5FBF2B89-75D9-4E1E-B041-29899146C4B9}" destId="{B3FF7EFF-B266-43C4-9062-0B1EF4A3BD3C}" srcOrd="17" destOrd="0" presId="urn:microsoft.com/office/officeart/2005/8/layout/target3"/>
    <dgm:cxn modelId="{F85B641D-0341-4795-A69A-BF977F325430}" type="presParOf" srcId="{5FBF2B89-75D9-4E1E-B041-29899146C4B9}" destId="{4C3A8544-40A2-4A70-98BA-47A22C21C96C}" srcOrd="18" destOrd="0" presId="urn:microsoft.com/office/officeart/2005/8/layout/target3"/>
    <dgm:cxn modelId="{B5BDAF14-B677-4654-9D0A-0846F0E04656}" type="presParOf" srcId="{5FBF2B89-75D9-4E1E-B041-29899146C4B9}" destId="{8C00530D-B13C-4F9C-A7C6-66662ACC99A7}"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9BF76-A08C-4086-89C9-741931E1625D}">
      <dsp:nvSpPr>
        <dsp:cNvPr id="0" name=""/>
        <dsp:cNvSpPr/>
      </dsp:nvSpPr>
      <dsp:spPr>
        <a:xfrm>
          <a:off x="0" y="0"/>
          <a:ext cx="4525963" cy="4525963"/>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67E22D-B515-4778-A765-011388F2A946}">
      <dsp:nvSpPr>
        <dsp:cNvPr id="0" name=""/>
        <dsp:cNvSpPr/>
      </dsp:nvSpPr>
      <dsp:spPr>
        <a:xfrm>
          <a:off x="2262981" y="0"/>
          <a:ext cx="5966618" cy="4525963"/>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tx2"/>
              </a:solidFill>
            </a:rPr>
            <a:t>Chapter Three</a:t>
          </a:r>
          <a:endParaRPr lang="en-US" sz="2000" kern="1200" dirty="0">
            <a:solidFill>
              <a:schemeClr val="tx2"/>
            </a:solidFill>
          </a:endParaRPr>
        </a:p>
      </dsp:txBody>
      <dsp:txXfrm>
        <a:off x="2262981" y="0"/>
        <a:ext cx="5966618" cy="724154"/>
      </dsp:txXfrm>
    </dsp:sp>
    <dsp:sp modelId="{F76C00CA-4610-4451-974A-DBE4CF40EBF0}">
      <dsp:nvSpPr>
        <dsp:cNvPr id="0" name=""/>
        <dsp:cNvSpPr/>
      </dsp:nvSpPr>
      <dsp:spPr>
        <a:xfrm>
          <a:off x="475226" y="724154"/>
          <a:ext cx="3575510" cy="3575510"/>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0B4D0D-8E75-4ACC-A955-627DA1527A76}">
      <dsp:nvSpPr>
        <dsp:cNvPr id="0" name=""/>
        <dsp:cNvSpPr/>
      </dsp:nvSpPr>
      <dsp:spPr>
        <a:xfrm>
          <a:off x="2262981" y="724154"/>
          <a:ext cx="5966618" cy="357551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Section One: Dawn of the Industrial Age</a:t>
          </a:r>
          <a:endParaRPr lang="en-US" sz="1900" kern="1200" dirty="0"/>
        </a:p>
      </dsp:txBody>
      <dsp:txXfrm>
        <a:off x="2262981" y="724154"/>
        <a:ext cx="5966618" cy="724154"/>
      </dsp:txXfrm>
    </dsp:sp>
    <dsp:sp modelId="{C7704AD8-A6A9-4331-AFBB-DE992C259703}">
      <dsp:nvSpPr>
        <dsp:cNvPr id="0" name=""/>
        <dsp:cNvSpPr/>
      </dsp:nvSpPr>
      <dsp:spPr>
        <a:xfrm>
          <a:off x="950452" y="1448308"/>
          <a:ext cx="2625058" cy="2625058"/>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BD24E3-8C87-4A3E-9996-3D514CC226D0}">
      <dsp:nvSpPr>
        <dsp:cNvPr id="0" name=""/>
        <dsp:cNvSpPr/>
      </dsp:nvSpPr>
      <dsp:spPr>
        <a:xfrm>
          <a:off x="2262981" y="1448308"/>
          <a:ext cx="5966618" cy="2625058"/>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Section Two: Britain Leads the Way</a:t>
          </a:r>
          <a:endParaRPr lang="en-US" sz="1900" kern="1200" dirty="0"/>
        </a:p>
      </dsp:txBody>
      <dsp:txXfrm>
        <a:off x="2262981" y="1448308"/>
        <a:ext cx="5966618" cy="724154"/>
      </dsp:txXfrm>
    </dsp:sp>
    <dsp:sp modelId="{4CEF674A-C30E-4E44-A881-8E5267B094D7}">
      <dsp:nvSpPr>
        <dsp:cNvPr id="0" name=""/>
        <dsp:cNvSpPr/>
      </dsp:nvSpPr>
      <dsp:spPr>
        <a:xfrm>
          <a:off x="1425678" y="2172462"/>
          <a:ext cx="1674606" cy="1674606"/>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73E09-29FA-4A9F-9976-DE5AB084710A}">
      <dsp:nvSpPr>
        <dsp:cNvPr id="0" name=""/>
        <dsp:cNvSpPr/>
      </dsp:nvSpPr>
      <dsp:spPr>
        <a:xfrm>
          <a:off x="2262981" y="2172462"/>
          <a:ext cx="5966618" cy="1674606"/>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Section Three: Hardships of Early Industrial Life</a:t>
          </a:r>
          <a:endParaRPr lang="en-US" sz="1900" kern="1200" dirty="0"/>
        </a:p>
      </dsp:txBody>
      <dsp:txXfrm>
        <a:off x="2262981" y="2172462"/>
        <a:ext cx="5966618" cy="724154"/>
      </dsp:txXfrm>
    </dsp:sp>
    <dsp:sp modelId="{35B3BBEE-1BF0-4ED6-93A1-B653EF469310}">
      <dsp:nvSpPr>
        <dsp:cNvPr id="0" name=""/>
        <dsp:cNvSpPr/>
      </dsp:nvSpPr>
      <dsp:spPr>
        <a:xfrm>
          <a:off x="1900904" y="2896616"/>
          <a:ext cx="724154" cy="724154"/>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7FFEB8-9E70-4D16-BCB3-AD8190532078}">
      <dsp:nvSpPr>
        <dsp:cNvPr id="0" name=""/>
        <dsp:cNvSpPr/>
      </dsp:nvSpPr>
      <dsp:spPr>
        <a:xfrm>
          <a:off x="2262981" y="2896616"/>
          <a:ext cx="5966618" cy="724154"/>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Section Four: New Ways of Thinking </a:t>
          </a:r>
          <a:endParaRPr lang="en-US" sz="1900" kern="1200" dirty="0"/>
        </a:p>
      </dsp:txBody>
      <dsp:txXfrm>
        <a:off x="2262981" y="2896616"/>
        <a:ext cx="5966618" cy="724154"/>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2E5B5AC-2424-4DC8-B1C7-9226D759C4D8}" type="datetimeFigureOut">
              <a:rPr lang="en-US" smtClean="0"/>
              <a:t>11/17/2014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10F2FB3-413E-4440-A596-950CFF03F8F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E5B5AC-2424-4DC8-B1C7-9226D759C4D8}" type="datetimeFigureOut">
              <a:rPr lang="en-US" smtClean="0"/>
              <a:t>11/17/2014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0F2FB3-413E-4440-A596-950CFF03F8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E5B5AC-2424-4DC8-B1C7-9226D759C4D8}" type="datetimeFigureOut">
              <a:rPr lang="en-US" smtClean="0"/>
              <a:t>11/17/2014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0F2FB3-413E-4440-A596-950CFF03F8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2E5B5AC-2424-4DC8-B1C7-9226D759C4D8}" type="datetimeFigureOut">
              <a:rPr lang="en-US" smtClean="0"/>
              <a:t>11/17/2014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0F2FB3-413E-4440-A596-950CFF03F8F7}"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2E5B5AC-2424-4DC8-B1C7-9226D759C4D8}" type="datetimeFigureOut">
              <a:rPr lang="en-US" smtClean="0"/>
              <a:t>11/17/2014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0F2FB3-413E-4440-A596-950CFF03F8F7}"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2E5B5AC-2424-4DC8-B1C7-9226D759C4D8}" type="datetimeFigureOut">
              <a:rPr lang="en-US" smtClean="0"/>
              <a:t>11/17/2014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0F2FB3-413E-4440-A596-950CFF03F8F7}"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2E5B5AC-2424-4DC8-B1C7-9226D759C4D8}" type="datetimeFigureOut">
              <a:rPr lang="en-US" smtClean="0"/>
              <a:t>11/17/2014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10F2FB3-413E-4440-A596-950CFF03F8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2E5B5AC-2424-4DC8-B1C7-9226D759C4D8}" type="datetimeFigureOut">
              <a:rPr lang="en-US" smtClean="0"/>
              <a:t>11/17/2014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0F2FB3-413E-4440-A596-950CFF03F8F7}"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2E5B5AC-2424-4DC8-B1C7-9226D759C4D8}" type="datetimeFigureOut">
              <a:rPr lang="en-US" smtClean="0"/>
              <a:t>11/17/2014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10F2FB3-413E-4440-A596-950CFF03F8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2E5B5AC-2424-4DC8-B1C7-9226D759C4D8}" type="datetimeFigureOut">
              <a:rPr lang="en-US" smtClean="0"/>
              <a:t>11/17/2014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0F2FB3-413E-4440-A596-950CFF03F8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2E5B5AC-2424-4DC8-B1C7-9226D759C4D8}" type="datetimeFigureOut">
              <a:rPr lang="en-US" smtClean="0"/>
              <a:t>11/17/2014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10F2FB3-413E-4440-A596-950CFF03F8F7}"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2E5B5AC-2424-4DC8-B1C7-9226D759C4D8}" type="datetimeFigureOut">
              <a:rPr lang="en-US" smtClean="0"/>
              <a:t>11/17/2014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10F2FB3-413E-4440-A596-950CFF03F8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ucl.ac.uk/Bentham-Project/who/autoicon/Virtual_Auto_Icon"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Industrial Revolution Begins </a:t>
            </a:r>
            <a:endParaRPr lang="en-US" dirty="0"/>
          </a:p>
        </p:txBody>
      </p:sp>
      <p:sp>
        <p:nvSpPr>
          <p:cNvPr id="3" name="Subtitle 2"/>
          <p:cNvSpPr>
            <a:spLocks noGrp="1"/>
          </p:cNvSpPr>
          <p:nvPr>
            <p:ph type="subTitle" idx="1"/>
          </p:nvPr>
        </p:nvSpPr>
        <p:spPr/>
        <p:txBody>
          <a:bodyPr/>
          <a:lstStyle/>
          <a:p>
            <a:r>
              <a:rPr lang="en-US" dirty="0" smtClean="0"/>
              <a:t>1750-1850</a:t>
            </a:r>
            <a:endParaRPr lang="en-US" dirty="0"/>
          </a:p>
        </p:txBody>
      </p:sp>
    </p:spTree>
    <p:extLst>
      <p:ext uri="{BB962C8B-B14F-4D97-AF65-F5344CB8AC3E}">
        <p14:creationId xmlns:p14="http://schemas.microsoft.com/office/powerpoint/2010/main" val="2509892842"/>
      </p:ext>
    </p:extLst>
  </p:cSld>
  <p:clrMapOvr>
    <a:masterClrMapping/>
  </p:clrMapOvr>
  <mc:AlternateContent xmlns:mc="http://schemas.openxmlformats.org/markup-compatibility/2006" xmlns:p14="http://schemas.microsoft.com/office/powerpoint/2010/main">
    <mc:Choice Requires="p14">
      <p:transition spd="slow" p14:dur="1200" advTm="2512">
        <p14:flip dir="r"/>
      </p:transition>
    </mc:Choice>
    <mc:Fallback xmlns="">
      <p:transition spd="slow" advTm="2512">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Robert </a:t>
            </a:r>
            <a:r>
              <a:rPr lang="en-US" dirty="0" err="1" smtClean="0"/>
              <a:t>Bakewell</a:t>
            </a:r>
            <a:endParaRPr lang="en-US" dirty="0" smtClean="0"/>
          </a:p>
          <a:p>
            <a:r>
              <a:rPr lang="en-US" dirty="0" smtClean="0"/>
              <a:t>Bred stronger horses and fatter cattle</a:t>
            </a:r>
            <a:endParaRPr lang="en-US" dirty="0"/>
          </a:p>
        </p:txBody>
      </p:sp>
      <p:sp>
        <p:nvSpPr>
          <p:cNvPr id="3" name="Title 2"/>
          <p:cNvSpPr>
            <a:spLocks noGrp="1"/>
          </p:cNvSpPr>
          <p:nvPr>
            <p:ph type="title"/>
          </p:nvPr>
        </p:nvSpPr>
        <p:spPr/>
        <p:txBody>
          <a:bodyPr/>
          <a:lstStyle/>
          <a:p>
            <a:r>
              <a:rPr lang="en-US" dirty="0"/>
              <a:t>Agricultural Revolution</a:t>
            </a:r>
          </a:p>
        </p:txBody>
      </p:sp>
      <p:pic>
        <p:nvPicPr>
          <p:cNvPr id="4098" name="Picture 2" descr="\\WPSDC01\USER WHS SHARE$\mwalton\Desktop\RBprint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669059"/>
            <a:ext cx="2533650" cy="411391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WPSDC01\USER WHS SHARE$\mwalton\Desktop\horsefarm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727" y="2433667"/>
            <a:ext cx="2743200" cy="188053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PSDC01\USER WHS SHARE$\mwalton\Desktop\catt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495801"/>
            <a:ext cx="2792013" cy="185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4231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Enclosure movement</a:t>
            </a:r>
          </a:p>
          <a:p>
            <a:pPr lvl="1"/>
            <a:r>
              <a:rPr lang="en-US" dirty="0" smtClean="0"/>
              <a:t>Rich landowners took over and fenced off land that had been worked by peasants.  </a:t>
            </a:r>
          </a:p>
          <a:p>
            <a:pPr lvl="1"/>
            <a:r>
              <a:rPr lang="en-US" dirty="0" smtClean="0"/>
              <a:t>The land could now be worked more efficiently, as farm output rose</a:t>
            </a:r>
          </a:p>
          <a:p>
            <a:pPr lvl="1"/>
            <a:r>
              <a:rPr lang="en-US" dirty="0" smtClean="0"/>
              <a:t>Many people lost their jobs and were forced to move to the cities to find work in the growing industry there. </a:t>
            </a:r>
            <a:endParaRPr lang="en-US" dirty="0"/>
          </a:p>
        </p:txBody>
      </p:sp>
      <p:sp>
        <p:nvSpPr>
          <p:cNvPr id="3" name="Title 2"/>
          <p:cNvSpPr>
            <a:spLocks noGrp="1"/>
          </p:cNvSpPr>
          <p:nvPr>
            <p:ph type="title"/>
          </p:nvPr>
        </p:nvSpPr>
        <p:spPr/>
        <p:txBody>
          <a:bodyPr/>
          <a:lstStyle/>
          <a:p>
            <a:r>
              <a:rPr lang="en-US" dirty="0"/>
              <a:t>Agricultural Revolution</a:t>
            </a:r>
          </a:p>
        </p:txBody>
      </p:sp>
    </p:spTree>
    <p:extLst>
      <p:ext uri="{BB962C8B-B14F-4D97-AF65-F5344CB8AC3E}">
        <p14:creationId xmlns:p14="http://schemas.microsoft.com/office/powerpoint/2010/main" val="313538759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Britain’s population almost doubled from 1700 to 1800</a:t>
            </a:r>
          </a:p>
          <a:p>
            <a:r>
              <a:rPr lang="en-US" dirty="0" smtClean="0"/>
              <a:t>France’s population increased by 9 million people</a:t>
            </a:r>
          </a:p>
          <a:p>
            <a:r>
              <a:rPr lang="en-US" dirty="0" smtClean="0"/>
              <a:t>Europe’s population grew by 70 million!</a:t>
            </a:r>
          </a:p>
          <a:p>
            <a:pPr algn="ctr"/>
            <a:r>
              <a:rPr lang="en-US" dirty="0" smtClean="0"/>
              <a:t>WHY?????</a:t>
            </a:r>
          </a:p>
          <a:p>
            <a:r>
              <a:rPr lang="en-US" dirty="0" smtClean="0"/>
              <a:t>Better and more plentiful food</a:t>
            </a:r>
          </a:p>
          <a:p>
            <a:r>
              <a:rPr lang="en-US" dirty="0" smtClean="0"/>
              <a:t>Diseases like bubonic plague were gone</a:t>
            </a:r>
          </a:p>
          <a:p>
            <a:r>
              <a:rPr lang="en-US" dirty="0" smtClean="0"/>
              <a:t>Better hygiene and sanitation</a:t>
            </a:r>
          </a:p>
          <a:p>
            <a:r>
              <a:rPr lang="en-US" dirty="0" smtClean="0"/>
              <a:t>Improved medical care</a:t>
            </a:r>
            <a:endParaRPr lang="en-US" dirty="0"/>
          </a:p>
        </p:txBody>
      </p:sp>
      <p:sp>
        <p:nvSpPr>
          <p:cNvPr id="3" name="Title 2"/>
          <p:cNvSpPr>
            <a:spLocks noGrp="1"/>
          </p:cNvSpPr>
          <p:nvPr>
            <p:ph type="title"/>
          </p:nvPr>
        </p:nvSpPr>
        <p:spPr/>
        <p:txBody>
          <a:bodyPr/>
          <a:lstStyle/>
          <a:p>
            <a:r>
              <a:rPr lang="en-US" dirty="0" smtClean="0"/>
              <a:t>Population Explosion</a:t>
            </a:r>
            <a:endParaRPr lang="en-US" dirty="0"/>
          </a:p>
        </p:txBody>
      </p:sp>
      <p:pic>
        <p:nvPicPr>
          <p:cNvPr id="5122" name="Picture 2" descr="\\WPSDC01\USER WHS SHARE$\mwalton\Desktop\populationclipart.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5063524"/>
            <a:ext cx="266700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8823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Giant water wheels powered factories</a:t>
            </a:r>
          </a:p>
          <a:p>
            <a:endParaRPr lang="en-US" dirty="0"/>
          </a:p>
          <a:p>
            <a:r>
              <a:rPr lang="en-US" dirty="0" smtClean="0"/>
              <a:t>People then discovered new sources of energy….</a:t>
            </a:r>
          </a:p>
          <a:p>
            <a:endParaRPr lang="en-US" dirty="0"/>
          </a:p>
        </p:txBody>
      </p:sp>
      <p:sp>
        <p:nvSpPr>
          <p:cNvPr id="3" name="Title 2"/>
          <p:cNvSpPr>
            <a:spLocks noGrp="1"/>
          </p:cNvSpPr>
          <p:nvPr>
            <p:ph type="title"/>
          </p:nvPr>
        </p:nvSpPr>
        <p:spPr/>
        <p:txBody>
          <a:bodyPr/>
          <a:lstStyle/>
          <a:p>
            <a:r>
              <a:rPr lang="en-US" dirty="0" smtClean="0"/>
              <a:t>An Energy Revolution</a:t>
            </a:r>
            <a:endParaRPr lang="en-US" dirty="0"/>
          </a:p>
        </p:txBody>
      </p:sp>
      <p:pic>
        <p:nvPicPr>
          <p:cNvPr id="6146" name="Picture 2" descr="\\WPSDC01\USER WHS SHARE$\mwalton\Desktop\energ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124200"/>
            <a:ext cx="3240088" cy="318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027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Thomas </a:t>
            </a:r>
            <a:r>
              <a:rPr lang="en-US" dirty="0" err="1" smtClean="0"/>
              <a:t>Newcomen</a:t>
            </a:r>
            <a:endParaRPr lang="en-US" dirty="0" smtClean="0"/>
          </a:p>
          <a:p>
            <a:r>
              <a:rPr lang="en-US" dirty="0" smtClean="0"/>
              <a:t>Developed a steam engine powered by coal that could run factories in 1712.</a:t>
            </a:r>
            <a:endParaRPr lang="en-US" dirty="0"/>
          </a:p>
        </p:txBody>
      </p:sp>
      <p:sp>
        <p:nvSpPr>
          <p:cNvPr id="3" name="Title 2"/>
          <p:cNvSpPr>
            <a:spLocks noGrp="1"/>
          </p:cNvSpPr>
          <p:nvPr>
            <p:ph type="title"/>
          </p:nvPr>
        </p:nvSpPr>
        <p:spPr/>
        <p:txBody>
          <a:bodyPr/>
          <a:lstStyle/>
          <a:p>
            <a:r>
              <a:rPr lang="en-US" dirty="0"/>
              <a:t>An Energy Revolution</a:t>
            </a:r>
          </a:p>
        </p:txBody>
      </p:sp>
      <p:pic>
        <p:nvPicPr>
          <p:cNvPr id="7170" name="Picture 2" descr="\\WPSDC01\USER WHS SHARE$\mwalton\Desktop\newcom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2743200"/>
            <a:ext cx="2533650" cy="3335111"/>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WPSDC01\USER WHS SHARE$\mwalton\Desktop\newcomeneng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962955"/>
            <a:ext cx="366531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5980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James Watt</a:t>
            </a:r>
          </a:p>
          <a:p>
            <a:r>
              <a:rPr lang="en-US" dirty="0" smtClean="0"/>
              <a:t>Developed an improved steam engine in 1769</a:t>
            </a:r>
            <a:endParaRPr lang="en-US" dirty="0"/>
          </a:p>
        </p:txBody>
      </p:sp>
      <p:sp>
        <p:nvSpPr>
          <p:cNvPr id="3" name="Title 2"/>
          <p:cNvSpPr>
            <a:spLocks noGrp="1"/>
          </p:cNvSpPr>
          <p:nvPr>
            <p:ph type="title"/>
          </p:nvPr>
        </p:nvSpPr>
        <p:spPr/>
        <p:txBody>
          <a:bodyPr/>
          <a:lstStyle/>
          <a:p>
            <a:r>
              <a:rPr lang="en-US" dirty="0"/>
              <a:t>An Energy Revolution</a:t>
            </a:r>
          </a:p>
        </p:txBody>
      </p:sp>
      <p:pic>
        <p:nvPicPr>
          <p:cNvPr id="8194" name="Picture 2" descr="\\WPSDC01\USER WHS SHARE$\mwalton\Desktop\James_Watt_by_Henry_How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590800"/>
            <a:ext cx="2813986" cy="358314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WPSDC01\USER WHS SHARE$\mwalton\Desktop\WattSteameng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433" y="2590800"/>
            <a:ext cx="3635982" cy="269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2813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factors contributed to a second agricultural revolution?</a:t>
            </a:r>
          </a:p>
          <a:p>
            <a:endParaRPr lang="en-US" dirty="0"/>
          </a:p>
          <a:p>
            <a:r>
              <a:rPr lang="en-US" dirty="0"/>
              <a:t>Why did populations soar in Europe?</a:t>
            </a:r>
          </a:p>
          <a:p>
            <a:endParaRPr lang="en-US" dirty="0"/>
          </a:p>
          <a:p>
            <a:r>
              <a:rPr lang="en-US" dirty="0"/>
              <a:t>What energy sources powered the Industrial Revolution?</a:t>
            </a:r>
          </a:p>
          <a:p>
            <a:endParaRPr lang="en-US" dirty="0"/>
          </a:p>
        </p:txBody>
      </p:sp>
      <p:sp>
        <p:nvSpPr>
          <p:cNvPr id="3" name="Title 2"/>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27763491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Charles Townshend</a:t>
            </a:r>
          </a:p>
          <a:p>
            <a:r>
              <a:rPr lang="en-US" dirty="0" err="1"/>
              <a:t>Jethro</a:t>
            </a:r>
            <a:r>
              <a:rPr lang="en-US" dirty="0"/>
              <a:t> </a:t>
            </a:r>
            <a:r>
              <a:rPr lang="en-US" dirty="0" err="1"/>
              <a:t>Tull</a:t>
            </a:r>
            <a:endParaRPr lang="en-US" dirty="0"/>
          </a:p>
          <a:p>
            <a:r>
              <a:rPr lang="en-US" dirty="0"/>
              <a:t>Robert </a:t>
            </a:r>
            <a:r>
              <a:rPr lang="en-US" dirty="0" err="1"/>
              <a:t>Bakewell</a:t>
            </a:r>
            <a:endParaRPr lang="en-US" dirty="0"/>
          </a:p>
          <a:p>
            <a:r>
              <a:rPr lang="en-US" dirty="0"/>
              <a:t>Thomas </a:t>
            </a:r>
            <a:r>
              <a:rPr lang="en-US" dirty="0" err="1"/>
              <a:t>Newcomen</a:t>
            </a:r>
            <a:endParaRPr lang="en-US" dirty="0"/>
          </a:p>
          <a:p>
            <a:r>
              <a:rPr lang="en-US" dirty="0"/>
              <a:t>James Watt</a:t>
            </a:r>
          </a:p>
          <a:p>
            <a:r>
              <a:rPr lang="en-US" dirty="0"/>
              <a:t>enclosure</a:t>
            </a:r>
          </a:p>
          <a:p>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34969614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r>
              <a:rPr lang="en-US" dirty="0" smtClean="0"/>
              <a:t>“…lo the giant aisles Rich in Model and design;</a:t>
            </a:r>
          </a:p>
          <a:p>
            <a:pPr algn="ctr"/>
            <a:r>
              <a:rPr lang="en-US" dirty="0" smtClean="0"/>
              <a:t>Harvest tool and husbandry,</a:t>
            </a:r>
          </a:p>
          <a:p>
            <a:pPr algn="ctr"/>
            <a:r>
              <a:rPr lang="en-US" dirty="0" smtClean="0"/>
              <a:t>Loom and wheel and enginery,</a:t>
            </a:r>
          </a:p>
          <a:p>
            <a:pPr algn="ctr"/>
            <a:r>
              <a:rPr lang="en-US" dirty="0" smtClean="0"/>
              <a:t>Secrets of the Sullen mine</a:t>
            </a:r>
          </a:p>
          <a:p>
            <a:pPr algn="ctr"/>
            <a:r>
              <a:rPr lang="en-US" dirty="0" smtClean="0"/>
              <a:t>Steel and Gold, and coal and wine</a:t>
            </a:r>
          </a:p>
          <a:p>
            <a:pPr algn="ctr"/>
            <a:r>
              <a:rPr lang="en-US" dirty="0" smtClean="0"/>
              <a:t>Fabric rough or fairy fine…</a:t>
            </a:r>
          </a:p>
          <a:p>
            <a:pPr algn="ctr"/>
            <a:r>
              <a:rPr lang="en-US" dirty="0" smtClean="0"/>
              <a:t>And shapes and hues of art divine!</a:t>
            </a:r>
          </a:p>
          <a:p>
            <a:pPr algn="ctr"/>
            <a:r>
              <a:rPr lang="en-US" dirty="0" smtClean="0"/>
              <a:t>All of beauty, all of use</a:t>
            </a:r>
          </a:p>
          <a:p>
            <a:pPr algn="ctr"/>
            <a:r>
              <a:rPr lang="en-US" dirty="0" smtClean="0"/>
              <a:t>That one fair planet can produce”</a:t>
            </a:r>
            <a:endParaRPr lang="en-US" dirty="0"/>
          </a:p>
        </p:txBody>
      </p:sp>
      <p:sp>
        <p:nvSpPr>
          <p:cNvPr id="3" name="Title 2"/>
          <p:cNvSpPr>
            <a:spLocks noGrp="1"/>
          </p:cNvSpPr>
          <p:nvPr>
            <p:ph type="title"/>
          </p:nvPr>
        </p:nvSpPr>
        <p:spPr/>
        <p:txBody>
          <a:bodyPr/>
          <a:lstStyle/>
          <a:p>
            <a:r>
              <a:rPr lang="en-US" dirty="0" smtClean="0"/>
              <a:t>Britain Leads the Way</a:t>
            </a:r>
            <a:endParaRPr lang="en-US" dirty="0"/>
          </a:p>
        </p:txBody>
      </p:sp>
    </p:spTree>
    <p:extLst>
      <p:ext uri="{BB962C8B-B14F-4D97-AF65-F5344CB8AC3E}">
        <p14:creationId xmlns:p14="http://schemas.microsoft.com/office/powerpoint/2010/main" val="9823310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was Britain the first nation to industrialize?</a:t>
            </a:r>
          </a:p>
          <a:p>
            <a:endParaRPr lang="en-US" dirty="0"/>
          </a:p>
          <a:p>
            <a:r>
              <a:rPr lang="en-US" dirty="0" smtClean="0"/>
              <a:t>Why were coal and iron important to the industrial age?</a:t>
            </a:r>
          </a:p>
          <a:p>
            <a:endParaRPr lang="en-US" dirty="0"/>
          </a:p>
          <a:p>
            <a:r>
              <a:rPr lang="en-US" dirty="0" smtClean="0"/>
              <a:t>How did industrialization change the textile industry?</a:t>
            </a:r>
            <a:endParaRPr lang="en-US" dirty="0"/>
          </a:p>
        </p:txBody>
      </p:sp>
      <p:sp>
        <p:nvSpPr>
          <p:cNvPr id="3" name="Title 2"/>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19941876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85974352"/>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Chapter Outline</a:t>
            </a:r>
            <a:endParaRPr lang="en-US" dirty="0"/>
          </a:p>
        </p:txBody>
      </p:sp>
    </p:spTree>
    <p:extLst>
      <p:ext uri="{BB962C8B-B14F-4D97-AF65-F5344CB8AC3E}">
        <p14:creationId xmlns:p14="http://schemas.microsoft.com/office/powerpoint/2010/main" val="6813057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Abraham Darby</a:t>
            </a:r>
          </a:p>
          <a:p>
            <a:r>
              <a:rPr lang="en-US" dirty="0" smtClean="0"/>
              <a:t>John Kay </a:t>
            </a:r>
          </a:p>
          <a:p>
            <a:r>
              <a:rPr lang="en-US" dirty="0" smtClean="0"/>
              <a:t>James Hargreaves</a:t>
            </a:r>
          </a:p>
          <a:p>
            <a:r>
              <a:rPr lang="en-US" dirty="0" smtClean="0"/>
              <a:t>Richard Arkwright</a:t>
            </a:r>
          </a:p>
          <a:p>
            <a:r>
              <a:rPr lang="en-US" dirty="0" smtClean="0"/>
              <a:t>Robert Fulton </a:t>
            </a:r>
          </a:p>
          <a:p>
            <a:r>
              <a:rPr lang="en-US" dirty="0" smtClean="0"/>
              <a:t>Factory</a:t>
            </a:r>
          </a:p>
          <a:p>
            <a:r>
              <a:rPr lang="en-US" dirty="0" smtClean="0"/>
              <a:t>turnpike</a:t>
            </a:r>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26553968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Resources: Britain had an abundance of……</a:t>
            </a:r>
          </a:p>
          <a:p>
            <a:pPr lvl="1"/>
            <a:r>
              <a:rPr lang="en-US" dirty="0" smtClean="0"/>
              <a:t>Natural Resources</a:t>
            </a:r>
          </a:p>
          <a:p>
            <a:pPr lvl="1"/>
            <a:endParaRPr lang="en-US" dirty="0" smtClean="0"/>
          </a:p>
          <a:p>
            <a:pPr lvl="1"/>
            <a:r>
              <a:rPr lang="en-US" dirty="0" smtClean="0"/>
              <a:t>Human Resources</a:t>
            </a:r>
          </a:p>
          <a:p>
            <a:pPr marL="393192" lvl="1" indent="0">
              <a:buNone/>
            </a:pPr>
            <a:endParaRPr lang="en-US" dirty="0" smtClean="0"/>
          </a:p>
          <a:p>
            <a:pPr lvl="1"/>
            <a:r>
              <a:rPr lang="en-US" dirty="0" smtClean="0"/>
              <a:t>New Technology</a:t>
            </a:r>
          </a:p>
          <a:p>
            <a:pPr lvl="1"/>
            <a:endParaRPr lang="en-US" dirty="0"/>
          </a:p>
          <a:p>
            <a:pPr lvl="1"/>
            <a:endParaRPr lang="en-US" dirty="0" smtClean="0"/>
          </a:p>
          <a:p>
            <a:pPr lvl="1"/>
            <a:endParaRPr lang="en-US" dirty="0" smtClean="0"/>
          </a:p>
          <a:p>
            <a:r>
              <a:rPr lang="en-US" dirty="0" smtClean="0"/>
              <a:t>Britain had favorable social, political, and economic conditions</a:t>
            </a:r>
            <a:endParaRPr lang="en-US" dirty="0"/>
          </a:p>
        </p:txBody>
      </p:sp>
      <p:sp>
        <p:nvSpPr>
          <p:cNvPr id="3" name="Title 2"/>
          <p:cNvSpPr>
            <a:spLocks noGrp="1"/>
          </p:cNvSpPr>
          <p:nvPr>
            <p:ph type="title"/>
          </p:nvPr>
        </p:nvSpPr>
        <p:spPr/>
        <p:txBody>
          <a:bodyPr/>
          <a:lstStyle/>
          <a:p>
            <a:r>
              <a:rPr lang="en-US" dirty="0" smtClean="0"/>
              <a:t>Why Britain?</a:t>
            </a:r>
            <a:endParaRPr lang="en-US" dirty="0"/>
          </a:p>
        </p:txBody>
      </p:sp>
      <p:pic>
        <p:nvPicPr>
          <p:cNvPr id="1026" name="Picture 2" descr="\\WPSDC01\USER WHS SHARE$\mwalton\Desktop\union j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7686"/>
            <a:ext cx="2262187" cy="13573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PSDC01\USER WHS SHARE$\mwalton\Desktop\UK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1"/>
            <a:ext cx="3080172" cy="286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4360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Natural resources</a:t>
            </a:r>
          </a:p>
          <a:p>
            <a:pPr lvl="1"/>
            <a:r>
              <a:rPr lang="en-US" dirty="0" smtClean="0"/>
              <a:t>Britain had a large amount of two important natural resources </a:t>
            </a:r>
          </a:p>
          <a:p>
            <a:pPr lvl="3"/>
            <a:r>
              <a:rPr lang="en-US" dirty="0" smtClean="0"/>
              <a:t>1. Coal:  The fuel that powered the steam engines</a:t>
            </a:r>
          </a:p>
          <a:p>
            <a:pPr lvl="3"/>
            <a:r>
              <a:rPr lang="en-US" dirty="0" smtClean="0"/>
              <a:t>2. Iron: The material that built the new machines</a:t>
            </a:r>
          </a:p>
        </p:txBody>
      </p:sp>
      <p:sp>
        <p:nvSpPr>
          <p:cNvPr id="3" name="Title 2"/>
          <p:cNvSpPr>
            <a:spLocks noGrp="1"/>
          </p:cNvSpPr>
          <p:nvPr>
            <p:ph type="title"/>
          </p:nvPr>
        </p:nvSpPr>
        <p:spPr/>
        <p:txBody>
          <a:bodyPr/>
          <a:lstStyle/>
          <a:p>
            <a:r>
              <a:rPr lang="en-US" dirty="0" smtClean="0"/>
              <a:t>Why </a:t>
            </a:r>
            <a:r>
              <a:rPr lang="en-US" dirty="0" err="1" smtClean="0"/>
              <a:t>Britian</a:t>
            </a:r>
            <a:r>
              <a:rPr lang="en-US" dirty="0" smtClean="0"/>
              <a:t>?</a:t>
            </a:r>
            <a:endParaRPr lang="en-US" dirty="0"/>
          </a:p>
        </p:txBody>
      </p:sp>
      <p:pic>
        <p:nvPicPr>
          <p:cNvPr id="2050" name="Picture 2" descr="\\WPSDC01\USER WHS SHARE$\mwalton\Desktop\co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791517"/>
            <a:ext cx="35052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WPSDC01\USER WHS SHARE$\mwalton\Desktop\Hematite2Irono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35271"/>
            <a:ext cx="2474866" cy="230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5230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Human Resources</a:t>
            </a:r>
          </a:p>
          <a:p>
            <a:pPr lvl="1"/>
            <a:r>
              <a:rPr lang="en-US" dirty="0" smtClean="0"/>
              <a:t>The agricultural revolution (section one) led to a large number of people needing work. </a:t>
            </a:r>
          </a:p>
          <a:p>
            <a:pPr lvl="1"/>
            <a:r>
              <a:rPr lang="en-US" dirty="0" smtClean="0"/>
              <a:t>The population boom increased the workforce even more. </a:t>
            </a:r>
            <a:endParaRPr lang="en-US" dirty="0"/>
          </a:p>
        </p:txBody>
      </p:sp>
      <p:sp>
        <p:nvSpPr>
          <p:cNvPr id="3" name="Title 2"/>
          <p:cNvSpPr>
            <a:spLocks noGrp="1"/>
          </p:cNvSpPr>
          <p:nvPr>
            <p:ph type="title"/>
          </p:nvPr>
        </p:nvSpPr>
        <p:spPr/>
        <p:txBody>
          <a:bodyPr/>
          <a:lstStyle/>
          <a:p>
            <a:r>
              <a:rPr lang="en-US" dirty="0" smtClean="0"/>
              <a:t>Why Britain?</a:t>
            </a:r>
            <a:endParaRPr lang="en-US" dirty="0"/>
          </a:p>
        </p:txBody>
      </p:sp>
      <p:pic>
        <p:nvPicPr>
          <p:cNvPr id="3074" name="Picture 2" descr="\\WPSDC01\USER WHS SHARE$\mwalton\Desktop\people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200400"/>
            <a:ext cx="3590925" cy="311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1789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Technology</a:t>
            </a:r>
          </a:p>
          <a:p>
            <a:pPr lvl="1"/>
            <a:r>
              <a:rPr lang="en-US" dirty="0" smtClean="0"/>
              <a:t>Britain had been at the center of the scientific revolution and the Enlightenment</a:t>
            </a:r>
          </a:p>
          <a:p>
            <a:pPr lvl="1"/>
            <a:r>
              <a:rPr lang="en-US" dirty="0" smtClean="0"/>
              <a:t>Britain had lots of skilled mechanics eager to produce practical inventions</a:t>
            </a:r>
          </a:p>
          <a:p>
            <a:pPr marL="393192" lvl="1" indent="0">
              <a:buNone/>
            </a:pPr>
            <a:r>
              <a:rPr lang="en-US" dirty="0" smtClean="0"/>
              <a:t> </a:t>
            </a:r>
            <a:endParaRPr lang="en-US" dirty="0"/>
          </a:p>
        </p:txBody>
      </p:sp>
      <p:sp>
        <p:nvSpPr>
          <p:cNvPr id="3" name="Title 2"/>
          <p:cNvSpPr>
            <a:spLocks noGrp="1"/>
          </p:cNvSpPr>
          <p:nvPr>
            <p:ph type="title"/>
          </p:nvPr>
        </p:nvSpPr>
        <p:spPr/>
        <p:txBody>
          <a:bodyPr/>
          <a:lstStyle/>
          <a:p>
            <a:r>
              <a:rPr lang="en-US" dirty="0" smtClean="0"/>
              <a:t>Why Britain?</a:t>
            </a:r>
            <a:endParaRPr lang="en-US" dirty="0"/>
          </a:p>
        </p:txBody>
      </p:sp>
      <p:pic>
        <p:nvPicPr>
          <p:cNvPr id="4098" name="Picture 2" descr="\\WPSDC01\USER WHS SHARE$\mwalton\Desktop\mechaniccli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804" y="3733800"/>
            <a:ext cx="210502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WPSDC01\USER WHS SHARE$\mwalton\Desktop\stick_figure_female_mechanic_holding_a_wrench_0515-0911-0317-3756_SM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935412"/>
            <a:ext cx="2301875" cy="230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9628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Economic Conditions</a:t>
            </a:r>
          </a:p>
          <a:p>
            <a:pPr lvl="1"/>
            <a:r>
              <a:rPr lang="en-US" dirty="0" smtClean="0"/>
              <a:t>Capital</a:t>
            </a:r>
          </a:p>
          <a:p>
            <a:pPr lvl="2"/>
            <a:r>
              <a:rPr lang="en-US" dirty="0"/>
              <a:t>Due to its large overseas empire, the business class had a great deal of wealth to </a:t>
            </a:r>
            <a:r>
              <a:rPr lang="en-US" dirty="0" smtClean="0"/>
              <a:t>invest</a:t>
            </a:r>
          </a:p>
          <a:p>
            <a:pPr lvl="2"/>
            <a:endParaRPr lang="en-US" dirty="0"/>
          </a:p>
          <a:p>
            <a:pPr lvl="2"/>
            <a:endParaRPr lang="en-US" dirty="0" smtClean="0"/>
          </a:p>
          <a:p>
            <a:pPr lvl="1"/>
            <a:r>
              <a:rPr lang="en-US" dirty="0" smtClean="0"/>
              <a:t>Demand</a:t>
            </a:r>
          </a:p>
          <a:p>
            <a:pPr lvl="2"/>
            <a:r>
              <a:rPr lang="en-US" dirty="0" smtClean="0"/>
              <a:t>The population explosion led to a greater demand for goods, as did general economic prosperity. </a:t>
            </a:r>
          </a:p>
          <a:p>
            <a:pPr lvl="2"/>
            <a:endParaRPr lang="en-US" dirty="0" smtClean="0"/>
          </a:p>
        </p:txBody>
      </p:sp>
      <p:sp>
        <p:nvSpPr>
          <p:cNvPr id="3" name="Title 2"/>
          <p:cNvSpPr>
            <a:spLocks noGrp="1"/>
          </p:cNvSpPr>
          <p:nvPr>
            <p:ph type="title"/>
          </p:nvPr>
        </p:nvSpPr>
        <p:spPr/>
        <p:txBody>
          <a:bodyPr/>
          <a:lstStyle/>
          <a:p>
            <a:r>
              <a:rPr lang="en-US" dirty="0" smtClean="0"/>
              <a:t>Why Britain?</a:t>
            </a:r>
            <a:endParaRPr lang="en-US" dirty="0"/>
          </a:p>
        </p:txBody>
      </p:sp>
    </p:spTree>
    <p:extLst>
      <p:ext uri="{BB962C8B-B14F-4D97-AF65-F5344CB8AC3E}">
        <p14:creationId xmlns:p14="http://schemas.microsoft.com/office/powerpoint/2010/main" val="32602305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Political Conditions</a:t>
            </a:r>
          </a:p>
          <a:p>
            <a:pPr lvl="1"/>
            <a:r>
              <a:rPr lang="en-US" dirty="0" smtClean="0"/>
              <a:t>Britain had a stable government, a strong navy, and an upper class that did not resent new economic growth </a:t>
            </a:r>
          </a:p>
          <a:p>
            <a:r>
              <a:rPr lang="en-US" dirty="0" smtClean="0"/>
              <a:t>Social Conditions</a:t>
            </a:r>
          </a:p>
          <a:p>
            <a:pPr lvl="1"/>
            <a:r>
              <a:rPr lang="en-US" dirty="0" smtClean="0"/>
              <a:t>Many entrepreneurs came from religious groups that valued thrift and hard work.</a:t>
            </a:r>
          </a:p>
          <a:p>
            <a:pPr lvl="1"/>
            <a:r>
              <a:rPr lang="en-US" dirty="0" smtClean="0"/>
              <a:t>For those to whom religion was not important, they dedicated their time improving their business.  </a:t>
            </a:r>
            <a:endParaRPr lang="en-US" dirty="0"/>
          </a:p>
        </p:txBody>
      </p:sp>
      <p:sp>
        <p:nvSpPr>
          <p:cNvPr id="3" name="Title 2"/>
          <p:cNvSpPr>
            <a:spLocks noGrp="1"/>
          </p:cNvSpPr>
          <p:nvPr>
            <p:ph type="title"/>
          </p:nvPr>
        </p:nvSpPr>
        <p:spPr/>
        <p:txBody>
          <a:bodyPr/>
          <a:lstStyle/>
          <a:p>
            <a:r>
              <a:rPr lang="en-US" dirty="0" smtClean="0"/>
              <a:t>Why Britain?</a:t>
            </a:r>
            <a:endParaRPr lang="en-US" dirty="0"/>
          </a:p>
        </p:txBody>
      </p:sp>
    </p:spTree>
    <p:extLst>
      <p:ext uri="{BB962C8B-B14F-4D97-AF65-F5344CB8AC3E}">
        <p14:creationId xmlns:p14="http://schemas.microsoft.com/office/powerpoint/2010/main" val="30208582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Iron was needed to produce steam engines and machines</a:t>
            </a:r>
          </a:p>
          <a:p>
            <a:endParaRPr lang="en-US" dirty="0"/>
          </a:p>
          <a:p>
            <a:r>
              <a:rPr lang="en-US" dirty="0" smtClean="0"/>
              <a:t>The process of removing the iron from the rock is called smelting</a:t>
            </a:r>
            <a:endParaRPr lang="en-US" dirty="0"/>
          </a:p>
        </p:txBody>
      </p:sp>
      <p:sp>
        <p:nvSpPr>
          <p:cNvPr id="3" name="Title 2"/>
          <p:cNvSpPr>
            <a:spLocks noGrp="1"/>
          </p:cNvSpPr>
          <p:nvPr>
            <p:ph type="title"/>
          </p:nvPr>
        </p:nvSpPr>
        <p:spPr/>
        <p:txBody>
          <a:bodyPr/>
          <a:lstStyle/>
          <a:p>
            <a:r>
              <a:rPr lang="en-US" dirty="0" smtClean="0"/>
              <a:t>The Age of Iron and Coal</a:t>
            </a:r>
            <a:endParaRPr lang="en-US" dirty="0"/>
          </a:p>
        </p:txBody>
      </p:sp>
    </p:spTree>
    <p:extLst>
      <p:ext uri="{BB962C8B-B14F-4D97-AF65-F5344CB8AC3E}">
        <p14:creationId xmlns:p14="http://schemas.microsoft.com/office/powerpoint/2010/main" val="19195903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Smelting</a:t>
            </a:r>
          </a:p>
          <a:p>
            <a:endParaRPr lang="en-US" dirty="0"/>
          </a:p>
        </p:txBody>
      </p:sp>
      <p:sp>
        <p:nvSpPr>
          <p:cNvPr id="3" name="Title 2"/>
          <p:cNvSpPr>
            <a:spLocks noGrp="1"/>
          </p:cNvSpPr>
          <p:nvPr>
            <p:ph type="title"/>
          </p:nvPr>
        </p:nvSpPr>
        <p:spPr/>
        <p:txBody>
          <a:bodyPr/>
          <a:lstStyle/>
          <a:p>
            <a:r>
              <a:rPr lang="en-US" dirty="0"/>
              <a:t>The Age of Iron and Coal</a:t>
            </a:r>
          </a:p>
        </p:txBody>
      </p:sp>
      <p:pic>
        <p:nvPicPr>
          <p:cNvPr id="5122" name="Picture 2" descr="\\WPSDC01\USER WHS SHARE$\mwalton\Desktop\blast%20furn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600200"/>
            <a:ext cx="6115050" cy="4973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8307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Abraham Darby began to use coal, instead of wood, in the smelting process.  </a:t>
            </a:r>
          </a:p>
          <a:p>
            <a:r>
              <a:rPr lang="en-US" dirty="0" smtClean="0"/>
              <a:t>His methods led to better quality and cheaper iron.</a:t>
            </a:r>
            <a:endParaRPr lang="en-US" dirty="0"/>
          </a:p>
        </p:txBody>
      </p:sp>
      <p:sp>
        <p:nvSpPr>
          <p:cNvPr id="3" name="Title 2"/>
          <p:cNvSpPr>
            <a:spLocks noGrp="1"/>
          </p:cNvSpPr>
          <p:nvPr>
            <p:ph type="title"/>
          </p:nvPr>
        </p:nvSpPr>
        <p:spPr/>
        <p:txBody>
          <a:bodyPr/>
          <a:lstStyle/>
          <a:p>
            <a:r>
              <a:rPr lang="en-US" dirty="0"/>
              <a:t>The Age of Iron and Coal</a:t>
            </a:r>
          </a:p>
        </p:txBody>
      </p:sp>
      <p:pic>
        <p:nvPicPr>
          <p:cNvPr id="6146" name="Picture 2" descr="\\WPSDC01\USER WHS SHARE$\mwalton\Desktop\dar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819400"/>
            <a:ext cx="3104444"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277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81329"/>
            <a:ext cx="8077200" cy="4309872"/>
          </a:xfrm>
        </p:spPr>
        <p:style>
          <a:lnRef idx="2">
            <a:schemeClr val="accent1"/>
          </a:lnRef>
          <a:fillRef idx="1">
            <a:schemeClr val="lt1"/>
          </a:fillRef>
          <a:effectRef idx="0">
            <a:schemeClr val="accent1"/>
          </a:effectRef>
          <a:fontRef idx="minor">
            <a:schemeClr val="dk1"/>
          </a:fontRef>
        </p:style>
        <p:txBody>
          <a:bodyPr/>
          <a:lstStyle/>
          <a:p>
            <a:pPr algn="ctr"/>
            <a:endParaRPr lang="en-US" dirty="0" smtClean="0"/>
          </a:p>
          <a:p>
            <a:pPr algn="ctr"/>
            <a:endParaRPr lang="en-US" dirty="0"/>
          </a:p>
          <a:p>
            <a:pPr algn="ctr"/>
            <a:r>
              <a:rPr lang="en-US" dirty="0" smtClean="0"/>
              <a:t>For Thousands of years people had lived and worked in small farming communities, the Industrial Revolution changed that forever</a:t>
            </a:r>
            <a:endParaRPr lang="en-US" dirty="0"/>
          </a:p>
        </p:txBody>
      </p:sp>
      <p:sp>
        <p:nvSpPr>
          <p:cNvPr id="2" name="Title 1"/>
          <p:cNvSpPr>
            <a:spLocks noGrp="1"/>
          </p:cNvSpPr>
          <p:nvPr>
            <p:ph type="title"/>
          </p:nvPr>
        </p:nvSpPr>
        <p:spPr/>
        <p:txBody>
          <a:bodyPr/>
          <a:lstStyle/>
          <a:p>
            <a:r>
              <a:rPr lang="en-US" dirty="0" smtClean="0"/>
              <a:t>Dawn of the Industrial Age</a:t>
            </a:r>
            <a:endParaRPr lang="en-US" dirty="0"/>
          </a:p>
        </p:txBody>
      </p:sp>
    </p:spTree>
    <p:extLst>
      <p:ext uri="{BB962C8B-B14F-4D97-AF65-F5344CB8AC3E}">
        <p14:creationId xmlns:p14="http://schemas.microsoft.com/office/powerpoint/2010/main" val="23787268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early industry</a:t>
            </a:r>
          </a:p>
          <a:p>
            <a:pPr lvl="1"/>
            <a:r>
              <a:rPr lang="en-US" dirty="0" smtClean="0"/>
              <a:t>In the early 1600s cotton cloth from India was very popular</a:t>
            </a:r>
          </a:p>
          <a:p>
            <a:pPr lvl="1"/>
            <a:endParaRPr lang="en-US" dirty="0"/>
          </a:p>
          <a:p>
            <a:pPr lvl="1"/>
            <a:r>
              <a:rPr lang="en-US" dirty="0"/>
              <a:t>P</a:t>
            </a:r>
            <a:r>
              <a:rPr lang="en-US" dirty="0" smtClean="0"/>
              <a:t>roduction in Britain started as raw cotton was given to peasants who spun the cotton into cloth</a:t>
            </a:r>
          </a:p>
          <a:p>
            <a:pPr lvl="1"/>
            <a:endParaRPr lang="en-US" dirty="0"/>
          </a:p>
          <a:p>
            <a:pPr lvl="1"/>
            <a:r>
              <a:rPr lang="en-US" dirty="0" smtClean="0"/>
              <a:t>This process was slow and inefficient.</a:t>
            </a:r>
          </a:p>
          <a:p>
            <a:pPr lvl="1"/>
            <a:endParaRPr lang="en-US" dirty="0"/>
          </a:p>
          <a:p>
            <a:pPr lvl="1"/>
            <a:endParaRPr lang="en-US" dirty="0"/>
          </a:p>
        </p:txBody>
      </p:sp>
      <p:sp>
        <p:nvSpPr>
          <p:cNvPr id="3" name="Title 2"/>
          <p:cNvSpPr>
            <a:spLocks noGrp="1"/>
          </p:cNvSpPr>
          <p:nvPr>
            <p:ph type="title"/>
          </p:nvPr>
        </p:nvSpPr>
        <p:spPr/>
        <p:txBody>
          <a:bodyPr>
            <a:normAutofit fontScale="90000"/>
          </a:bodyPr>
          <a:lstStyle/>
          <a:p>
            <a:r>
              <a:rPr lang="en-US" dirty="0" smtClean="0"/>
              <a:t>Revolutionary Changes in the Textile Industry</a:t>
            </a:r>
            <a:endParaRPr lang="en-US" dirty="0"/>
          </a:p>
        </p:txBody>
      </p:sp>
    </p:spTree>
    <p:extLst>
      <p:ext uri="{BB962C8B-B14F-4D97-AF65-F5344CB8AC3E}">
        <p14:creationId xmlns:p14="http://schemas.microsoft.com/office/powerpoint/2010/main" val="19039562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endParaRPr lang="en-US" dirty="0" smtClean="0"/>
          </a:p>
          <a:p>
            <a:r>
              <a:rPr lang="en-US" dirty="0" smtClean="0"/>
              <a:t>John Kay</a:t>
            </a:r>
          </a:p>
          <a:p>
            <a:r>
              <a:rPr lang="en-US" dirty="0" smtClean="0"/>
              <a:t>Invented the flying shuttle</a:t>
            </a:r>
          </a:p>
          <a:p>
            <a:r>
              <a:rPr lang="en-US" dirty="0" smtClean="0"/>
              <a:t>Helped speed up production</a:t>
            </a:r>
          </a:p>
          <a:p>
            <a:r>
              <a:rPr lang="en-US" dirty="0" smtClean="0"/>
              <a:t>Wove cloth very fast</a:t>
            </a:r>
            <a:endParaRPr lang="en-US" dirty="0"/>
          </a:p>
        </p:txBody>
      </p:sp>
      <p:sp>
        <p:nvSpPr>
          <p:cNvPr id="3" name="Title 2"/>
          <p:cNvSpPr>
            <a:spLocks noGrp="1"/>
          </p:cNvSpPr>
          <p:nvPr>
            <p:ph type="title"/>
          </p:nvPr>
        </p:nvSpPr>
        <p:spPr/>
        <p:txBody>
          <a:bodyPr>
            <a:normAutofit fontScale="90000"/>
          </a:bodyPr>
          <a:lstStyle/>
          <a:p>
            <a:r>
              <a:rPr lang="en-US" dirty="0"/>
              <a:t>Revolutionary Changes in the Textile Industry</a:t>
            </a:r>
          </a:p>
        </p:txBody>
      </p:sp>
      <p:pic>
        <p:nvPicPr>
          <p:cNvPr id="7170" name="Picture 2" descr="\\WPSDC01\USER WHS SHARE$\mwalton\Desktop\imagesCAEBQGK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3356" y="2438400"/>
            <a:ext cx="2648832" cy="325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6623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James Hargreaves</a:t>
            </a:r>
          </a:p>
          <a:p>
            <a:r>
              <a:rPr lang="en-US" dirty="0" smtClean="0"/>
              <a:t>Invented the  spinning Jenny</a:t>
            </a:r>
          </a:p>
          <a:p>
            <a:r>
              <a:rPr lang="en-US" dirty="0" smtClean="0"/>
              <a:t>Produced cloth even faster</a:t>
            </a:r>
            <a:endParaRPr lang="en-US" dirty="0"/>
          </a:p>
        </p:txBody>
      </p:sp>
      <p:sp>
        <p:nvSpPr>
          <p:cNvPr id="3" name="Title 2"/>
          <p:cNvSpPr>
            <a:spLocks noGrp="1"/>
          </p:cNvSpPr>
          <p:nvPr>
            <p:ph type="title"/>
          </p:nvPr>
        </p:nvSpPr>
        <p:spPr/>
        <p:txBody>
          <a:bodyPr>
            <a:normAutofit fontScale="90000"/>
          </a:bodyPr>
          <a:lstStyle/>
          <a:p>
            <a:r>
              <a:rPr lang="en-US" dirty="0"/>
              <a:t>Revolutionary Changes in the Textile Industry</a:t>
            </a:r>
          </a:p>
        </p:txBody>
      </p:sp>
      <p:pic>
        <p:nvPicPr>
          <p:cNvPr id="8194" name="Picture 2" descr="\\WPSDC01\USER WHS SHARE$\mwalton\Desktop\hargrea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590800"/>
            <a:ext cx="2917825" cy="3657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7015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Richard Arkwright</a:t>
            </a:r>
          </a:p>
          <a:p>
            <a:r>
              <a:rPr lang="en-US" dirty="0" smtClean="0"/>
              <a:t>Inventor of the water frame</a:t>
            </a:r>
          </a:p>
          <a:p>
            <a:r>
              <a:rPr lang="en-US" dirty="0" smtClean="0"/>
              <a:t>Made the spinning process even faster by using water power. </a:t>
            </a:r>
            <a:endParaRPr lang="en-US" dirty="0"/>
          </a:p>
        </p:txBody>
      </p:sp>
      <p:sp>
        <p:nvSpPr>
          <p:cNvPr id="3" name="Title 2"/>
          <p:cNvSpPr>
            <a:spLocks noGrp="1"/>
          </p:cNvSpPr>
          <p:nvPr>
            <p:ph type="title"/>
          </p:nvPr>
        </p:nvSpPr>
        <p:spPr/>
        <p:txBody>
          <a:bodyPr>
            <a:normAutofit fontScale="90000"/>
          </a:bodyPr>
          <a:lstStyle/>
          <a:p>
            <a:r>
              <a:rPr lang="en-US" dirty="0"/>
              <a:t>Revolutionary Changes in the Textile Industry</a:t>
            </a:r>
          </a:p>
        </p:txBody>
      </p:sp>
      <p:pic>
        <p:nvPicPr>
          <p:cNvPr id="9218" name="Picture 2" descr="\\WPSDC01\USER WHS SHARE$\mwalton\Desktop\arkwr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135197"/>
            <a:ext cx="2452688" cy="3685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6880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first factories</a:t>
            </a:r>
          </a:p>
          <a:p>
            <a:pPr lvl="1"/>
            <a:r>
              <a:rPr lang="en-US" dirty="0" smtClean="0"/>
              <a:t>Manufacturers needed large buildings to house the new factories</a:t>
            </a:r>
          </a:p>
          <a:p>
            <a:pPr lvl="1"/>
            <a:r>
              <a:rPr lang="en-US" dirty="0" smtClean="0"/>
              <a:t>The buildings were at first build near rapidly moving streams in order to harness the power from the water.</a:t>
            </a:r>
          </a:p>
          <a:p>
            <a:pPr lvl="1"/>
            <a:r>
              <a:rPr lang="en-US" dirty="0" smtClean="0"/>
              <a:t>Later, steam powered the machines. </a:t>
            </a:r>
          </a:p>
          <a:p>
            <a:pPr lvl="1"/>
            <a:r>
              <a:rPr lang="en-US" dirty="0" smtClean="0"/>
              <a:t>The buildings were called </a:t>
            </a:r>
            <a:r>
              <a:rPr lang="en-US" dirty="0" smtClean="0">
                <a:solidFill>
                  <a:schemeClr val="accent2"/>
                </a:solidFill>
              </a:rPr>
              <a:t>factories</a:t>
            </a:r>
            <a:endParaRPr lang="en-US" dirty="0">
              <a:solidFill>
                <a:schemeClr val="accent2"/>
              </a:solidFill>
            </a:endParaRPr>
          </a:p>
        </p:txBody>
      </p:sp>
      <p:sp>
        <p:nvSpPr>
          <p:cNvPr id="3" name="Title 2"/>
          <p:cNvSpPr>
            <a:spLocks noGrp="1"/>
          </p:cNvSpPr>
          <p:nvPr>
            <p:ph type="title"/>
          </p:nvPr>
        </p:nvSpPr>
        <p:spPr/>
        <p:txBody>
          <a:bodyPr>
            <a:normAutofit fontScale="90000"/>
          </a:bodyPr>
          <a:lstStyle/>
          <a:p>
            <a:r>
              <a:rPr lang="en-US" dirty="0"/>
              <a:t>Revolutionary Changes in the Textile Industry</a:t>
            </a:r>
          </a:p>
        </p:txBody>
      </p:sp>
      <p:pic>
        <p:nvPicPr>
          <p:cNvPr id="10242" name="Picture 2" descr="\\WPSDC01\USER WHS SHARE$\mwalton\Desktop\fact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300" y="4572000"/>
            <a:ext cx="2362200"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9684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 goods were manufactured, people needed a quick way to get them to market</a:t>
            </a:r>
          </a:p>
          <a:p>
            <a:r>
              <a:rPr lang="en-US" dirty="0" smtClean="0">
                <a:solidFill>
                  <a:schemeClr val="accent2"/>
                </a:solidFill>
              </a:rPr>
              <a:t>Turnpikes</a:t>
            </a:r>
            <a:r>
              <a:rPr lang="en-US" dirty="0" smtClean="0"/>
              <a:t> and canals were built</a:t>
            </a:r>
            <a:endParaRPr lang="en-US" dirty="0"/>
          </a:p>
        </p:txBody>
      </p:sp>
      <p:sp>
        <p:nvSpPr>
          <p:cNvPr id="3" name="Title 2"/>
          <p:cNvSpPr>
            <a:spLocks noGrp="1"/>
          </p:cNvSpPr>
          <p:nvPr>
            <p:ph type="title"/>
          </p:nvPr>
        </p:nvSpPr>
        <p:spPr/>
        <p:txBody>
          <a:bodyPr/>
          <a:lstStyle/>
          <a:p>
            <a:r>
              <a:rPr lang="en-US" dirty="0" smtClean="0"/>
              <a:t>Revolution in Transportation</a:t>
            </a:r>
            <a:endParaRPr lang="en-US" dirty="0"/>
          </a:p>
        </p:txBody>
      </p:sp>
      <p:pic>
        <p:nvPicPr>
          <p:cNvPr id="11266" name="Picture 2" descr="\\WPSDC01\USER WHS SHARE$\mwalton\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200400"/>
            <a:ext cx="2501900" cy="25019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WPSDC01\USER WHS SHARE$\mwalton\Desktop\ca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729080"/>
            <a:ext cx="4198782"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249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 L</a:t>
            </a:r>
            <a:r>
              <a:rPr lang="en-US" dirty="0"/>
              <a:t>a</a:t>
            </a:r>
            <a:r>
              <a:rPr lang="en-US" dirty="0" smtClean="0"/>
              <a:t>nd</a:t>
            </a:r>
          </a:p>
          <a:p>
            <a:pPr lvl="1"/>
            <a:r>
              <a:rPr lang="en-US" dirty="0" smtClean="0"/>
              <a:t>George Stephenson developed the steam powered locomotive.</a:t>
            </a:r>
            <a:endParaRPr lang="en-US" dirty="0"/>
          </a:p>
        </p:txBody>
      </p:sp>
      <p:sp>
        <p:nvSpPr>
          <p:cNvPr id="3" name="Title 2"/>
          <p:cNvSpPr>
            <a:spLocks noGrp="1"/>
          </p:cNvSpPr>
          <p:nvPr>
            <p:ph type="title"/>
          </p:nvPr>
        </p:nvSpPr>
        <p:spPr/>
        <p:txBody>
          <a:bodyPr/>
          <a:lstStyle/>
          <a:p>
            <a:r>
              <a:rPr lang="en-US" dirty="0"/>
              <a:t>Revolution in Transportation</a:t>
            </a:r>
          </a:p>
        </p:txBody>
      </p:sp>
      <p:pic>
        <p:nvPicPr>
          <p:cNvPr id="12290" name="Picture 2" descr="\\WPSDC01\USER WHS SHARE$\mwalton\Desktop\gstephens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590800"/>
            <a:ext cx="2760663" cy="3950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144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 Sea</a:t>
            </a:r>
          </a:p>
          <a:p>
            <a:pPr lvl="1"/>
            <a:r>
              <a:rPr lang="en-US" dirty="0" smtClean="0"/>
              <a:t>Robert Fulton put James Watt’s steam engine on a boat to create the world’s first steamship</a:t>
            </a:r>
          </a:p>
          <a:p>
            <a:pPr lvl="1"/>
            <a:r>
              <a:rPr lang="en-US" dirty="0" smtClean="0"/>
              <a:t>By the late 1800s steamships could carry 10 to 20 times the amount of cargo that wooden ships could.</a:t>
            </a:r>
            <a:endParaRPr lang="en-US" dirty="0"/>
          </a:p>
        </p:txBody>
      </p:sp>
      <p:sp>
        <p:nvSpPr>
          <p:cNvPr id="3" name="Title 2"/>
          <p:cNvSpPr>
            <a:spLocks noGrp="1"/>
          </p:cNvSpPr>
          <p:nvPr>
            <p:ph type="title"/>
          </p:nvPr>
        </p:nvSpPr>
        <p:spPr/>
        <p:txBody>
          <a:bodyPr/>
          <a:lstStyle/>
          <a:p>
            <a:r>
              <a:rPr lang="en-US" dirty="0"/>
              <a:t>Revolution in Transportation</a:t>
            </a:r>
          </a:p>
        </p:txBody>
      </p:sp>
      <p:pic>
        <p:nvPicPr>
          <p:cNvPr id="13314" name="Picture 2" descr="\\WPSDC01\USER WHS SHARE$\mwalton\Desktop\robertful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637" y="3521761"/>
            <a:ext cx="2632075" cy="3170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257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Industrial revolution triggered a chain reaction..</a:t>
            </a:r>
          </a:p>
          <a:p>
            <a:r>
              <a:rPr lang="en-US" dirty="0" smtClean="0"/>
              <a:t>The supply of goods increased…prices fell… lower prices meant more people could by the goods…which meant more demand…</a:t>
            </a:r>
            <a:endParaRPr lang="en-US" dirty="0"/>
          </a:p>
        </p:txBody>
      </p:sp>
      <p:sp>
        <p:nvSpPr>
          <p:cNvPr id="3" name="Title 2"/>
          <p:cNvSpPr>
            <a:spLocks noGrp="1"/>
          </p:cNvSpPr>
          <p:nvPr>
            <p:ph type="title"/>
          </p:nvPr>
        </p:nvSpPr>
        <p:spPr/>
        <p:txBody>
          <a:bodyPr/>
          <a:lstStyle/>
          <a:p>
            <a:r>
              <a:rPr lang="en-US" dirty="0" smtClean="0"/>
              <a:t>Looking Ahead </a:t>
            </a:r>
            <a:endParaRPr lang="en-US" dirty="0"/>
          </a:p>
        </p:txBody>
      </p:sp>
    </p:spTree>
    <p:extLst>
      <p:ext uri="{BB962C8B-B14F-4D97-AF65-F5344CB8AC3E}">
        <p14:creationId xmlns:p14="http://schemas.microsoft.com/office/powerpoint/2010/main" val="30576529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factors contributed to a second agricultural revolution?</a:t>
            </a:r>
          </a:p>
          <a:p>
            <a:endParaRPr lang="en-US" dirty="0"/>
          </a:p>
          <a:p>
            <a:r>
              <a:rPr lang="en-US" dirty="0"/>
              <a:t>Why did populations soar in Europe?</a:t>
            </a:r>
          </a:p>
          <a:p>
            <a:endParaRPr lang="en-US" dirty="0"/>
          </a:p>
          <a:p>
            <a:r>
              <a:rPr lang="en-US" dirty="0"/>
              <a:t>What energy sources powered the Industrial Revolution?</a:t>
            </a:r>
          </a:p>
          <a:p>
            <a:endParaRPr lang="en-US" dirty="0"/>
          </a:p>
        </p:txBody>
      </p:sp>
      <p:sp>
        <p:nvSpPr>
          <p:cNvPr id="3" name="Title 2"/>
          <p:cNvSpPr>
            <a:spLocks noGrp="1"/>
          </p:cNvSpPr>
          <p:nvPr>
            <p:ph type="title"/>
          </p:nvPr>
        </p:nvSpPr>
        <p:spPr/>
        <p:txBody>
          <a:bodyPr/>
          <a:lstStyle/>
          <a:p>
            <a:r>
              <a:rPr lang="en-US" dirty="0" smtClean="0"/>
              <a:t>Make Sure Can Answer…</a:t>
            </a:r>
            <a:endParaRPr lang="en-US" dirty="0"/>
          </a:p>
        </p:txBody>
      </p:sp>
    </p:spTree>
    <p:extLst>
      <p:ext uri="{BB962C8B-B14F-4D97-AF65-F5344CB8AC3E}">
        <p14:creationId xmlns:p14="http://schemas.microsoft.com/office/powerpoint/2010/main" val="42888261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What factors contributed to a second agricultural revolution?</a:t>
            </a:r>
          </a:p>
          <a:p>
            <a:endParaRPr lang="en-US" dirty="0"/>
          </a:p>
          <a:p>
            <a:r>
              <a:rPr lang="en-US" dirty="0" smtClean="0"/>
              <a:t>Why did populations soar in Europe?</a:t>
            </a:r>
          </a:p>
          <a:p>
            <a:endParaRPr lang="en-US" dirty="0"/>
          </a:p>
          <a:p>
            <a:r>
              <a:rPr lang="en-US" dirty="0" smtClean="0"/>
              <a:t>What energy sources powered the Industrial Revolution?</a:t>
            </a:r>
            <a:endParaRPr lang="en-US" dirty="0"/>
          </a:p>
        </p:txBody>
      </p:sp>
      <p:sp>
        <p:nvSpPr>
          <p:cNvPr id="2" name="Title 1"/>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40374610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Abraham Darby</a:t>
            </a:r>
          </a:p>
          <a:p>
            <a:r>
              <a:rPr lang="en-US" dirty="0"/>
              <a:t>John Kay </a:t>
            </a:r>
          </a:p>
          <a:p>
            <a:r>
              <a:rPr lang="en-US" dirty="0"/>
              <a:t>James Hargreaves</a:t>
            </a:r>
          </a:p>
          <a:p>
            <a:r>
              <a:rPr lang="en-US" dirty="0"/>
              <a:t>Richard Arkwright</a:t>
            </a:r>
          </a:p>
          <a:p>
            <a:r>
              <a:rPr lang="en-US" dirty="0"/>
              <a:t>Robert Fulton </a:t>
            </a:r>
          </a:p>
          <a:p>
            <a:r>
              <a:rPr lang="en-US" dirty="0"/>
              <a:t>Factory</a:t>
            </a:r>
          </a:p>
          <a:p>
            <a:r>
              <a:rPr lang="en-US" dirty="0"/>
              <a:t>turnpike</a:t>
            </a:r>
          </a:p>
          <a:p>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17236196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“It was a town of machinery and tall chimneys, out of which interminable serpents of smoke trailed themselves forever and ever…It had a black canal in it, and a river that ran purple with ill smelling dye.  It was inhabited by people who went in and out at the same hours…to do the same work, and to whom every day was the same as yesterday and tomorrow, and every year the same counterpart of the last and the next”</a:t>
            </a:r>
            <a:endParaRPr lang="en-US" dirty="0"/>
          </a:p>
        </p:txBody>
      </p:sp>
      <p:sp>
        <p:nvSpPr>
          <p:cNvPr id="3" name="Title 2"/>
          <p:cNvSpPr>
            <a:spLocks noGrp="1"/>
          </p:cNvSpPr>
          <p:nvPr>
            <p:ph type="title"/>
          </p:nvPr>
        </p:nvSpPr>
        <p:spPr/>
        <p:txBody>
          <a:bodyPr>
            <a:normAutofit fontScale="90000"/>
          </a:bodyPr>
          <a:lstStyle/>
          <a:p>
            <a:r>
              <a:rPr lang="en-US" dirty="0" smtClean="0"/>
              <a:t>Hardships of Early Industrial Life</a:t>
            </a:r>
            <a:endParaRPr lang="en-US" dirty="0"/>
          </a:p>
        </p:txBody>
      </p:sp>
    </p:spTree>
    <p:extLst>
      <p:ext uri="{BB962C8B-B14F-4D97-AF65-F5344CB8AC3E}">
        <p14:creationId xmlns:p14="http://schemas.microsoft.com/office/powerpoint/2010/main" val="10797633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How did the factory system change worker’s lives?</a:t>
            </a:r>
          </a:p>
          <a:p>
            <a:endParaRPr lang="en-US" dirty="0"/>
          </a:p>
          <a:p>
            <a:r>
              <a:rPr lang="en-US" dirty="0" smtClean="0"/>
              <a:t>What problems did the industrial working class face?</a:t>
            </a:r>
          </a:p>
          <a:p>
            <a:endParaRPr lang="en-US" dirty="0"/>
          </a:p>
          <a:p>
            <a:r>
              <a:rPr lang="en-US" dirty="0" smtClean="0"/>
              <a:t>What were the costs and benefits of the Industrial </a:t>
            </a:r>
            <a:r>
              <a:rPr lang="en-US" dirty="0" err="1" smtClean="0"/>
              <a:t>Revoltution</a:t>
            </a:r>
            <a:r>
              <a:rPr lang="en-US" dirty="0" smtClean="0"/>
              <a:t>?</a:t>
            </a:r>
            <a:endParaRPr lang="en-US" dirty="0"/>
          </a:p>
        </p:txBody>
      </p:sp>
      <p:sp>
        <p:nvSpPr>
          <p:cNvPr id="3" name="Title 2"/>
          <p:cNvSpPr>
            <a:spLocks noGrp="1"/>
          </p:cNvSpPr>
          <p:nvPr>
            <p:ph type="title"/>
          </p:nvPr>
        </p:nvSpPr>
        <p:spPr/>
        <p:txBody>
          <a:bodyPr/>
          <a:lstStyle/>
          <a:p>
            <a:r>
              <a:rPr lang="en-US" dirty="0"/>
              <a:t>Make Sure Can Answer…</a:t>
            </a:r>
          </a:p>
        </p:txBody>
      </p:sp>
    </p:spTree>
    <p:extLst>
      <p:ext uri="{BB962C8B-B14F-4D97-AF65-F5344CB8AC3E}">
        <p14:creationId xmlns:p14="http://schemas.microsoft.com/office/powerpoint/2010/main" val="11619293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Luddite</a:t>
            </a:r>
          </a:p>
          <a:p>
            <a:r>
              <a:rPr lang="en-US" dirty="0" smtClean="0"/>
              <a:t>John Wesley</a:t>
            </a:r>
          </a:p>
          <a:p>
            <a:r>
              <a:rPr lang="en-US" dirty="0" smtClean="0"/>
              <a:t>Methodism</a:t>
            </a:r>
          </a:p>
          <a:p>
            <a:r>
              <a:rPr lang="en-US" dirty="0" smtClean="0"/>
              <a:t>urbanization</a:t>
            </a:r>
            <a:endParaRPr lang="en-US" dirty="0"/>
          </a:p>
        </p:txBody>
      </p:sp>
      <p:sp>
        <p:nvSpPr>
          <p:cNvPr id="3" name="Title 2"/>
          <p:cNvSpPr>
            <a:spLocks noGrp="1"/>
          </p:cNvSpPr>
          <p:nvPr>
            <p:ph type="title"/>
          </p:nvPr>
        </p:nvSpPr>
        <p:spPr/>
        <p:txBody>
          <a:bodyPr/>
          <a:lstStyle/>
          <a:p>
            <a:r>
              <a:rPr lang="en-US" dirty="0"/>
              <a:t>Make Sure You Can Define…</a:t>
            </a:r>
          </a:p>
        </p:txBody>
      </p:sp>
    </p:spTree>
    <p:extLst>
      <p:ext uri="{BB962C8B-B14F-4D97-AF65-F5344CB8AC3E}">
        <p14:creationId xmlns:p14="http://schemas.microsoft.com/office/powerpoint/2010/main" val="5357578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Industrial Revolution brought rapid </a:t>
            </a:r>
            <a:r>
              <a:rPr lang="en-US" dirty="0" smtClean="0">
                <a:solidFill>
                  <a:srgbClr val="FF0000"/>
                </a:solidFill>
              </a:rPr>
              <a:t>urbanization.  </a:t>
            </a:r>
            <a:r>
              <a:rPr lang="en-US" dirty="0" smtClean="0">
                <a:solidFill>
                  <a:schemeClr val="accent1"/>
                </a:solidFill>
              </a:rPr>
              <a:t>Why?</a:t>
            </a:r>
          </a:p>
          <a:p>
            <a:r>
              <a:rPr lang="en-US" dirty="0" smtClean="0">
                <a:solidFill>
                  <a:schemeClr val="tx2"/>
                </a:solidFill>
              </a:rPr>
              <a:t>Small towns grew into large cities almost overnight</a:t>
            </a:r>
          </a:p>
          <a:p>
            <a:r>
              <a:rPr lang="en-US" dirty="0" smtClean="0">
                <a:solidFill>
                  <a:schemeClr val="tx2"/>
                </a:solidFill>
              </a:rPr>
              <a:t>Manchester went from 17,000 people in 1750 to 70,000 in 1801</a:t>
            </a:r>
          </a:p>
          <a:p>
            <a:r>
              <a:rPr lang="en-US" dirty="0" smtClean="0">
                <a:solidFill>
                  <a:schemeClr val="tx2"/>
                </a:solidFill>
              </a:rPr>
              <a:t>The new industry also brought pollutants…</a:t>
            </a:r>
            <a:endParaRPr lang="en-US" dirty="0">
              <a:solidFill>
                <a:schemeClr val="tx2"/>
              </a:solidFill>
            </a:endParaRPr>
          </a:p>
        </p:txBody>
      </p:sp>
      <p:sp>
        <p:nvSpPr>
          <p:cNvPr id="3" name="Title 2"/>
          <p:cNvSpPr>
            <a:spLocks noGrp="1"/>
          </p:cNvSpPr>
          <p:nvPr>
            <p:ph type="title"/>
          </p:nvPr>
        </p:nvSpPr>
        <p:spPr/>
        <p:txBody>
          <a:bodyPr/>
          <a:lstStyle/>
          <a:p>
            <a:r>
              <a:rPr lang="en-US" dirty="0" smtClean="0"/>
              <a:t>The New Industrial City</a:t>
            </a:r>
            <a:endParaRPr lang="en-US" dirty="0"/>
          </a:p>
        </p:txBody>
      </p:sp>
      <p:pic>
        <p:nvPicPr>
          <p:cNvPr id="1026" name="Picture 2" descr="\\WPSDC01\USER WHS SHARE$\mwalton\Desktop\industrial revolution pol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563687"/>
            <a:ext cx="3429000" cy="229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401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industrial cities there was a big divide between wealthy and poor.</a:t>
            </a:r>
          </a:p>
          <a:p>
            <a:r>
              <a:rPr lang="en-US" dirty="0" smtClean="0"/>
              <a:t>The wealthy lived in big houses in pleasant neighborhoods.</a:t>
            </a:r>
          </a:p>
          <a:p>
            <a:endParaRPr lang="en-US" dirty="0"/>
          </a:p>
        </p:txBody>
      </p:sp>
      <p:sp>
        <p:nvSpPr>
          <p:cNvPr id="3" name="Title 2"/>
          <p:cNvSpPr>
            <a:spLocks noGrp="1"/>
          </p:cNvSpPr>
          <p:nvPr>
            <p:ph type="title"/>
          </p:nvPr>
        </p:nvSpPr>
        <p:spPr/>
        <p:txBody>
          <a:bodyPr/>
          <a:lstStyle/>
          <a:p>
            <a:r>
              <a:rPr lang="en-US" dirty="0" smtClean="0"/>
              <a:t>The New Industrial city</a:t>
            </a:r>
            <a:endParaRPr lang="en-US" dirty="0"/>
          </a:p>
        </p:txBody>
      </p:sp>
      <p:sp>
        <p:nvSpPr>
          <p:cNvPr id="4" name="Text Placeholder 3"/>
          <p:cNvSpPr>
            <a:spLocks noGrp="1"/>
          </p:cNvSpPr>
          <p:nvPr>
            <p:ph type="body" idx="4294967295"/>
          </p:nvPr>
        </p:nvSpPr>
        <p:spPr>
          <a:xfrm>
            <a:off x="0" y="5410200"/>
            <a:ext cx="4040188" cy="762000"/>
          </a:xfrm>
        </p:spPr>
        <p:txBody>
          <a:bodyPr/>
          <a:lstStyle/>
          <a:p>
            <a:endParaRPr lang="en-US" dirty="0"/>
          </a:p>
        </p:txBody>
      </p:sp>
      <p:pic>
        <p:nvPicPr>
          <p:cNvPr id="2050" name="Picture 2" descr="\\WPSDC01\USER WHS SHARE$\mwalton\Desktop\thebreak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328086"/>
            <a:ext cx="4601460" cy="305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9865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dirty="0" smtClean="0"/>
              <a:t>The poor working class lived in crowded apartments in crowded neighborhoods.</a:t>
            </a:r>
          </a:p>
          <a:p>
            <a:pPr lvl="1"/>
            <a:r>
              <a:rPr lang="en-US" dirty="0" smtClean="0"/>
              <a:t>No running water</a:t>
            </a:r>
          </a:p>
          <a:p>
            <a:pPr lvl="1"/>
            <a:r>
              <a:rPr lang="en-US" dirty="0" smtClean="0"/>
              <a:t>Very little light</a:t>
            </a:r>
          </a:p>
          <a:p>
            <a:pPr lvl="1"/>
            <a:r>
              <a:rPr lang="en-US" dirty="0" smtClean="0"/>
              <a:t>No sewage or sanitation</a:t>
            </a:r>
          </a:p>
          <a:p>
            <a:pPr lvl="1"/>
            <a:r>
              <a:rPr lang="en-US" dirty="0" smtClean="0"/>
              <a:t>Streets littered with garbage and human waste</a:t>
            </a:r>
          </a:p>
          <a:p>
            <a:pPr lvl="1"/>
            <a:r>
              <a:rPr lang="en-US" dirty="0" smtClean="0"/>
              <a:t>Disease spread rapidly</a:t>
            </a:r>
            <a:endParaRPr lang="en-US" dirty="0"/>
          </a:p>
        </p:txBody>
      </p:sp>
      <p:sp>
        <p:nvSpPr>
          <p:cNvPr id="7" name="Title 6"/>
          <p:cNvSpPr>
            <a:spLocks noGrp="1"/>
          </p:cNvSpPr>
          <p:nvPr>
            <p:ph type="title"/>
          </p:nvPr>
        </p:nvSpPr>
        <p:spPr/>
        <p:txBody>
          <a:bodyPr/>
          <a:lstStyle/>
          <a:p>
            <a:r>
              <a:rPr lang="en-US" dirty="0"/>
              <a:t>The New Industrial city</a:t>
            </a:r>
          </a:p>
        </p:txBody>
      </p:sp>
      <p:sp>
        <p:nvSpPr>
          <p:cNvPr id="4" name="Text Placeholder 3"/>
          <p:cNvSpPr>
            <a:spLocks noGrp="1"/>
          </p:cNvSpPr>
          <p:nvPr>
            <p:ph type="body" sz="half" idx="4294967295"/>
          </p:nvPr>
        </p:nvSpPr>
        <p:spPr>
          <a:xfrm>
            <a:off x="5102225" y="5410200"/>
            <a:ext cx="4041775" cy="762000"/>
          </a:xfrm>
        </p:spPr>
        <p:txBody>
          <a:bodyPr/>
          <a:lstStyle/>
          <a:p>
            <a:endParaRPr lang="en-US" dirty="0"/>
          </a:p>
        </p:txBody>
      </p:sp>
    </p:spTree>
    <p:extLst>
      <p:ext uri="{BB962C8B-B14F-4D97-AF65-F5344CB8AC3E}">
        <p14:creationId xmlns:p14="http://schemas.microsoft.com/office/powerpoint/2010/main" val="16547199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The New Industrial city</a:t>
            </a:r>
          </a:p>
        </p:txBody>
      </p:sp>
      <p:pic>
        <p:nvPicPr>
          <p:cNvPr id="3074" name="Picture 2" descr="\\WPSDC01\USER WHS SHARE$\mwalton\Desktop\ten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5948362" cy="445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24899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098" name="Picture 2" descr="\\WPSDC01\USER WHS SHARE$\mwalton\Desktop\insideten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989" y="1524000"/>
            <a:ext cx="6126163" cy="4799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70584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The New Industrial city</a:t>
            </a:r>
          </a:p>
        </p:txBody>
      </p:sp>
      <p:pic>
        <p:nvPicPr>
          <p:cNvPr id="5122" name="Picture 2" descr="\\WPSDC01\USER WHS SHARE$\mwalton\Desktop\insidetenemnt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95848"/>
            <a:ext cx="5372100" cy="4340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7766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Charles Townshend</a:t>
            </a:r>
          </a:p>
          <a:p>
            <a:r>
              <a:rPr lang="en-US" dirty="0" err="1" smtClean="0"/>
              <a:t>Jethro</a:t>
            </a:r>
            <a:r>
              <a:rPr lang="en-US" dirty="0" smtClean="0"/>
              <a:t> </a:t>
            </a:r>
            <a:r>
              <a:rPr lang="en-US" dirty="0" err="1" smtClean="0"/>
              <a:t>Tull</a:t>
            </a:r>
            <a:endParaRPr lang="en-US" dirty="0" smtClean="0"/>
          </a:p>
          <a:p>
            <a:r>
              <a:rPr lang="en-US" dirty="0" smtClean="0"/>
              <a:t>Robert </a:t>
            </a:r>
            <a:r>
              <a:rPr lang="en-US" dirty="0" err="1" smtClean="0"/>
              <a:t>Bakewell</a:t>
            </a:r>
            <a:endParaRPr lang="en-US" dirty="0" smtClean="0"/>
          </a:p>
          <a:p>
            <a:r>
              <a:rPr lang="en-US" dirty="0" smtClean="0"/>
              <a:t>Thomas </a:t>
            </a:r>
            <a:r>
              <a:rPr lang="en-US" dirty="0" err="1" smtClean="0"/>
              <a:t>Newcomen</a:t>
            </a:r>
            <a:endParaRPr lang="en-US" dirty="0" smtClean="0"/>
          </a:p>
          <a:p>
            <a:r>
              <a:rPr lang="en-US" dirty="0" smtClean="0"/>
              <a:t>James Watt</a:t>
            </a:r>
          </a:p>
          <a:p>
            <a:r>
              <a:rPr lang="en-US" dirty="0" smtClean="0"/>
              <a:t>enclosure</a:t>
            </a:r>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9768964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Rigid discipline</a:t>
            </a:r>
          </a:p>
          <a:p>
            <a:pPr lvl="1"/>
            <a:r>
              <a:rPr lang="en-US" dirty="0" smtClean="0"/>
              <a:t>One shift in a factory lasted 12-16 hours</a:t>
            </a:r>
          </a:p>
          <a:p>
            <a:pPr lvl="2"/>
            <a:r>
              <a:rPr lang="en-US" dirty="0" smtClean="0">
                <a:solidFill>
                  <a:schemeClr val="accent1"/>
                </a:solidFill>
              </a:rPr>
              <a:t>The school day lasts around 6 hours…and we have breaks!</a:t>
            </a:r>
          </a:p>
          <a:p>
            <a:pPr lvl="1"/>
            <a:r>
              <a:rPr lang="en-US" dirty="0" smtClean="0"/>
              <a:t>There were lots of accidents, workers lost fingers, limbs, sometimes their lives</a:t>
            </a:r>
          </a:p>
          <a:p>
            <a:pPr lvl="1"/>
            <a:r>
              <a:rPr lang="en-US" dirty="0" smtClean="0"/>
              <a:t>The air was filled with coal dust or cotton lint, which damaged workers lungs.</a:t>
            </a:r>
            <a:endParaRPr lang="en-US" dirty="0"/>
          </a:p>
        </p:txBody>
      </p:sp>
      <p:sp>
        <p:nvSpPr>
          <p:cNvPr id="3" name="Title 2"/>
          <p:cNvSpPr>
            <a:spLocks noGrp="1"/>
          </p:cNvSpPr>
          <p:nvPr>
            <p:ph type="title"/>
          </p:nvPr>
        </p:nvSpPr>
        <p:spPr/>
        <p:txBody>
          <a:bodyPr/>
          <a:lstStyle/>
          <a:p>
            <a:r>
              <a:rPr lang="en-US" dirty="0" smtClean="0"/>
              <a:t>The Factory system</a:t>
            </a:r>
            <a:endParaRPr lang="en-US" dirty="0"/>
          </a:p>
        </p:txBody>
      </p:sp>
    </p:spTree>
    <p:extLst>
      <p:ext uri="{BB962C8B-B14F-4D97-AF65-F5344CB8AC3E}">
        <p14:creationId xmlns:p14="http://schemas.microsoft.com/office/powerpoint/2010/main" val="8868877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lstStyle/>
          <a:p>
            <a:r>
              <a:rPr lang="en-US" dirty="0" smtClean="0"/>
              <a:t>Women workers</a:t>
            </a:r>
          </a:p>
          <a:p>
            <a:pPr lvl="1"/>
            <a:r>
              <a:rPr lang="en-US" dirty="0" smtClean="0"/>
              <a:t>Many of the employees in factories were women</a:t>
            </a:r>
          </a:p>
          <a:p>
            <a:pPr lvl="1"/>
            <a:r>
              <a:rPr lang="en-US" dirty="0" smtClean="0"/>
              <a:t>Factory owners preferred women as workers because they could pay them less</a:t>
            </a:r>
          </a:p>
          <a:p>
            <a:pPr lvl="1"/>
            <a:r>
              <a:rPr lang="en-US" dirty="0" smtClean="0"/>
              <a:t>Factory worked presented special challenges for women, who were still expected to cook, clean and care for the family while working 12-16 hour days.</a:t>
            </a:r>
            <a:endParaRPr lang="en-US" dirty="0"/>
          </a:p>
        </p:txBody>
      </p:sp>
      <p:sp>
        <p:nvSpPr>
          <p:cNvPr id="3" name="Title 2"/>
          <p:cNvSpPr>
            <a:spLocks noGrp="1"/>
          </p:cNvSpPr>
          <p:nvPr>
            <p:ph type="title"/>
          </p:nvPr>
        </p:nvSpPr>
        <p:spPr/>
        <p:txBody>
          <a:bodyPr/>
          <a:lstStyle/>
          <a:p>
            <a:r>
              <a:rPr lang="en-US" dirty="0"/>
              <a:t>The Factory system</a:t>
            </a:r>
          </a:p>
        </p:txBody>
      </p:sp>
    </p:spTree>
    <p:extLst>
      <p:ext uri="{BB962C8B-B14F-4D97-AF65-F5344CB8AC3E}">
        <p14:creationId xmlns:p14="http://schemas.microsoft.com/office/powerpoint/2010/main" val="21595078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Child Labor</a:t>
            </a:r>
          </a:p>
          <a:p>
            <a:pPr lvl="1"/>
            <a:r>
              <a:rPr lang="en-US" dirty="0" smtClean="0"/>
              <a:t>Parents accepted the idea of children in factories because they had been helping with farm work.</a:t>
            </a:r>
          </a:p>
          <a:p>
            <a:pPr lvl="1"/>
            <a:r>
              <a:rPr lang="en-US" dirty="0" smtClean="0"/>
              <a:t>Parents believed that child labor was necessary because the income was needed. </a:t>
            </a:r>
          </a:p>
          <a:p>
            <a:pPr lvl="1"/>
            <a:r>
              <a:rPr lang="en-US" dirty="0" smtClean="0"/>
              <a:t>Often children, like their parents, were treated as slaves.  </a:t>
            </a:r>
            <a:endParaRPr lang="en-US" dirty="0"/>
          </a:p>
        </p:txBody>
      </p:sp>
      <p:sp>
        <p:nvSpPr>
          <p:cNvPr id="3" name="Title 2"/>
          <p:cNvSpPr>
            <a:spLocks noGrp="1"/>
          </p:cNvSpPr>
          <p:nvPr>
            <p:ph type="title"/>
          </p:nvPr>
        </p:nvSpPr>
        <p:spPr/>
        <p:txBody>
          <a:bodyPr/>
          <a:lstStyle/>
          <a:p>
            <a:r>
              <a:rPr lang="en-US" dirty="0" smtClean="0"/>
              <a:t>The Factory System</a:t>
            </a:r>
            <a:endParaRPr lang="en-US" dirty="0"/>
          </a:p>
        </p:txBody>
      </p:sp>
    </p:spTree>
    <p:extLst>
      <p:ext uri="{BB962C8B-B14F-4D97-AF65-F5344CB8AC3E}">
        <p14:creationId xmlns:p14="http://schemas.microsoft.com/office/powerpoint/2010/main" val="24824299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Patience was 17 years old and a worker in the coal mines.</a:t>
            </a:r>
          </a:p>
          <a:p>
            <a:r>
              <a:rPr lang="en-US" dirty="0" smtClean="0"/>
              <a:t>Her father had died, leaving her mom to raise 10 children, all of whom worked in industry</a:t>
            </a:r>
          </a:p>
          <a:p>
            <a:r>
              <a:rPr lang="en-US" dirty="0" smtClean="0"/>
              <a:t>Patience had the job of pushing carts of coal to the surface of the mine</a:t>
            </a:r>
          </a:p>
          <a:p>
            <a:r>
              <a:rPr lang="en-US" dirty="0" smtClean="0"/>
              <a:t>If she did not push the cart fast enough, she was beaten. </a:t>
            </a:r>
            <a:endParaRPr lang="en-US" dirty="0"/>
          </a:p>
        </p:txBody>
      </p:sp>
      <p:sp>
        <p:nvSpPr>
          <p:cNvPr id="3" name="Title 2"/>
          <p:cNvSpPr>
            <a:spLocks noGrp="1"/>
          </p:cNvSpPr>
          <p:nvPr>
            <p:ph type="title"/>
          </p:nvPr>
        </p:nvSpPr>
        <p:spPr/>
        <p:txBody>
          <a:bodyPr/>
          <a:lstStyle/>
          <a:p>
            <a:r>
              <a:rPr lang="en-US" dirty="0" smtClean="0"/>
              <a:t>Patience Kershaw </a:t>
            </a:r>
            <a:endParaRPr lang="en-US" dirty="0"/>
          </a:p>
        </p:txBody>
      </p:sp>
    </p:spTree>
    <p:extLst>
      <p:ext uri="{BB962C8B-B14F-4D97-AF65-F5344CB8AC3E}">
        <p14:creationId xmlns:p14="http://schemas.microsoft.com/office/powerpoint/2010/main" val="16668200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1"/>
                </a:solidFill>
              </a:rPr>
              <a:t>“My father has been dead about a year.  My mother has 10 children, 5 lads and 5 lasses.  The oldest is about 30, the youngest is 4. Three lasses go to the mill.  All the lads are coal miners.”</a:t>
            </a:r>
          </a:p>
          <a:p>
            <a:pPr algn="ctr"/>
            <a:r>
              <a:rPr lang="en-US" dirty="0" smtClean="0">
                <a:solidFill>
                  <a:schemeClr val="accent6"/>
                </a:solidFill>
              </a:rPr>
              <a:t>Out of 10 children, how many worked in the mill?</a:t>
            </a:r>
            <a:endParaRPr lang="en-US" dirty="0">
              <a:solidFill>
                <a:schemeClr val="accent6"/>
              </a:solidFill>
            </a:endParaRPr>
          </a:p>
        </p:txBody>
      </p:sp>
      <p:sp>
        <p:nvSpPr>
          <p:cNvPr id="3" name="Title 2"/>
          <p:cNvSpPr>
            <a:spLocks noGrp="1"/>
          </p:cNvSpPr>
          <p:nvPr>
            <p:ph type="title"/>
          </p:nvPr>
        </p:nvSpPr>
        <p:spPr/>
        <p:txBody>
          <a:bodyPr/>
          <a:lstStyle/>
          <a:p>
            <a:r>
              <a:rPr lang="en-US" dirty="0"/>
              <a:t>Patience Kershaw </a:t>
            </a:r>
          </a:p>
        </p:txBody>
      </p:sp>
    </p:spTree>
    <p:extLst>
      <p:ext uri="{BB962C8B-B14F-4D97-AF65-F5344CB8AC3E}">
        <p14:creationId xmlns:p14="http://schemas.microsoft.com/office/powerpoint/2010/main" val="38271406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1"/>
                </a:solidFill>
              </a:rPr>
              <a:t>“I go to the mine at 5 o’clock in the morning and come out at 5 in the evening…I hurry in the clothes I have now got on, trousers and ragged jacket.  The bald place upon my head is made by pushing the carts.  I hurry the carts a mile more underground and back.  I wear a belt and chain…to get the corves out.”</a:t>
            </a:r>
          </a:p>
          <a:p>
            <a:pPr algn="ctr"/>
            <a:r>
              <a:rPr lang="en-US" dirty="0" smtClean="0">
                <a:solidFill>
                  <a:schemeClr val="accent6"/>
                </a:solidFill>
              </a:rPr>
              <a:t>If you were in the government, what would be your biggest concern about the working conditions?</a:t>
            </a:r>
            <a:endParaRPr lang="en-US" dirty="0">
              <a:solidFill>
                <a:schemeClr val="accent6"/>
              </a:solidFill>
            </a:endParaRPr>
          </a:p>
        </p:txBody>
      </p:sp>
      <p:sp>
        <p:nvSpPr>
          <p:cNvPr id="3" name="Title 2"/>
          <p:cNvSpPr>
            <a:spLocks noGrp="1"/>
          </p:cNvSpPr>
          <p:nvPr>
            <p:ph type="title"/>
          </p:nvPr>
        </p:nvSpPr>
        <p:spPr/>
        <p:txBody>
          <a:bodyPr/>
          <a:lstStyle/>
          <a:p>
            <a:r>
              <a:rPr lang="en-US" dirty="0"/>
              <a:t>Patience Kershaw </a:t>
            </a:r>
          </a:p>
        </p:txBody>
      </p:sp>
    </p:spTree>
    <p:extLst>
      <p:ext uri="{BB962C8B-B14F-4D97-AF65-F5344CB8AC3E}">
        <p14:creationId xmlns:p14="http://schemas.microsoft.com/office/powerpoint/2010/main" val="29557525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Because of testimony from Patience, the British government began the process of regulating child labor in mines and factories.</a:t>
            </a:r>
            <a:endParaRPr lang="en-US" dirty="0"/>
          </a:p>
        </p:txBody>
      </p:sp>
      <p:sp>
        <p:nvSpPr>
          <p:cNvPr id="3" name="Title 2"/>
          <p:cNvSpPr>
            <a:spLocks noGrp="1"/>
          </p:cNvSpPr>
          <p:nvPr>
            <p:ph type="title"/>
          </p:nvPr>
        </p:nvSpPr>
        <p:spPr/>
        <p:txBody>
          <a:bodyPr/>
          <a:lstStyle/>
          <a:p>
            <a:r>
              <a:rPr lang="en-US" dirty="0"/>
              <a:t>Patience Kershaw </a:t>
            </a:r>
          </a:p>
        </p:txBody>
      </p:sp>
    </p:spTree>
    <p:extLst>
      <p:ext uri="{BB962C8B-B14F-4D97-AF65-F5344CB8AC3E}">
        <p14:creationId xmlns:p14="http://schemas.microsoft.com/office/powerpoint/2010/main" val="1323010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Protests</a:t>
            </a:r>
          </a:p>
          <a:p>
            <a:pPr lvl="1"/>
            <a:r>
              <a:rPr lang="en-US" dirty="0"/>
              <a:t>As new machines and “labor-saving” devices were invented, workers revolted.  </a:t>
            </a:r>
            <a:r>
              <a:rPr lang="en-US" dirty="0">
                <a:solidFill>
                  <a:schemeClr val="accent1"/>
                </a:solidFill>
              </a:rPr>
              <a:t>Why?</a:t>
            </a:r>
          </a:p>
          <a:p>
            <a:pPr lvl="1"/>
            <a:r>
              <a:rPr lang="en-US" dirty="0"/>
              <a:t>Protestors</a:t>
            </a:r>
            <a:r>
              <a:rPr lang="en-US" dirty="0">
                <a:solidFill>
                  <a:schemeClr val="tx2"/>
                </a:solidFill>
              </a:rPr>
              <a:t> </a:t>
            </a:r>
            <a:r>
              <a:rPr lang="en-US" dirty="0"/>
              <a:t>smashed machines and burned factories</a:t>
            </a:r>
          </a:p>
          <a:p>
            <a:pPr lvl="1"/>
            <a:r>
              <a:rPr lang="en-US" dirty="0"/>
              <a:t>Protestors were called </a:t>
            </a:r>
            <a:r>
              <a:rPr lang="en-US" dirty="0">
                <a:solidFill>
                  <a:schemeClr val="accent2"/>
                </a:solidFill>
              </a:rPr>
              <a:t>Luddites</a:t>
            </a:r>
            <a:r>
              <a:rPr lang="en-US" dirty="0">
                <a:solidFill>
                  <a:schemeClr val="tx2"/>
                </a:solidFill>
              </a:rPr>
              <a:t>, </a:t>
            </a:r>
            <a:r>
              <a:rPr lang="en-US" dirty="0"/>
              <a:t>after mythical figure Ned </a:t>
            </a:r>
            <a:r>
              <a:rPr lang="en-US" dirty="0" err="1"/>
              <a:t>Ludd</a:t>
            </a:r>
            <a:endParaRPr lang="en-US" dirty="0"/>
          </a:p>
          <a:p>
            <a:pPr lvl="1"/>
            <a:endParaRPr lang="en-US" dirty="0" smtClean="0"/>
          </a:p>
          <a:p>
            <a:r>
              <a:rPr lang="en-US" dirty="0" smtClean="0"/>
              <a:t>Repression</a:t>
            </a:r>
          </a:p>
          <a:p>
            <a:pPr lvl="1"/>
            <a:r>
              <a:rPr lang="en-US" dirty="0" smtClean="0"/>
              <a:t>Protestors were sometimes killed</a:t>
            </a:r>
          </a:p>
          <a:p>
            <a:pPr lvl="1"/>
            <a:r>
              <a:rPr lang="en-US" dirty="0" smtClean="0"/>
              <a:t>Labor Unions and strikes were outlawed</a:t>
            </a:r>
          </a:p>
          <a:p>
            <a:pPr lvl="1"/>
            <a:endParaRPr lang="en-US" dirty="0">
              <a:solidFill>
                <a:schemeClr val="accent1"/>
              </a:solidFill>
            </a:endParaRPr>
          </a:p>
        </p:txBody>
      </p:sp>
      <p:sp>
        <p:nvSpPr>
          <p:cNvPr id="3" name="Title 2"/>
          <p:cNvSpPr>
            <a:spLocks noGrp="1"/>
          </p:cNvSpPr>
          <p:nvPr>
            <p:ph type="title"/>
          </p:nvPr>
        </p:nvSpPr>
        <p:spPr/>
        <p:txBody>
          <a:bodyPr/>
          <a:lstStyle/>
          <a:p>
            <a:r>
              <a:rPr lang="en-US" dirty="0" smtClean="0"/>
              <a:t>The Working Class</a:t>
            </a:r>
            <a:endParaRPr lang="en-US" dirty="0"/>
          </a:p>
        </p:txBody>
      </p:sp>
      <p:pic>
        <p:nvPicPr>
          <p:cNvPr id="1026" name="Picture 2" descr="\\WPSDC01\USER WHS SHARE$\mwalton\Desktop\ned lud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86200"/>
            <a:ext cx="179070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5142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Spread of Methodism </a:t>
            </a:r>
          </a:p>
          <a:p>
            <a:r>
              <a:rPr lang="en-US" dirty="0" smtClean="0"/>
              <a:t>John Wesley started the church</a:t>
            </a:r>
          </a:p>
          <a:p>
            <a:r>
              <a:rPr lang="en-US" dirty="0" smtClean="0"/>
              <a:t>Methodism stressed adopting sober, moral ways</a:t>
            </a:r>
            <a:endParaRPr lang="en-US" dirty="0"/>
          </a:p>
        </p:txBody>
      </p:sp>
      <p:sp>
        <p:nvSpPr>
          <p:cNvPr id="3" name="Title 2"/>
          <p:cNvSpPr>
            <a:spLocks noGrp="1"/>
          </p:cNvSpPr>
          <p:nvPr>
            <p:ph type="title"/>
          </p:nvPr>
        </p:nvSpPr>
        <p:spPr/>
        <p:txBody>
          <a:bodyPr/>
          <a:lstStyle/>
          <a:p>
            <a:r>
              <a:rPr lang="en-US" dirty="0" smtClean="0"/>
              <a:t>The Working Class</a:t>
            </a:r>
            <a:endParaRPr lang="en-US" dirty="0"/>
          </a:p>
        </p:txBody>
      </p:sp>
      <p:pic>
        <p:nvPicPr>
          <p:cNvPr id="2050" name="Picture 2" descr="\\WPSDC01\USER WHS SHARE$\mwalton\Desktop\john wesl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895600"/>
            <a:ext cx="3216639"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8712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Methodist church services featured hymns and sermons promising forgiveness and a better life to come.</a:t>
            </a:r>
          </a:p>
          <a:p>
            <a:r>
              <a:rPr lang="en-US" dirty="0" smtClean="0"/>
              <a:t>Methodist preachers went into slums and started Sunday schools</a:t>
            </a:r>
          </a:p>
          <a:p>
            <a:r>
              <a:rPr lang="en-US" dirty="0" smtClean="0"/>
              <a:t>Methodists helped workers channel their anger into social reform.  </a:t>
            </a:r>
            <a:endParaRPr lang="en-US" dirty="0"/>
          </a:p>
        </p:txBody>
      </p:sp>
      <p:sp>
        <p:nvSpPr>
          <p:cNvPr id="3" name="Title 2"/>
          <p:cNvSpPr>
            <a:spLocks noGrp="1"/>
          </p:cNvSpPr>
          <p:nvPr>
            <p:ph type="title"/>
          </p:nvPr>
        </p:nvSpPr>
        <p:spPr/>
        <p:txBody>
          <a:bodyPr/>
          <a:lstStyle/>
          <a:p>
            <a:r>
              <a:rPr lang="en-US" dirty="0" smtClean="0"/>
              <a:t>The Working Class </a:t>
            </a:r>
            <a:endParaRPr lang="en-US" dirty="0"/>
          </a:p>
        </p:txBody>
      </p:sp>
    </p:spTree>
    <p:extLst>
      <p:ext uri="{BB962C8B-B14F-4D97-AF65-F5344CB8AC3E}">
        <p14:creationId xmlns:p14="http://schemas.microsoft.com/office/powerpoint/2010/main" val="40761062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Turning Point in History</a:t>
            </a:r>
            <a:endParaRPr lang="en-US" dirty="0"/>
          </a:p>
        </p:txBody>
      </p:sp>
      <p:sp>
        <p:nvSpPr>
          <p:cNvPr id="5" name="Text Placeholder 4"/>
          <p:cNvSpPr>
            <a:spLocks noGrp="1"/>
          </p:cNvSpPr>
          <p:nvPr>
            <p:ph type="body" idx="1"/>
          </p:nvPr>
        </p:nvSpPr>
        <p:spPr/>
        <p:txBody>
          <a:bodyPr>
            <a:normAutofit/>
          </a:bodyPr>
          <a:lstStyle/>
          <a:p>
            <a:r>
              <a:rPr lang="en-US" dirty="0"/>
              <a:t>How did this</a:t>
            </a:r>
            <a:r>
              <a:rPr lang="en-US" dirty="0" smtClean="0"/>
              <a:t>…</a:t>
            </a:r>
            <a:endParaRPr lang="en-US" dirty="0"/>
          </a:p>
        </p:txBody>
      </p:sp>
      <p:sp>
        <p:nvSpPr>
          <p:cNvPr id="7" name="Text Placeholder 6"/>
          <p:cNvSpPr>
            <a:spLocks noGrp="1"/>
          </p:cNvSpPr>
          <p:nvPr>
            <p:ph type="body" sz="half" idx="3"/>
          </p:nvPr>
        </p:nvSpPr>
        <p:spPr/>
        <p:txBody>
          <a:bodyPr/>
          <a:lstStyle/>
          <a:p>
            <a:r>
              <a:rPr lang="en-US" dirty="0"/>
              <a:t>Turn into this?</a:t>
            </a:r>
          </a:p>
          <a:p>
            <a:endParaRPr lang="en-US" dirty="0"/>
          </a:p>
        </p:txBody>
      </p:sp>
      <p:sp>
        <p:nvSpPr>
          <p:cNvPr id="2" name="Content Placeholder 1"/>
          <p:cNvSpPr>
            <a:spLocks noGrp="1"/>
          </p:cNvSpPr>
          <p:nvPr>
            <p:ph sz="quarter" idx="2"/>
          </p:nvPr>
        </p:nvSpPr>
        <p:spPr/>
        <p:txBody>
          <a:bodyPr>
            <a:normAutofit/>
          </a:bodyPr>
          <a:lstStyle/>
          <a:p>
            <a:r>
              <a:rPr lang="en-US" dirty="0" smtClean="0"/>
              <a:t>Up until 1750, most people in the world knew only of their own village</a:t>
            </a:r>
          </a:p>
          <a:p>
            <a:r>
              <a:rPr lang="en-US" dirty="0" smtClean="0"/>
              <a:t>They…</a:t>
            </a:r>
          </a:p>
          <a:p>
            <a:pPr lvl="2"/>
            <a:r>
              <a:rPr lang="en-US" dirty="0" smtClean="0"/>
              <a:t>Lived in simple cottages lit by fire and candles</a:t>
            </a:r>
          </a:p>
          <a:p>
            <a:pPr lvl="2"/>
            <a:r>
              <a:rPr lang="en-US" dirty="0" smtClean="0"/>
              <a:t>Made their own clothes</a:t>
            </a:r>
          </a:p>
          <a:p>
            <a:pPr lvl="2"/>
            <a:r>
              <a:rPr lang="en-US" dirty="0" smtClean="0"/>
              <a:t>Grew their own food</a:t>
            </a:r>
          </a:p>
          <a:p>
            <a:pPr lvl="2"/>
            <a:r>
              <a:rPr lang="en-US" dirty="0" smtClean="0"/>
              <a:t>Rarely left their hometown</a:t>
            </a:r>
          </a:p>
          <a:p>
            <a:pPr lvl="2"/>
            <a:endParaRPr lang="en-US" dirty="0"/>
          </a:p>
        </p:txBody>
      </p:sp>
      <p:sp>
        <p:nvSpPr>
          <p:cNvPr id="6" name="Content Placeholder 5"/>
          <p:cNvSpPr>
            <a:spLocks noGrp="1"/>
          </p:cNvSpPr>
          <p:nvPr>
            <p:ph sz="quarter" idx="4"/>
          </p:nvPr>
        </p:nvSpPr>
        <p:spPr/>
        <p:txBody>
          <a:bodyPr/>
          <a:lstStyle/>
          <a:p>
            <a:r>
              <a:rPr lang="en-US" dirty="0" smtClean="0"/>
              <a:t>By 1850….</a:t>
            </a:r>
          </a:p>
          <a:p>
            <a:pPr lvl="1"/>
            <a:r>
              <a:rPr lang="en-US" dirty="0" smtClean="0"/>
              <a:t>Small villages had grown into big cities</a:t>
            </a:r>
          </a:p>
          <a:p>
            <a:pPr lvl="1"/>
            <a:r>
              <a:rPr lang="en-US" dirty="0" smtClean="0"/>
              <a:t>People bought food and clothes in stores</a:t>
            </a:r>
          </a:p>
          <a:p>
            <a:pPr lvl="1"/>
            <a:r>
              <a:rPr lang="en-US" dirty="0" smtClean="0"/>
              <a:t>Communicated through telegraph</a:t>
            </a:r>
          </a:p>
          <a:p>
            <a:pPr lvl="1"/>
            <a:r>
              <a:rPr lang="en-US" dirty="0" smtClean="0"/>
              <a:t>Traveled great distances</a:t>
            </a:r>
            <a:endParaRPr lang="en-US" dirty="0"/>
          </a:p>
        </p:txBody>
      </p:sp>
    </p:spTree>
    <p:extLst>
      <p:ext uri="{BB962C8B-B14F-4D97-AF65-F5344CB8AC3E}">
        <p14:creationId xmlns:p14="http://schemas.microsoft.com/office/powerpoint/2010/main" val="8204034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were they?</a:t>
            </a:r>
          </a:p>
          <a:p>
            <a:pPr lvl="1"/>
            <a:r>
              <a:rPr lang="en-US" dirty="0"/>
              <a:t>Merchants who invested their profits</a:t>
            </a:r>
          </a:p>
          <a:p>
            <a:pPr lvl="1"/>
            <a:r>
              <a:rPr lang="en-US" dirty="0"/>
              <a:t>Inventors</a:t>
            </a:r>
          </a:p>
          <a:p>
            <a:pPr lvl="1"/>
            <a:r>
              <a:rPr lang="en-US" dirty="0"/>
              <a:t>Skilled artisans</a:t>
            </a:r>
          </a:p>
          <a:p>
            <a:pPr lvl="1"/>
            <a:endParaRPr lang="en-US" dirty="0" smtClean="0"/>
          </a:p>
          <a:p>
            <a:r>
              <a:rPr lang="en-US" dirty="0" smtClean="0"/>
              <a:t>How did they live?</a:t>
            </a:r>
          </a:p>
          <a:p>
            <a:pPr lvl="1"/>
            <a:r>
              <a:rPr lang="en-US" dirty="0" smtClean="0"/>
              <a:t>Solid, well furnished homes</a:t>
            </a:r>
          </a:p>
          <a:p>
            <a:pPr lvl="1"/>
            <a:r>
              <a:rPr lang="en-US" dirty="0" smtClean="0"/>
              <a:t>Well dressed</a:t>
            </a:r>
          </a:p>
          <a:p>
            <a:pPr lvl="1"/>
            <a:r>
              <a:rPr lang="en-US" dirty="0" smtClean="0"/>
              <a:t>Active politically</a:t>
            </a:r>
          </a:p>
          <a:p>
            <a:pPr lvl="1"/>
            <a:endParaRPr lang="en-US" dirty="0"/>
          </a:p>
        </p:txBody>
      </p:sp>
      <p:sp>
        <p:nvSpPr>
          <p:cNvPr id="3" name="Title 2"/>
          <p:cNvSpPr>
            <a:spLocks noGrp="1"/>
          </p:cNvSpPr>
          <p:nvPr>
            <p:ph type="title"/>
          </p:nvPr>
        </p:nvSpPr>
        <p:spPr/>
        <p:txBody>
          <a:bodyPr/>
          <a:lstStyle/>
          <a:p>
            <a:r>
              <a:rPr lang="en-US" dirty="0" smtClean="0"/>
              <a:t>The New Middle Class</a:t>
            </a:r>
            <a:endParaRPr lang="en-US" dirty="0"/>
          </a:p>
        </p:txBody>
      </p:sp>
    </p:spTree>
    <p:extLst>
      <p:ext uri="{BB962C8B-B14F-4D97-AF65-F5344CB8AC3E}">
        <p14:creationId xmlns:p14="http://schemas.microsoft.com/office/powerpoint/2010/main" val="358119751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Women</a:t>
            </a:r>
          </a:p>
          <a:p>
            <a:pPr lvl="1"/>
            <a:r>
              <a:rPr lang="en-US" dirty="0"/>
              <a:t>Encouraged to behave as “ladies</a:t>
            </a:r>
          </a:p>
          <a:p>
            <a:pPr lvl="1"/>
            <a:r>
              <a:rPr lang="en-US" dirty="0"/>
              <a:t>Took up activities such as drawing or piano playing</a:t>
            </a:r>
          </a:p>
          <a:p>
            <a:pPr lvl="1"/>
            <a:r>
              <a:rPr lang="en-US" dirty="0"/>
              <a:t>Did not work outside the home</a:t>
            </a:r>
          </a:p>
          <a:p>
            <a:pPr lvl="1"/>
            <a:r>
              <a:rPr lang="en-US" dirty="0"/>
              <a:t>Hired a maid to do the housework</a:t>
            </a:r>
          </a:p>
          <a:p>
            <a:pPr lvl="1"/>
            <a:endParaRPr lang="en-US" dirty="0" smtClean="0"/>
          </a:p>
          <a:p>
            <a:r>
              <a:rPr lang="en-US" dirty="0" smtClean="0"/>
              <a:t>Values</a:t>
            </a:r>
          </a:p>
          <a:p>
            <a:pPr lvl="1"/>
            <a:r>
              <a:rPr lang="en-US" dirty="0" smtClean="0"/>
              <a:t>The middle class valued hard work and determination</a:t>
            </a:r>
          </a:p>
          <a:p>
            <a:pPr lvl="1"/>
            <a:r>
              <a:rPr lang="en-US" dirty="0" smtClean="0"/>
              <a:t>Were sometimes critical of the poor, thinking they were too lazy to become successful</a:t>
            </a:r>
          </a:p>
          <a:p>
            <a:pPr lvl="1"/>
            <a:endParaRPr lang="en-US" dirty="0" smtClean="0"/>
          </a:p>
          <a:p>
            <a:pPr marL="393192" lvl="1" indent="0">
              <a:buNone/>
            </a:pPr>
            <a:endParaRPr lang="en-US" dirty="0" smtClean="0"/>
          </a:p>
        </p:txBody>
      </p:sp>
      <p:sp>
        <p:nvSpPr>
          <p:cNvPr id="3" name="Title 2"/>
          <p:cNvSpPr>
            <a:spLocks noGrp="1"/>
          </p:cNvSpPr>
          <p:nvPr>
            <p:ph type="title"/>
          </p:nvPr>
        </p:nvSpPr>
        <p:spPr/>
        <p:txBody>
          <a:bodyPr/>
          <a:lstStyle/>
          <a:p>
            <a:r>
              <a:rPr lang="en-US" dirty="0"/>
              <a:t>The New Middle Class</a:t>
            </a:r>
          </a:p>
        </p:txBody>
      </p:sp>
    </p:spTree>
    <p:extLst>
      <p:ext uri="{BB962C8B-B14F-4D97-AF65-F5344CB8AC3E}">
        <p14:creationId xmlns:p14="http://schemas.microsoft.com/office/powerpoint/2010/main" val="25629240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Benefits and Problems</a:t>
            </a:r>
            <a:endParaRPr lang="en-US" dirty="0"/>
          </a:p>
        </p:txBody>
      </p:sp>
      <p:sp>
        <p:nvSpPr>
          <p:cNvPr id="4" name="Text Placeholder 3"/>
          <p:cNvSpPr>
            <a:spLocks noGrp="1"/>
          </p:cNvSpPr>
          <p:nvPr>
            <p:ph type="body" idx="1"/>
          </p:nvPr>
        </p:nvSpPr>
        <p:spPr/>
        <p:txBody>
          <a:bodyPr/>
          <a:lstStyle/>
          <a:p>
            <a:r>
              <a:rPr lang="en-US" dirty="0" smtClean="0"/>
              <a:t>Benefits</a:t>
            </a:r>
            <a:endParaRPr lang="en-US" dirty="0"/>
          </a:p>
        </p:txBody>
      </p:sp>
      <p:sp>
        <p:nvSpPr>
          <p:cNvPr id="6" name="Text Placeholder 5"/>
          <p:cNvSpPr>
            <a:spLocks noGrp="1"/>
          </p:cNvSpPr>
          <p:nvPr>
            <p:ph type="body" sz="half" idx="3"/>
          </p:nvPr>
        </p:nvSpPr>
        <p:spPr/>
        <p:txBody>
          <a:bodyPr/>
          <a:lstStyle/>
          <a:p>
            <a:r>
              <a:rPr lang="en-US" dirty="0" smtClean="0"/>
              <a:t>Problems</a:t>
            </a:r>
            <a:endParaRPr lang="en-US" dirty="0"/>
          </a:p>
        </p:txBody>
      </p:sp>
      <p:sp>
        <p:nvSpPr>
          <p:cNvPr id="5" name="Content Placeholder 4"/>
          <p:cNvSpPr>
            <a:spLocks noGrp="1"/>
          </p:cNvSpPr>
          <p:nvPr>
            <p:ph sz="quarter" idx="2"/>
          </p:nvPr>
        </p:nvSpPr>
        <p:spPr/>
        <p:txBody>
          <a:bodyPr/>
          <a:lstStyle/>
          <a:p>
            <a:r>
              <a:rPr lang="en-US" dirty="0" smtClean="0"/>
              <a:t>New goods reach more people</a:t>
            </a:r>
          </a:p>
          <a:p>
            <a:r>
              <a:rPr lang="en-US" dirty="0" smtClean="0"/>
              <a:t>More opportunity for wealth</a:t>
            </a:r>
          </a:p>
          <a:p>
            <a:r>
              <a:rPr lang="en-US" dirty="0" smtClean="0"/>
              <a:t>Increased travel brought people closer together.  </a:t>
            </a:r>
            <a:endParaRPr lang="en-US" dirty="0"/>
          </a:p>
        </p:txBody>
      </p:sp>
      <p:sp>
        <p:nvSpPr>
          <p:cNvPr id="7" name="Content Placeholder 6"/>
          <p:cNvSpPr>
            <a:spLocks noGrp="1"/>
          </p:cNvSpPr>
          <p:nvPr>
            <p:ph sz="quarter" idx="4"/>
          </p:nvPr>
        </p:nvSpPr>
        <p:spPr/>
        <p:txBody>
          <a:bodyPr/>
          <a:lstStyle/>
          <a:p>
            <a:r>
              <a:rPr lang="en-US" dirty="0" smtClean="0"/>
              <a:t>Low pay</a:t>
            </a:r>
          </a:p>
          <a:p>
            <a:r>
              <a:rPr lang="en-US" dirty="0" smtClean="0"/>
              <a:t>Dismal living conditions</a:t>
            </a:r>
          </a:p>
          <a:p>
            <a:r>
              <a:rPr lang="en-US" dirty="0" smtClean="0"/>
              <a:t>unemployment</a:t>
            </a:r>
            <a:endParaRPr lang="en-US" dirty="0"/>
          </a:p>
        </p:txBody>
      </p:sp>
    </p:spTree>
    <p:extLst>
      <p:ext uri="{BB962C8B-B14F-4D97-AF65-F5344CB8AC3E}">
        <p14:creationId xmlns:p14="http://schemas.microsoft.com/office/powerpoint/2010/main" val="26187729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factors contributed to a second agricultural revolution?</a:t>
            </a:r>
          </a:p>
          <a:p>
            <a:endParaRPr lang="en-US" dirty="0"/>
          </a:p>
          <a:p>
            <a:r>
              <a:rPr lang="en-US" dirty="0"/>
              <a:t>Why did populations soar in Europe?</a:t>
            </a:r>
          </a:p>
          <a:p>
            <a:endParaRPr lang="en-US" dirty="0"/>
          </a:p>
          <a:p>
            <a:r>
              <a:rPr lang="en-US" dirty="0"/>
              <a:t>What energy sources powered the Industrial Revolution?</a:t>
            </a:r>
          </a:p>
          <a:p>
            <a:endParaRPr lang="en-US" dirty="0"/>
          </a:p>
        </p:txBody>
      </p:sp>
      <p:sp>
        <p:nvSpPr>
          <p:cNvPr id="3" name="Title 2"/>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270751443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Luddite</a:t>
            </a:r>
          </a:p>
          <a:p>
            <a:r>
              <a:rPr lang="en-US" dirty="0"/>
              <a:t>John Wesley</a:t>
            </a:r>
          </a:p>
          <a:p>
            <a:r>
              <a:rPr lang="en-US" dirty="0"/>
              <a:t>Methodism</a:t>
            </a:r>
          </a:p>
          <a:p>
            <a:r>
              <a:rPr lang="en-US" dirty="0"/>
              <a:t>urbanization</a:t>
            </a:r>
          </a:p>
          <a:p>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4742565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endParaRPr lang="en-US" dirty="0" smtClean="0"/>
          </a:p>
          <a:p>
            <a:pPr algn="ctr"/>
            <a:endParaRPr lang="en-US" dirty="0"/>
          </a:p>
          <a:p>
            <a:pPr algn="ctr"/>
            <a:endParaRPr lang="en-US" dirty="0" smtClean="0"/>
          </a:p>
          <a:p>
            <a:pPr algn="ctr"/>
            <a:r>
              <a:rPr lang="en-US" dirty="0" smtClean="0"/>
              <a:t>“The power of population is far greater than the power of the Earth to provide subsistence for man.” –Thomas Malthus</a:t>
            </a:r>
            <a:endParaRPr lang="en-US" dirty="0"/>
          </a:p>
        </p:txBody>
      </p:sp>
      <p:sp>
        <p:nvSpPr>
          <p:cNvPr id="3" name="Title 2"/>
          <p:cNvSpPr>
            <a:spLocks noGrp="1"/>
          </p:cNvSpPr>
          <p:nvPr>
            <p:ph type="title"/>
          </p:nvPr>
        </p:nvSpPr>
        <p:spPr/>
        <p:txBody>
          <a:bodyPr/>
          <a:lstStyle/>
          <a:p>
            <a:r>
              <a:rPr lang="en-US" dirty="0" smtClean="0"/>
              <a:t>New Ways of Thinking</a:t>
            </a:r>
            <a:endParaRPr lang="en-US" dirty="0"/>
          </a:p>
        </p:txBody>
      </p:sp>
    </p:spTree>
    <p:extLst>
      <p:ext uri="{BB962C8B-B14F-4D97-AF65-F5344CB8AC3E}">
        <p14:creationId xmlns:p14="http://schemas.microsoft.com/office/powerpoint/2010/main" val="34604589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economic ideas helped shape the industrial age?</a:t>
            </a:r>
          </a:p>
          <a:p>
            <a:endParaRPr lang="en-US" dirty="0"/>
          </a:p>
          <a:p>
            <a:r>
              <a:rPr lang="en-US" dirty="0" smtClean="0"/>
              <a:t>What reforms did individual thinkers urge?</a:t>
            </a:r>
          </a:p>
          <a:p>
            <a:endParaRPr lang="en-US" dirty="0"/>
          </a:p>
          <a:p>
            <a:r>
              <a:rPr lang="en-US" dirty="0" smtClean="0"/>
              <a:t>How was socialism linked to the Industrial Revolution?</a:t>
            </a:r>
            <a:endParaRPr lang="en-US" dirty="0"/>
          </a:p>
        </p:txBody>
      </p:sp>
      <p:sp>
        <p:nvSpPr>
          <p:cNvPr id="3" name="Title 2"/>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35685860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Thomas Malthus</a:t>
            </a:r>
          </a:p>
          <a:p>
            <a:r>
              <a:rPr lang="en-US" dirty="0" smtClean="0"/>
              <a:t>Iron law of wages</a:t>
            </a:r>
          </a:p>
          <a:p>
            <a:r>
              <a:rPr lang="en-US" dirty="0" smtClean="0"/>
              <a:t>John Stuart Mill</a:t>
            </a:r>
          </a:p>
          <a:p>
            <a:r>
              <a:rPr lang="en-US" dirty="0" smtClean="0"/>
              <a:t>Utopians</a:t>
            </a:r>
          </a:p>
          <a:p>
            <a:r>
              <a:rPr lang="en-US" dirty="0" smtClean="0"/>
              <a:t>The Communist Manifesto</a:t>
            </a:r>
          </a:p>
          <a:p>
            <a:r>
              <a:rPr lang="en-US" dirty="0" smtClean="0"/>
              <a:t>Socialism</a:t>
            </a:r>
          </a:p>
          <a:p>
            <a:r>
              <a:rPr lang="en-US" dirty="0" smtClean="0"/>
              <a:t>Communism</a:t>
            </a:r>
          </a:p>
          <a:p>
            <a:r>
              <a:rPr lang="en-US" dirty="0" smtClean="0"/>
              <a:t>Proletariat</a:t>
            </a:r>
          </a:p>
          <a:p>
            <a:r>
              <a:rPr lang="en-US" dirty="0" smtClean="0"/>
              <a:t>utilitarianism</a:t>
            </a:r>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28022469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Adam Smith </a:t>
            </a:r>
          </a:p>
          <a:p>
            <a:r>
              <a:rPr lang="en-US" dirty="0" smtClean="0"/>
              <a:t>Believed the free market would help everyone</a:t>
            </a:r>
          </a:p>
          <a:p>
            <a:r>
              <a:rPr lang="en-US" dirty="0" smtClean="0"/>
              <a:t>Goods would cost less and be more available</a:t>
            </a:r>
          </a:p>
          <a:p>
            <a:r>
              <a:rPr lang="en-US" dirty="0" smtClean="0"/>
              <a:t>The more the economy grew, the more people would </a:t>
            </a:r>
            <a:r>
              <a:rPr lang="en-US" dirty="0" err="1" smtClean="0"/>
              <a:t>reienvest</a:t>
            </a: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Laissez-Faire Economics</a:t>
            </a:r>
            <a:endParaRPr lang="en-US" dirty="0"/>
          </a:p>
        </p:txBody>
      </p:sp>
      <p:pic>
        <p:nvPicPr>
          <p:cNvPr id="1026" name="Picture 2" descr="\\WPSDC01\USER WHS SHARE$\mwalton\Desktop\AdamSMi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380" y="3657600"/>
            <a:ext cx="4814381" cy="305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857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accent2"/>
                </a:solidFill>
              </a:rPr>
              <a:t>Thomas Malthus</a:t>
            </a:r>
            <a:endParaRPr lang="en-US" dirty="0">
              <a:solidFill>
                <a:schemeClr val="accent2"/>
              </a:solidFill>
            </a:endParaRPr>
          </a:p>
        </p:txBody>
      </p:sp>
      <p:sp>
        <p:nvSpPr>
          <p:cNvPr id="3" name="Title 2"/>
          <p:cNvSpPr>
            <a:spLocks noGrp="1"/>
          </p:cNvSpPr>
          <p:nvPr>
            <p:ph type="title"/>
          </p:nvPr>
        </p:nvSpPr>
        <p:spPr/>
        <p:txBody>
          <a:bodyPr/>
          <a:lstStyle/>
          <a:p>
            <a:r>
              <a:rPr lang="en-US" dirty="0"/>
              <a:t>Laissez-Faire Economics</a:t>
            </a:r>
          </a:p>
        </p:txBody>
      </p:sp>
      <p:pic>
        <p:nvPicPr>
          <p:cNvPr id="2050" name="Picture 2" descr="\\WPSDC01\USER WHS SHARE$\mwalton\Desktop\malth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232023"/>
            <a:ext cx="3470275" cy="45744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WPSDC01\USER WHS SHARE$\mwalton\Desktop\malthustheo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95" y="2232023"/>
            <a:ext cx="4916305" cy="341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8312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the early 1600s farming improved….</a:t>
            </a:r>
          </a:p>
          <a:p>
            <a:endParaRPr lang="en-US" dirty="0"/>
          </a:p>
          <a:p>
            <a:r>
              <a:rPr lang="en-US" dirty="0" smtClean="0"/>
              <a:t>Different types of soil was used to improve crop yield</a:t>
            </a:r>
          </a:p>
          <a:p>
            <a:endParaRPr lang="en-US" dirty="0"/>
          </a:p>
          <a:p>
            <a:r>
              <a:rPr lang="en-US" dirty="0" smtClean="0"/>
              <a:t>Smaller fields were combined into larger ones</a:t>
            </a:r>
          </a:p>
          <a:p>
            <a:endParaRPr lang="en-US" dirty="0"/>
          </a:p>
        </p:txBody>
      </p:sp>
      <p:sp>
        <p:nvSpPr>
          <p:cNvPr id="3" name="Title 2"/>
          <p:cNvSpPr>
            <a:spLocks noGrp="1"/>
          </p:cNvSpPr>
          <p:nvPr>
            <p:ph type="title"/>
          </p:nvPr>
        </p:nvSpPr>
        <p:spPr/>
        <p:txBody>
          <a:bodyPr/>
          <a:lstStyle/>
          <a:p>
            <a:r>
              <a:rPr lang="en-US" dirty="0" smtClean="0"/>
              <a:t>Agricultural Revolution</a:t>
            </a:r>
            <a:endParaRPr lang="en-US" dirty="0"/>
          </a:p>
        </p:txBody>
      </p:sp>
      <p:pic>
        <p:nvPicPr>
          <p:cNvPr id="1026" name="Picture 2" descr="\\WPSDC01\USER WHS SHARE$\mwalton\Desktop\farmclip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231" y="4404264"/>
            <a:ext cx="3548062" cy="243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607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Thomas Malthus’ Theory</a:t>
            </a:r>
          </a:p>
          <a:p>
            <a:pPr lvl="1"/>
            <a:r>
              <a:rPr lang="en-US" dirty="0"/>
              <a:t>If the population kept increasing, there would not be enough food, and the poor would suffer.</a:t>
            </a:r>
          </a:p>
          <a:p>
            <a:pPr lvl="1"/>
            <a:r>
              <a:rPr lang="en-US" dirty="0"/>
              <a:t>The only checks on population were war, famine,  and disease.</a:t>
            </a:r>
          </a:p>
          <a:p>
            <a:r>
              <a:rPr lang="en-US" dirty="0" smtClean="0"/>
              <a:t>Opposite view</a:t>
            </a:r>
          </a:p>
          <a:p>
            <a:pPr lvl="1"/>
            <a:r>
              <a:rPr lang="en-US" dirty="0" smtClean="0"/>
              <a:t>As the population grew, so too did the food supply.</a:t>
            </a:r>
          </a:p>
          <a:p>
            <a:pPr lvl="1"/>
            <a:r>
              <a:rPr lang="en-US" dirty="0" smtClean="0"/>
              <a:t>As the century progressed, living conditions improved.</a:t>
            </a:r>
          </a:p>
          <a:p>
            <a:pPr lvl="1"/>
            <a:r>
              <a:rPr lang="en-US" dirty="0" smtClean="0"/>
              <a:t>In the 1900s, population was not a problem in the west, but was a problem in other parts of the world. </a:t>
            </a:r>
          </a:p>
          <a:p>
            <a:pPr marL="393192" lvl="1" indent="0">
              <a:buNone/>
            </a:pPr>
            <a:endParaRPr lang="en-US" dirty="0" smtClean="0"/>
          </a:p>
        </p:txBody>
      </p:sp>
      <p:sp>
        <p:nvSpPr>
          <p:cNvPr id="3" name="Title 2"/>
          <p:cNvSpPr>
            <a:spLocks noGrp="1"/>
          </p:cNvSpPr>
          <p:nvPr>
            <p:ph type="title"/>
          </p:nvPr>
        </p:nvSpPr>
        <p:spPr/>
        <p:txBody>
          <a:bodyPr/>
          <a:lstStyle/>
          <a:p>
            <a:r>
              <a:rPr lang="en-US" dirty="0"/>
              <a:t>Laissez-Faire Economics</a:t>
            </a:r>
          </a:p>
        </p:txBody>
      </p:sp>
    </p:spTree>
    <p:extLst>
      <p:ext uri="{BB962C8B-B14F-4D97-AF65-F5344CB8AC3E}">
        <p14:creationId xmlns:p14="http://schemas.microsoft.com/office/powerpoint/2010/main" val="1920501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David Ricardo</a:t>
            </a:r>
          </a:p>
          <a:p>
            <a:pPr lvl="1"/>
            <a:r>
              <a:rPr lang="en-US" dirty="0" smtClean="0"/>
              <a:t>Agreed with </a:t>
            </a:r>
            <a:r>
              <a:rPr lang="en-US" dirty="0"/>
              <a:t>M</a:t>
            </a:r>
            <a:r>
              <a:rPr lang="en-US" dirty="0" smtClean="0"/>
              <a:t>althus, developed a theory called the “</a:t>
            </a:r>
            <a:r>
              <a:rPr lang="en-US" dirty="0" smtClean="0">
                <a:solidFill>
                  <a:srgbClr val="FF0000"/>
                </a:solidFill>
              </a:rPr>
              <a:t>Iron law of wages</a:t>
            </a:r>
            <a:r>
              <a:rPr lang="en-US" dirty="0" smtClean="0"/>
              <a:t>” </a:t>
            </a:r>
          </a:p>
          <a:p>
            <a:pPr lvl="1"/>
            <a:r>
              <a:rPr lang="en-US" dirty="0" smtClean="0"/>
              <a:t>Ricardo argued that the bigger the population, the lower wages would be for the working class. </a:t>
            </a:r>
            <a:endParaRPr lang="en-US" dirty="0"/>
          </a:p>
        </p:txBody>
      </p:sp>
      <p:sp>
        <p:nvSpPr>
          <p:cNvPr id="3" name="Title 2"/>
          <p:cNvSpPr>
            <a:spLocks noGrp="1"/>
          </p:cNvSpPr>
          <p:nvPr>
            <p:ph type="title"/>
          </p:nvPr>
        </p:nvSpPr>
        <p:spPr/>
        <p:txBody>
          <a:bodyPr/>
          <a:lstStyle/>
          <a:p>
            <a:r>
              <a:rPr lang="en-US" dirty="0"/>
              <a:t>Laissez-Faire Economics</a:t>
            </a:r>
          </a:p>
        </p:txBody>
      </p:sp>
      <p:pic>
        <p:nvPicPr>
          <p:cNvPr id="3074" name="Picture 2" descr="\\WPSDC01\USER WHS SHARE$\mwalton\Desktop\David Ricard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457985"/>
            <a:ext cx="2640012" cy="3400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961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Thinkers like Jeremy Bentham were called </a:t>
            </a:r>
            <a:r>
              <a:rPr lang="en-US" dirty="0" err="1" smtClean="0">
                <a:solidFill>
                  <a:schemeClr val="accent2"/>
                </a:solidFill>
              </a:rPr>
              <a:t>utilitarians</a:t>
            </a:r>
            <a:r>
              <a:rPr lang="en-US" dirty="0" smtClean="0"/>
              <a:t>, believing the goal of society should be the greatest good for the greatest number of people. </a:t>
            </a:r>
          </a:p>
          <a:p>
            <a:endParaRPr lang="en-US" dirty="0" smtClean="0"/>
          </a:p>
        </p:txBody>
      </p:sp>
      <p:sp>
        <p:nvSpPr>
          <p:cNvPr id="3" name="Title 2"/>
          <p:cNvSpPr>
            <a:spLocks noGrp="1"/>
          </p:cNvSpPr>
          <p:nvPr>
            <p:ph type="title"/>
          </p:nvPr>
        </p:nvSpPr>
        <p:spPr/>
        <p:txBody>
          <a:bodyPr/>
          <a:lstStyle/>
          <a:p>
            <a:r>
              <a:rPr lang="en-US" dirty="0" smtClean="0"/>
              <a:t>The </a:t>
            </a:r>
            <a:r>
              <a:rPr lang="en-US" dirty="0" err="1" smtClean="0"/>
              <a:t>Utilitarians</a:t>
            </a:r>
            <a:endParaRPr lang="en-US" dirty="0"/>
          </a:p>
        </p:txBody>
      </p:sp>
      <p:pic>
        <p:nvPicPr>
          <p:cNvPr id="4098" name="Picture 2" descr="\\WPSDC01\USER WHS SHARE$\mwalton\Desktop\jeremy benth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650" y="3276023"/>
            <a:ext cx="2781300" cy="358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8793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dirty="0" smtClean="0"/>
              <a:t>“My </a:t>
            </a:r>
            <a:r>
              <a:rPr lang="en-US" dirty="0"/>
              <a:t>body I give to my dear friend Doctor </a:t>
            </a:r>
            <a:r>
              <a:rPr lang="en-US" dirty="0" err="1"/>
              <a:t>Southwood</a:t>
            </a:r>
            <a:r>
              <a:rPr lang="en-US" dirty="0"/>
              <a:t> Smith to be disposed of in a manner hereinafter mentioned, and I direct ... he will take my body under his charge and take the requisite and appropriate measures for the disposal and preservation of the several parts of my bodily frame in the manner expressed in the paper annexed to this my will and at the top of which I have written Auto Icon. The skeleton he will cause to be put together in such a manner as that the whole figure may be seated in a chair usually occupied by me when living, in the attitude in which I am sitting when engaged in thought in the course of time employed in writing. I direct that the body thus prepared shall be transferred to my executor. He will cause the skeleton to be clad in one of the suits of black occasionally worn by me. The body so clothed, together with the chair and the staff in the my later years </a:t>
            </a:r>
            <a:r>
              <a:rPr lang="en-US" dirty="0" err="1"/>
              <a:t>bourne</a:t>
            </a:r>
            <a:r>
              <a:rPr lang="en-US" dirty="0"/>
              <a:t> by me, he will take charge of and for containing the whole apparatus he will cause to be prepared an appropriate box or case and will cause to be engraved in conspicuous characters on a plate to be affixed thereon and also on the labels on the glass cases in which the preparations of the soft parts of my body shall be contained ... my name at length with the letters </a:t>
            </a:r>
            <a:r>
              <a:rPr lang="en-US" dirty="0" err="1"/>
              <a:t>ob</a:t>
            </a:r>
            <a:r>
              <a:rPr lang="en-US" dirty="0"/>
              <a:t>: followed by the day of my decease. If it should so happen that my personal friends and other disciples should be disposed to meet together on some day or days of the year for the purpose of commemorating the founder of the greatest happiness system of morals and legislation my executor will from time to time cause to be conveyed to the room in which they meet the said box or case with the contents therein to be stationed in such part of the room as to the assembled company shall seem </a:t>
            </a:r>
            <a:r>
              <a:rPr lang="en-US" dirty="0" smtClean="0"/>
              <a:t>meet.”</a:t>
            </a:r>
          </a:p>
          <a:p>
            <a:r>
              <a:rPr lang="en-US" dirty="0">
                <a:hlinkClick r:id="rId2"/>
              </a:rPr>
              <a:t>http://</a:t>
            </a:r>
            <a:r>
              <a:rPr lang="en-US" dirty="0" smtClean="0">
                <a:hlinkClick r:id="rId2"/>
              </a:rPr>
              <a:t>www.ucl.ac.uk/Bentham-Project/who/autoicon/Virtual_Auto_Icon</a:t>
            </a:r>
            <a:endParaRPr lang="en-US" dirty="0" smtClean="0"/>
          </a:p>
          <a:p>
            <a:endParaRPr lang="en-US" dirty="0"/>
          </a:p>
          <a:p>
            <a:endParaRPr lang="en-US" dirty="0"/>
          </a:p>
        </p:txBody>
      </p:sp>
      <p:sp>
        <p:nvSpPr>
          <p:cNvPr id="3" name="Title 2"/>
          <p:cNvSpPr>
            <a:spLocks noGrp="1"/>
          </p:cNvSpPr>
          <p:nvPr>
            <p:ph type="title"/>
          </p:nvPr>
        </p:nvSpPr>
        <p:spPr/>
        <p:txBody>
          <a:bodyPr/>
          <a:lstStyle/>
          <a:p>
            <a:r>
              <a:rPr lang="en-US" dirty="0" smtClean="0"/>
              <a:t>This is kind of weird….</a:t>
            </a:r>
            <a:endParaRPr lang="en-US" dirty="0"/>
          </a:p>
        </p:txBody>
      </p:sp>
    </p:spTree>
    <p:extLst>
      <p:ext uri="{BB962C8B-B14F-4D97-AF65-F5344CB8AC3E}">
        <p14:creationId xmlns:p14="http://schemas.microsoft.com/office/powerpoint/2010/main" val="13693392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This is extraordinarily weird…</a:t>
            </a:r>
            <a:endParaRPr lang="en-US" dirty="0"/>
          </a:p>
        </p:txBody>
      </p:sp>
      <p:pic>
        <p:nvPicPr>
          <p:cNvPr id="5122" name="Picture 2" descr="\\WPSDC01\USER WHS SHARE$\mwalton\Desktop\bentham auto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076" y="1371600"/>
            <a:ext cx="3702050" cy="4942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2182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Bentham’s chief follower was John Stuart Mill</a:t>
            </a:r>
          </a:p>
          <a:p>
            <a:r>
              <a:rPr lang="en-US" dirty="0" smtClean="0"/>
              <a:t>Mill argued that actions were right if they caused happiness, and wrong if they caused pain.</a:t>
            </a:r>
          </a:p>
          <a:p>
            <a:r>
              <a:rPr lang="en-US" dirty="0" smtClean="0"/>
              <a:t>Mill did not believe that an unrestricted free market was good, instead he wanted government intervention.</a:t>
            </a:r>
            <a:endParaRPr lang="en-US" dirty="0"/>
          </a:p>
        </p:txBody>
      </p:sp>
      <p:sp>
        <p:nvSpPr>
          <p:cNvPr id="3" name="Title 2"/>
          <p:cNvSpPr>
            <a:spLocks noGrp="1"/>
          </p:cNvSpPr>
          <p:nvPr>
            <p:ph type="title"/>
          </p:nvPr>
        </p:nvSpPr>
        <p:spPr/>
        <p:txBody>
          <a:bodyPr/>
          <a:lstStyle/>
          <a:p>
            <a:r>
              <a:rPr lang="en-US" dirty="0" err="1" smtClean="0"/>
              <a:t>Utilitarians</a:t>
            </a:r>
            <a:endParaRPr lang="en-US" dirty="0"/>
          </a:p>
        </p:txBody>
      </p:sp>
      <p:pic>
        <p:nvPicPr>
          <p:cNvPr id="6146" name="Picture 2" descr="\\WPSDC01\USER WHS SHARE$\mwalton\Desktop\johnstuartmi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91000"/>
            <a:ext cx="2667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0413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Under </a:t>
            </a:r>
            <a:r>
              <a:rPr lang="en-US" dirty="0" smtClean="0">
                <a:solidFill>
                  <a:schemeClr val="accent2"/>
                </a:solidFill>
              </a:rPr>
              <a:t>Socialism</a:t>
            </a:r>
            <a:r>
              <a:rPr lang="en-US" dirty="0" smtClean="0"/>
              <a:t> the people as a whole, rather than private individuals would own the means of production.</a:t>
            </a:r>
          </a:p>
          <a:p>
            <a:endParaRPr lang="en-US" dirty="0"/>
          </a:p>
          <a:p>
            <a:r>
              <a:rPr lang="en-US" dirty="0" smtClean="0">
                <a:solidFill>
                  <a:schemeClr val="accent1"/>
                </a:solidFill>
              </a:rPr>
              <a:t>In Winthrop, people own their own homes private ownership, but the town as a whole owns Winthrop High School.</a:t>
            </a:r>
          </a:p>
          <a:p>
            <a:endParaRPr lang="en-US" dirty="0"/>
          </a:p>
          <a:p>
            <a:r>
              <a:rPr lang="en-US" dirty="0" smtClean="0"/>
              <a:t>Socialism believed in the basic goodness of human nature, and its goal was a society that operated for the welfare of all. </a:t>
            </a:r>
            <a:endParaRPr lang="en-US" dirty="0"/>
          </a:p>
        </p:txBody>
      </p:sp>
      <p:sp>
        <p:nvSpPr>
          <p:cNvPr id="3" name="Title 2"/>
          <p:cNvSpPr>
            <a:spLocks noGrp="1"/>
          </p:cNvSpPr>
          <p:nvPr>
            <p:ph type="title"/>
          </p:nvPr>
        </p:nvSpPr>
        <p:spPr/>
        <p:txBody>
          <a:bodyPr/>
          <a:lstStyle/>
          <a:p>
            <a:r>
              <a:rPr lang="en-US" dirty="0" smtClean="0"/>
              <a:t>Emergence of Socialism</a:t>
            </a:r>
            <a:endParaRPr lang="en-US" dirty="0"/>
          </a:p>
        </p:txBody>
      </p:sp>
    </p:spTree>
    <p:extLst>
      <p:ext uri="{BB962C8B-B14F-4D97-AF65-F5344CB8AC3E}">
        <p14:creationId xmlns:p14="http://schemas.microsoft.com/office/powerpoint/2010/main" val="21227418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Utopians</a:t>
            </a:r>
          </a:p>
          <a:p>
            <a:pPr lvl="1"/>
            <a:r>
              <a:rPr lang="en-US" dirty="0" smtClean="0"/>
              <a:t>Early socialists wanted to build self sufficient communities where all work was shared and all property held in common</a:t>
            </a:r>
          </a:p>
          <a:p>
            <a:r>
              <a:rPr lang="en-US" dirty="0" smtClean="0"/>
              <a:t>Robert Owen</a:t>
            </a:r>
          </a:p>
          <a:p>
            <a:pPr lvl="1"/>
            <a:r>
              <a:rPr lang="en-US" dirty="0" smtClean="0"/>
              <a:t>A successful mill owner from Wales, Owen refused to use child labor.</a:t>
            </a:r>
          </a:p>
          <a:p>
            <a:pPr lvl="1"/>
            <a:r>
              <a:rPr lang="en-US" dirty="0" smtClean="0"/>
              <a:t>He built a factory in a town called New Lanark Scotland.</a:t>
            </a:r>
          </a:p>
          <a:p>
            <a:pPr lvl="1"/>
            <a:r>
              <a:rPr lang="en-US" dirty="0" smtClean="0"/>
              <a:t>Showed that an employer could make a profit while still caring for his employees. </a:t>
            </a:r>
          </a:p>
        </p:txBody>
      </p:sp>
      <p:sp>
        <p:nvSpPr>
          <p:cNvPr id="3" name="Title 2"/>
          <p:cNvSpPr>
            <a:spLocks noGrp="1"/>
          </p:cNvSpPr>
          <p:nvPr>
            <p:ph type="title"/>
          </p:nvPr>
        </p:nvSpPr>
        <p:spPr/>
        <p:txBody>
          <a:bodyPr/>
          <a:lstStyle/>
          <a:p>
            <a:r>
              <a:rPr lang="en-US" dirty="0"/>
              <a:t>Emergence of Socialism</a:t>
            </a:r>
          </a:p>
        </p:txBody>
      </p:sp>
    </p:spTree>
    <p:extLst>
      <p:ext uri="{BB962C8B-B14F-4D97-AF65-F5344CB8AC3E}">
        <p14:creationId xmlns:p14="http://schemas.microsoft.com/office/powerpoint/2010/main" val="23104477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Karl Marx was a German Philosopher who claimed his theory was based on science</a:t>
            </a:r>
          </a:p>
          <a:p>
            <a:r>
              <a:rPr lang="en-US" dirty="0" smtClean="0"/>
              <a:t>Marx wrote </a:t>
            </a:r>
            <a:r>
              <a:rPr lang="en-US" i="1" dirty="0" smtClean="0"/>
              <a:t>The Communist Manifesto </a:t>
            </a:r>
            <a:r>
              <a:rPr lang="en-US" dirty="0" smtClean="0"/>
              <a:t>along with Friedrich Engels</a:t>
            </a:r>
            <a:endParaRPr lang="en-US" dirty="0"/>
          </a:p>
        </p:txBody>
      </p:sp>
      <p:sp>
        <p:nvSpPr>
          <p:cNvPr id="3" name="Title 2"/>
          <p:cNvSpPr>
            <a:spLocks noGrp="1"/>
          </p:cNvSpPr>
          <p:nvPr>
            <p:ph type="title"/>
          </p:nvPr>
        </p:nvSpPr>
        <p:spPr/>
        <p:txBody>
          <a:bodyPr>
            <a:normAutofit fontScale="90000"/>
          </a:bodyPr>
          <a:lstStyle/>
          <a:p>
            <a:r>
              <a:rPr lang="en-US" dirty="0" smtClean="0"/>
              <a:t>The “Scientific Socialism” of Karl Marx</a:t>
            </a:r>
            <a:endParaRPr lang="en-US" dirty="0"/>
          </a:p>
        </p:txBody>
      </p:sp>
      <p:pic>
        <p:nvPicPr>
          <p:cNvPr id="1026" name="Picture 2" descr="\\WPSDC01\USER WHS SHARE$\mwalton\Desktop\mar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384" y="2895600"/>
            <a:ext cx="341603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6078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Marxism</a:t>
            </a:r>
          </a:p>
          <a:p>
            <a:pPr lvl="1"/>
            <a:r>
              <a:rPr lang="en-US" dirty="0" smtClean="0"/>
              <a:t>Marx believed the economics was the driving force behind history-all of history was a struggle between those who had (</a:t>
            </a:r>
            <a:r>
              <a:rPr lang="en-US" dirty="0" err="1" smtClean="0"/>
              <a:t>bougeoisie</a:t>
            </a:r>
            <a:r>
              <a:rPr lang="en-US" dirty="0" smtClean="0"/>
              <a:t>), and those who had not (proletariat).</a:t>
            </a:r>
          </a:p>
          <a:p>
            <a:pPr lvl="1"/>
            <a:r>
              <a:rPr lang="en-US" dirty="0" smtClean="0"/>
              <a:t>Marx predicted the proletariat would revolt and take control of the means of production, resulting in a society of equality without classes.</a:t>
            </a:r>
          </a:p>
          <a:p>
            <a:pPr lvl="1"/>
            <a:r>
              <a:rPr lang="en-US" dirty="0" smtClean="0"/>
              <a:t>Marx thought capitalism was evil. </a:t>
            </a:r>
          </a:p>
        </p:txBody>
      </p:sp>
      <p:sp>
        <p:nvSpPr>
          <p:cNvPr id="3" name="Title 2"/>
          <p:cNvSpPr>
            <a:spLocks noGrp="1"/>
          </p:cNvSpPr>
          <p:nvPr>
            <p:ph type="title"/>
          </p:nvPr>
        </p:nvSpPr>
        <p:spPr/>
        <p:txBody>
          <a:bodyPr>
            <a:normAutofit fontScale="90000"/>
          </a:bodyPr>
          <a:lstStyle/>
          <a:p>
            <a:r>
              <a:rPr lang="en-US" dirty="0"/>
              <a:t>The “Scientific Socialism” of Karl Marx</a:t>
            </a:r>
          </a:p>
        </p:txBody>
      </p:sp>
    </p:spTree>
    <p:extLst>
      <p:ext uri="{BB962C8B-B14F-4D97-AF65-F5344CB8AC3E}">
        <p14:creationId xmlns:p14="http://schemas.microsoft.com/office/powerpoint/2010/main" val="38049100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Charles Townshend</a:t>
            </a:r>
          </a:p>
          <a:p>
            <a:r>
              <a:rPr lang="en-US" dirty="0" smtClean="0"/>
              <a:t>Urged farmers to grow turnips, which would replenish the nutrients in the soil. </a:t>
            </a:r>
            <a:endParaRPr lang="en-US" dirty="0"/>
          </a:p>
        </p:txBody>
      </p:sp>
      <p:sp>
        <p:nvSpPr>
          <p:cNvPr id="3" name="Title 2"/>
          <p:cNvSpPr>
            <a:spLocks noGrp="1"/>
          </p:cNvSpPr>
          <p:nvPr>
            <p:ph type="title"/>
          </p:nvPr>
        </p:nvSpPr>
        <p:spPr/>
        <p:txBody>
          <a:bodyPr/>
          <a:lstStyle/>
          <a:p>
            <a:r>
              <a:rPr lang="en-US" dirty="0"/>
              <a:t>Agricultural Revolution</a:t>
            </a:r>
          </a:p>
        </p:txBody>
      </p:sp>
      <p:pic>
        <p:nvPicPr>
          <p:cNvPr id="2050" name="Picture 2" descr="\\WPSDC01\USER WHS SHARE$\mwalton\Desktop\Charles-Townshend-2nd-Viscount-Townshend-of-Rainham-WC-9509445-1-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772" y="2991880"/>
            <a:ext cx="382905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WPSDC01\USER WHS SHARE$\mwalton\Desktop\turn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58555"/>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6024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Impact</a:t>
            </a:r>
          </a:p>
          <a:p>
            <a:pPr lvl="1"/>
            <a:r>
              <a:rPr lang="en-US" dirty="0" smtClean="0"/>
              <a:t>At first Marxism had very little impact</a:t>
            </a:r>
          </a:p>
          <a:p>
            <a:pPr lvl="1"/>
            <a:r>
              <a:rPr lang="en-US" dirty="0" smtClean="0"/>
              <a:t>As time went on, European socialists embraced Marxism, hoping for a classless society</a:t>
            </a:r>
          </a:p>
          <a:p>
            <a:pPr lvl="1"/>
            <a:r>
              <a:rPr lang="en-US" dirty="0" smtClean="0"/>
              <a:t>In the late 1800s, Marxists emerged and eventually took control of Russia</a:t>
            </a:r>
            <a:endParaRPr lang="en-US" dirty="0"/>
          </a:p>
        </p:txBody>
      </p:sp>
      <p:sp>
        <p:nvSpPr>
          <p:cNvPr id="3" name="Title 2"/>
          <p:cNvSpPr>
            <a:spLocks noGrp="1"/>
          </p:cNvSpPr>
          <p:nvPr>
            <p:ph type="title"/>
          </p:nvPr>
        </p:nvSpPr>
        <p:spPr/>
        <p:txBody>
          <a:bodyPr>
            <a:normAutofit fontScale="90000"/>
          </a:bodyPr>
          <a:lstStyle/>
          <a:p>
            <a:r>
              <a:rPr lang="en-US" dirty="0"/>
              <a:t>The “Scientific Socialism” of Karl Marx</a:t>
            </a:r>
          </a:p>
        </p:txBody>
      </p:sp>
      <p:pic>
        <p:nvPicPr>
          <p:cNvPr id="2050" name="Picture 2" descr="\\WPSDC01\USER WHS SHARE$\mwalton\Desktop\communi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988" y="4240213"/>
            <a:ext cx="2228850"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6045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Weaknesses</a:t>
            </a:r>
          </a:p>
          <a:p>
            <a:pPr lvl="1"/>
            <a:r>
              <a:rPr lang="en-US" dirty="0" smtClean="0"/>
              <a:t>Marx believed his ideas to be based on science, but time proved many of his theories wrong. </a:t>
            </a:r>
          </a:p>
          <a:p>
            <a:pPr lvl="1"/>
            <a:r>
              <a:rPr lang="en-US" dirty="0" smtClean="0"/>
              <a:t>For example, Marxism lost some of its appeal as the industrial revolution led to a worldwide increase in the standard of living. </a:t>
            </a:r>
          </a:p>
          <a:p>
            <a:pPr lvl="1"/>
            <a:r>
              <a:rPr lang="en-US" dirty="0" smtClean="0"/>
              <a:t>Also, Marx was incorrect in believing that workers would unite across borders.  Instead, nationalism won out over class loyalty. </a:t>
            </a:r>
            <a:endParaRPr lang="en-US" dirty="0"/>
          </a:p>
        </p:txBody>
      </p:sp>
      <p:sp>
        <p:nvSpPr>
          <p:cNvPr id="3" name="Title 2"/>
          <p:cNvSpPr>
            <a:spLocks noGrp="1"/>
          </p:cNvSpPr>
          <p:nvPr>
            <p:ph type="title"/>
          </p:nvPr>
        </p:nvSpPr>
        <p:spPr/>
        <p:txBody>
          <a:bodyPr>
            <a:normAutofit fontScale="90000"/>
          </a:bodyPr>
          <a:lstStyle/>
          <a:p>
            <a:r>
              <a:rPr lang="en-US" dirty="0"/>
              <a:t>The “Scientific Socialism” of Karl Marx</a:t>
            </a:r>
          </a:p>
        </p:txBody>
      </p:sp>
    </p:spTree>
    <p:extLst>
      <p:ext uri="{BB962C8B-B14F-4D97-AF65-F5344CB8AC3E}">
        <p14:creationId xmlns:p14="http://schemas.microsoft.com/office/powerpoint/2010/main" val="13358590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economic ideas helped shape the industrial age?</a:t>
            </a:r>
          </a:p>
          <a:p>
            <a:endParaRPr lang="en-US" dirty="0"/>
          </a:p>
          <a:p>
            <a:r>
              <a:rPr lang="en-US" dirty="0"/>
              <a:t>What reforms did individual thinkers urge?</a:t>
            </a:r>
          </a:p>
          <a:p>
            <a:endParaRPr lang="en-US" dirty="0"/>
          </a:p>
          <a:p>
            <a:r>
              <a:rPr lang="en-US" dirty="0"/>
              <a:t>How was socialism linked to the Industrial Revolution?</a:t>
            </a:r>
          </a:p>
          <a:p>
            <a:endParaRPr lang="en-US" dirty="0"/>
          </a:p>
        </p:txBody>
      </p:sp>
      <p:sp>
        <p:nvSpPr>
          <p:cNvPr id="3" name="Title 2"/>
          <p:cNvSpPr>
            <a:spLocks noGrp="1"/>
          </p:cNvSpPr>
          <p:nvPr>
            <p:ph type="title"/>
          </p:nvPr>
        </p:nvSpPr>
        <p:spPr/>
        <p:txBody>
          <a:bodyPr/>
          <a:lstStyle/>
          <a:p>
            <a:r>
              <a:rPr lang="en-US" dirty="0" smtClean="0"/>
              <a:t>Make Sure you Can Answer…</a:t>
            </a:r>
            <a:endParaRPr lang="en-US" dirty="0"/>
          </a:p>
        </p:txBody>
      </p:sp>
    </p:spTree>
    <p:extLst>
      <p:ext uri="{BB962C8B-B14F-4D97-AF65-F5344CB8AC3E}">
        <p14:creationId xmlns:p14="http://schemas.microsoft.com/office/powerpoint/2010/main" val="19296966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Thomas Malthus</a:t>
            </a:r>
          </a:p>
          <a:p>
            <a:r>
              <a:rPr lang="en-US" dirty="0"/>
              <a:t>Iron law of wages</a:t>
            </a:r>
          </a:p>
          <a:p>
            <a:r>
              <a:rPr lang="en-US" dirty="0"/>
              <a:t>John Stuart Mill</a:t>
            </a:r>
          </a:p>
          <a:p>
            <a:r>
              <a:rPr lang="en-US" dirty="0"/>
              <a:t>Utopians</a:t>
            </a:r>
          </a:p>
          <a:p>
            <a:r>
              <a:rPr lang="en-US" dirty="0"/>
              <a:t>The Communist Manifesto</a:t>
            </a:r>
          </a:p>
          <a:p>
            <a:r>
              <a:rPr lang="en-US" dirty="0"/>
              <a:t>Socialism</a:t>
            </a:r>
          </a:p>
          <a:p>
            <a:r>
              <a:rPr lang="en-US" dirty="0"/>
              <a:t>Communism</a:t>
            </a:r>
          </a:p>
          <a:p>
            <a:r>
              <a:rPr lang="en-US" dirty="0"/>
              <a:t>Proletariat</a:t>
            </a:r>
          </a:p>
          <a:p>
            <a:r>
              <a:rPr lang="en-US" dirty="0"/>
              <a:t>utilitarianism</a:t>
            </a:r>
          </a:p>
          <a:p>
            <a:endParaRPr lang="en-US" dirty="0"/>
          </a:p>
        </p:txBody>
      </p:sp>
      <p:sp>
        <p:nvSpPr>
          <p:cNvPr id="3" name="Title 2"/>
          <p:cNvSpPr>
            <a:spLocks noGrp="1"/>
          </p:cNvSpPr>
          <p:nvPr>
            <p:ph type="title"/>
          </p:nvPr>
        </p:nvSpPr>
        <p:spPr/>
        <p:txBody>
          <a:bodyPr/>
          <a:lstStyle/>
          <a:p>
            <a:r>
              <a:rPr lang="en-US" dirty="0" smtClean="0"/>
              <a:t>Make Sure you Can Define…</a:t>
            </a:r>
            <a:endParaRPr lang="en-US" dirty="0"/>
          </a:p>
        </p:txBody>
      </p:sp>
    </p:spTree>
    <p:extLst>
      <p:ext uri="{BB962C8B-B14F-4D97-AF65-F5344CB8AC3E}">
        <p14:creationId xmlns:p14="http://schemas.microsoft.com/office/powerpoint/2010/main" val="21219267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Jethro</a:t>
            </a:r>
            <a:r>
              <a:rPr lang="en-US" dirty="0" smtClean="0"/>
              <a:t> </a:t>
            </a:r>
            <a:r>
              <a:rPr lang="en-US" dirty="0" err="1" smtClean="0"/>
              <a:t>Tull</a:t>
            </a:r>
            <a:endParaRPr lang="en-US" dirty="0" smtClean="0"/>
          </a:p>
          <a:p>
            <a:r>
              <a:rPr lang="en-US" dirty="0" smtClean="0"/>
              <a:t>Invented the Seed Drill, deposited seeds in rows instead of scattering them. </a:t>
            </a:r>
            <a:endParaRPr lang="en-US" dirty="0"/>
          </a:p>
        </p:txBody>
      </p:sp>
      <p:sp>
        <p:nvSpPr>
          <p:cNvPr id="3" name="Title 2"/>
          <p:cNvSpPr>
            <a:spLocks noGrp="1"/>
          </p:cNvSpPr>
          <p:nvPr>
            <p:ph type="title"/>
          </p:nvPr>
        </p:nvSpPr>
        <p:spPr/>
        <p:txBody>
          <a:bodyPr/>
          <a:lstStyle/>
          <a:p>
            <a:r>
              <a:rPr lang="en-US" dirty="0"/>
              <a:t>Agricultural Revolution</a:t>
            </a:r>
          </a:p>
        </p:txBody>
      </p:sp>
      <p:pic>
        <p:nvPicPr>
          <p:cNvPr id="3074" name="Picture 2" descr="\\WPSDC01\USER WHS SHARE$\mwalton\Desktop\JEthro Tu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4588" y="3028950"/>
            <a:ext cx="2332037" cy="32369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WPSDC01\USER WHS SHARE$\mwalton\Desktop\seed-drill-1mz1dh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390106"/>
            <a:ext cx="423129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5195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7853</TotalTime>
  <Words>3143</Words>
  <Application>Microsoft Office PowerPoint</Application>
  <PresentationFormat>On-screen Show (4:3)</PresentationFormat>
  <Paragraphs>430</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Concourse</vt:lpstr>
      <vt:lpstr>The Industrial Revolution Begins </vt:lpstr>
      <vt:lpstr>Chapter Outline</vt:lpstr>
      <vt:lpstr>Dawn of the Industrial Age</vt:lpstr>
      <vt:lpstr>Make Sure You Can Answer…</vt:lpstr>
      <vt:lpstr>Make Sure You Can Define…</vt:lpstr>
      <vt:lpstr>A Turning Point in History</vt:lpstr>
      <vt:lpstr>Agricultural Revolution</vt:lpstr>
      <vt:lpstr>Agricultural Revolution</vt:lpstr>
      <vt:lpstr>Agricultural Revolution</vt:lpstr>
      <vt:lpstr>Agricultural Revolution</vt:lpstr>
      <vt:lpstr>Agricultural Revolution</vt:lpstr>
      <vt:lpstr>Population Explosion</vt:lpstr>
      <vt:lpstr>An Energy Revolution</vt:lpstr>
      <vt:lpstr>An Energy Revolution</vt:lpstr>
      <vt:lpstr>An Energy Revolution</vt:lpstr>
      <vt:lpstr>Make Sure You Can Answer…</vt:lpstr>
      <vt:lpstr>Make Sure You Can Define…</vt:lpstr>
      <vt:lpstr>Britain Leads the Way</vt:lpstr>
      <vt:lpstr>Make Sure You Can Answer…</vt:lpstr>
      <vt:lpstr>Make Sure You Can Define…</vt:lpstr>
      <vt:lpstr>Why Britain?</vt:lpstr>
      <vt:lpstr>Why Britian?</vt:lpstr>
      <vt:lpstr>Why Britain?</vt:lpstr>
      <vt:lpstr>Why Britain?</vt:lpstr>
      <vt:lpstr>Why Britain?</vt:lpstr>
      <vt:lpstr>Why Britain?</vt:lpstr>
      <vt:lpstr>The Age of Iron and Coal</vt:lpstr>
      <vt:lpstr>The Age of Iron and Coal</vt:lpstr>
      <vt:lpstr>The Age of Iron and Coal</vt:lpstr>
      <vt:lpstr>Revolutionary Changes in the Textile Industry</vt:lpstr>
      <vt:lpstr>Revolutionary Changes in the Textile Industry</vt:lpstr>
      <vt:lpstr>Revolutionary Changes in the Textile Industry</vt:lpstr>
      <vt:lpstr>Revolutionary Changes in the Textile Industry</vt:lpstr>
      <vt:lpstr>Revolutionary Changes in the Textile Industry</vt:lpstr>
      <vt:lpstr>Revolution in Transportation</vt:lpstr>
      <vt:lpstr>Revolution in Transportation</vt:lpstr>
      <vt:lpstr>Revolution in Transportation</vt:lpstr>
      <vt:lpstr>Looking Ahead </vt:lpstr>
      <vt:lpstr>Make Sure Can Answer…</vt:lpstr>
      <vt:lpstr>Make Sure You Can Define…</vt:lpstr>
      <vt:lpstr>Hardships of Early Industrial Life</vt:lpstr>
      <vt:lpstr>Make Sure Can Answer…</vt:lpstr>
      <vt:lpstr>Make Sure You Can Define…</vt:lpstr>
      <vt:lpstr>The New Industrial City</vt:lpstr>
      <vt:lpstr>The New Industrial city</vt:lpstr>
      <vt:lpstr>The New Industrial city</vt:lpstr>
      <vt:lpstr>The New Industrial city</vt:lpstr>
      <vt:lpstr>PowerPoint Presentation</vt:lpstr>
      <vt:lpstr>The New Industrial city</vt:lpstr>
      <vt:lpstr>The Factory system</vt:lpstr>
      <vt:lpstr>The Factory system</vt:lpstr>
      <vt:lpstr>The Factory System</vt:lpstr>
      <vt:lpstr>Patience Kershaw </vt:lpstr>
      <vt:lpstr>Patience Kershaw </vt:lpstr>
      <vt:lpstr>Patience Kershaw </vt:lpstr>
      <vt:lpstr>Patience Kershaw </vt:lpstr>
      <vt:lpstr>The Working Class</vt:lpstr>
      <vt:lpstr>The Working Class</vt:lpstr>
      <vt:lpstr>The Working Class </vt:lpstr>
      <vt:lpstr>The New Middle Class</vt:lpstr>
      <vt:lpstr>The New Middle Class</vt:lpstr>
      <vt:lpstr>Benefits and Problems</vt:lpstr>
      <vt:lpstr>Make Sure You Can Answer…</vt:lpstr>
      <vt:lpstr>Make Sure You Can Define…</vt:lpstr>
      <vt:lpstr>New Ways of Thinking</vt:lpstr>
      <vt:lpstr>Make Sure You Can Answer…</vt:lpstr>
      <vt:lpstr>Make Sure You Can Define…</vt:lpstr>
      <vt:lpstr>Laissez-Faire Economics</vt:lpstr>
      <vt:lpstr>Laissez-Faire Economics</vt:lpstr>
      <vt:lpstr>Laissez-Faire Economics</vt:lpstr>
      <vt:lpstr>Laissez-Faire Economics</vt:lpstr>
      <vt:lpstr>The Utilitarians</vt:lpstr>
      <vt:lpstr>This is kind of weird….</vt:lpstr>
      <vt:lpstr>This is extraordinarily weird…</vt:lpstr>
      <vt:lpstr>Utilitarians</vt:lpstr>
      <vt:lpstr>Emergence of Socialism</vt:lpstr>
      <vt:lpstr>Emergence of Socialism</vt:lpstr>
      <vt:lpstr>The “Scientific Socialism” of Karl Marx</vt:lpstr>
      <vt:lpstr>The “Scientific Socialism” of Karl Marx</vt:lpstr>
      <vt:lpstr>The “Scientific Socialism” of Karl Marx</vt:lpstr>
      <vt:lpstr>The “Scientific Socialism” of Karl Marx</vt:lpstr>
      <vt:lpstr>Make Sure you Can Answer…</vt:lpstr>
      <vt:lpstr>Make Sure you Can Define…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Industrial Revolution Begins</dc:title>
  <dc:creator>Matthew Walton</dc:creator>
  <cp:lastModifiedBy>Adam Sullivan</cp:lastModifiedBy>
  <cp:revision>55</cp:revision>
  <dcterms:created xsi:type="dcterms:W3CDTF">2013-11-08T16:06:15Z</dcterms:created>
  <dcterms:modified xsi:type="dcterms:W3CDTF">2014-11-17T14:53:52Z</dcterms:modified>
</cp:coreProperties>
</file>