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69" r:id="rId16"/>
    <p:sldId id="270" r:id="rId17"/>
    <p:sldId id="271" r:id="rId18"/>
    <p:sldId id="272" r:id="rId19"/>
    <p:sldId id="273" r:id="rId20"/>
    <p:sldId id="274" r:id="rId21"/>
    <p:sldId id="278" r:id="rId22"/>
    <p:sldId id="279" r:id="rId23"/>
    <p:sldId id="276" r:id="rId24"/>
    <p:sldId id="277" r:id="rId25"/>
    <p:sldId id="280" r:id="rId26"/>
    <p:sldId id="281" r:id="rId27"/>
    <p:sldId id="282" r:id="rId28"/>
    <p:sldId id="283" r:id="rId29"/>
    <p:sldId id="284" r:id="rId30"/>
    <p:sldId id="287" r:id="rId31"/>
    <p:sldId id="286" r:id="rId32"/>
    <p:sldId id="288" r:id="rId33"/>
    <p:sldId id="289" r:id="rId34"/>
    <p:sldId id="290" r:id="rId35"/>
    <p:sldId id="291" r:id="rId36"/>
    <p:sldId id="292" r:id="rId37"/>
    <p:sldId id="293" r:id="rId38"/>
    <p:sldId id="294" r:id="rId39"/>
    <p:sldId id="295" r:id="rId40"/>
    <p:sldId id="296" r:id="rId41"/>
    <p:sldId id="297" r:id="rId42"/>
    <p:sldId id="307" r:id="rId43"/>
    <p:sldId id="308" r:id="rId44"/>
    <p:sldId id="298" r:id="rId45"/>
    <p:sldId id="299" r:id="rId46"/>
    <p:sldId id="300" r:id="rId47"/>
    <p:sldId id="301" r:id="rId48"/>
    <p:sldId id="302" r:id="rId49"/>
    <p:sldId id="304" r:id="rId50"/>
    <p:sldId id="305" r:id="rId51"/>
    <p:sldId id="303" r:id="rId52"/>
    <p:sldId id="306"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62E15E-945D-44A5-9D88-D59CBAEB6651}" type="datetimeFigureOut">
              <a:rPr lang="en-US" smtClean="0"/>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D777B-D601-451A-B323-DE67CA64DE2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62E15E-945D-44A5-9D88-D59CBAEB6651}" type="datetimeFigureOut">
              <a:rPr lang="en-US" smtClean="0"/>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D777B-D601-451A-B323-DE67CA64DE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62E15E-945D-44A5-9D88-D59CBAEB6651}" type="datetimeFigureOut">
              <a:rPr lang="en-US" smtClean="0"/>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D777B-D601-451A-B323-DE67CA64DE27}"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62E15E-945D-44A5-9D88-D59CBAEB6651}" type="datetimeFigureOut">
              <a:rPr lang="en-US" smtClean="0"/>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D777B-D601-451A-B323-DE67CA64DE2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62E15E-945D-44A5-9D88-D59CBAEB6651}" type="datetimeFigureOut">
              <a:rPr lang="en-US" smtClean="0"/>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D777B-D601-451A-B323-DE67CA64DE2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862E15E-945D-44A5-9D88-D59CBAEB6651}" type="datetimeFigureOut">
              <a:rPr lang="en-US" smtClean="0"/>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D777B-D601-451A-B323-DE67CA64DE27}"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62E15E-945D-44A5-9D88-D59CBAEB6651}" type="datetimeFigureOut">
              <a:rPr lang="en-US" smtClean="0"/>
              <a:t>5/28/2013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D777B-D601-451A-B323-DE67CA64DE2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62E15E-945D-44A5-9D88-D59CBAEB6651}" type="datetimeFigureOut">
              <a:rPr lang="en-US" smtClean="0"/>
              <a:t>5/28/2013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D777B-D601-451A-B323-DE67CA64DE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862E15E-945D-44A5-9D88-D59CBAEB6651}" type="datetimeFigureOut">
              <a:rPr lang="en-US" smtClean="0"/>
              <a:t>5/28/2013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D777B-D601-451A-B323-DE67CA64DE2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862E15E-945D-44A5-9D88-D59CBAEB6651}" type="datetimeFigureOut">
              <a:rPr lang="en-US" smtClean="0"/>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D777B-D601-451A-B323-DE67CA64DE27}"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62E15E-945D-44A5-9D88-D59CBAEB6651}" type="datetimeFigureOut">
              <a:rPr lang="en-US" smtClean="0"/>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D777B-D601-451A-B323-DE67CA64DE27}"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862E15E-945D-44A5-9D88-D59CBAEB6651}" type="datetimeFigureOut">
              <a:rPr lang="en-US" smtClean="0"/>
              <a:t>5/28/2013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4ED777B-D601-451A-B323-DE67CA64DE27}"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boston.com/bigpicture/2009/12/hubble_space_telescope_advent_1.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Crisis of Democracy in the West</a:t>
            </a:r>
            <a:endParaRPr lang="en-US" dirty="0"/>
          </a:p>
        </p:txBody>
      </p:sp>
      <p:sp>
        <p:nvSpPr>
          <p:cNvPr id="3" name="Subtitle 2"/>
          <p:cNvSpPr>
            <a:spLocks noGrp="1"/>
          </p:cNvSpPr>
          <p:nvPr>
            <p:ph type="subTitle" idx="1"/>
          </p:nvPr>
        </p:nvSpPr>
        <p:spPr/>
        <p:txBody>
          <a:bodyPr/>
          <a:lstStyle/>
          <a:p>
            <a:r>
              <a:rPr lang="en-US" dirty="0" smtClean="0"/>
              <a:t>1919-1939</a:t>
            </a:r>
            <a:endParaRPr lang="en-US" dirty="0"/>
          </a:p>
        </p:txBody>
      </p:sp>
    </p:spTree>
    <p:extLst>
      <p:ext uri="{BB962C8B-B14F-4D97-AF65-F5344CB8AC3E}">
        <p14:creationId xmlns:p14="http://schemas.microsoft.com/office/powerpoint/2010/main" val="105373988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stock market crash led to the Great Depression.</a:t>
            </a:r>
          </a:p>
          <a:p>
            <a:pPr lvl="1"/>
            <a:r>
              <a:rPr lang="en-US" dirty="0" smtClean="0"/>
              <a:t>American Banks stopped lending money and called in loans</a:t>
            </a:r>
          </a:p>
          <a:p>
            <a:pPr lvl="1"/>
            <a:r>
              <a:rPr lang="en-US" dirty="0" smtClean="0"/>
              <a:t>Businesses closed, putting people out of work</a:t>
            </a:r>
          </a:p>
          <a:p>
            <a:pPr lvl="1"/>
            <a:r>
              <a:rPr lang="en-US" dirty="0" smtClean="0"/>
              <a:t>As people were out of work, they could not afford to buy goods, which led to more closings, and more people out of work. </a:t>
            </a:r>
            <a:endParaRPr lang="en-US" dirty="0"/>
          </a:p>
        </p:txBody>
      </p:sp>
      <p:sp>
        <p:nvSpPr>
          <p:cNvPr id="2" name="Title 1"/>
          <p:cNvSpPr>
            <a:spLocks noGrp="1"/>
          </p:cNvSpPr>
          <p:nvPr>
            <p:ph type="title"/>
          </p:nvPr>
        </p:nvSpPr>
        <p:spPr/>
        <p:txBody>
          <a:bodyPr/>
          <a:lstStyle/>
          <a:p>
            <a:r>
              <a:rPr lang="en-US" dirty="0" smtClean="0"/>
              <a:t>Disaster</a:t>
            </a:r>
            <a:endParaRPr lang="en-US" dirty="0"/>
          </a:p>
        </p:txBody>
      </p:sp>
    </p:spTree>
    <p:extLst>
      <p:ext uri="{BB962C8B-B14F-4D97-AF65-F5344CB8AC3E}">
        <p14:creationId xmlns:p14="http://schemas.microsoft.com/office/powerpoint/2010/main" val="312258788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People across the world lost jobs and wages</a:t>
            </a:r>
          </a:p>
          <a:p>
            <a:r>
              <a:rPr lang="en-US" dirty="0" smtClean="0"/>
              <a:t>Many people lost faith in their governments</a:t>
            </a:r>
          </a:p>
          <a:p>
            <a:r>
              <a:rPr lang="en-US" dirty="0" smtClean="0"/>
              <a:t>Communists saw the Great Depression as proof that their system was the best</a:t>
            </a:r>
          </a:p>
          <a:p>
            <a:endParaRPr lang="en-US" dirty="0"/>
          </a:p>
        </p:txBody>
      </p:sp>
      <p:sp>
        <p:nvSpPr>
          <p:cNvPr id="2" name="Title 1"/>
          <p:cNvSpPr>
            <a:spLocks noGrp="1"/>
          </p:cNvSpPr>
          <p:nvPr>
            <p:ph type="title"/>
          </p:nvPr>
        </p:nvSpPr>
        <p:spPr/>
        <p:txBody>
          <a:bodyPr/>
          <a:lstStyle/>
          <a:p>
            <a:r>
              <a:rPr lang="en-US" dirty="0" smtClean="0"/>
              <a:t>Global Impact</a:t>
            </a:r>
            <a:endParaRPr lang="en-US" dirty="0"/>
          </a:p>
        </p:txBody>
      </p:sp>
    </p:spTree>
    <p:extLst>
      <p:ext uri="{BB962C8B-B14F-4D97-AF65-F5344CB8AC3E}">
        <p14:creationId xmlns:p14="http://schemas.microsoft.com/office/powerpoint/2010/main" val="27517075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Britain had lost most of its overseas shipping due to German U-Boat attacks</a:t>
            </a:r>
          </a:p>
          <a:p>
            <a:r>
              <a:rPr lang="en-US" dirty="0" smtClean="0"/>
              <a:t>Britain was deeply in debt</a:t>
            </a:r>
          </a:p>
          <a:p>
            <a:r>
              <a:rPr lang="en-US" dirty="0" smtClean="0"/>
              <a:t>Many factories were out of date</a:t>
            </a:r>
          </a:p>
          <a:p>
            <a:r>
              <a:rPr lang="en-US" dirty="0" smtClean="0"/>
              <a:t>Unemployment was high, and general strikes were common</a:t>
            </a:r>
            <a:endParaRPr lang="en-US" dirty="0"/>
          </a:p>
        </p:txBody>
      </p:sp>
      <p:sp>
        <p:nvSpPr>
          <p:cNvPr id="2" name="Title 1"/>
          <p:cNvSpPr>
            <a:spLocks noGrp="1"/>
          </p:cNvSpPr>
          <p:nvPr>
            <p:ph type="title"/>
          </p:nvPr>
        </p:nvSpPr>
        <p:spPr/>
        <p:txBody>
          <a:bodyPr/>
          <a:lstStyle/>
          <a:p>
            <a:r>
              <a:rPr lang="en-US" dirty="0" smtClean="0"/>
              <a:t>Britain in the Postwar Era</a:t>
            </a:r>
            <a:endParaRPr lang="en-US" dirty="0"/>
          </a:p>
        </p:txBody>
      </p:sp>
    </p:spTree>
    <p:extLst>
      <p:ext uri="{BB962C8B-B14F-4D97-AF65-F5344CB8AC3E}">
        <p14:creationId xmlns:p14="http://schemas.microsoft.com/office/powerpoint/2010/main" val="6558485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bad economy led to political struggles between the </a:t>
            </a:r>
            <a:r>
              <a:rPr lang="en-US" dirty="0" err="1" smtClean="0"/>
              <a:t>Labour</a:t>
            </a:r>
            <a:r>
              <a:rPr lang="en-US" dirty="0"/>
              <a:t> </a:t>
            </a:r>
            <a:r>
              <a:rPr lang="en-US" dirty="0" smtClean="0"/>
              <a:t>Party, who promoted a gradual move to socialism, and the conservative party, who had a fear of communism.</a:t>
            </a:r>
          </a:p>
          <a:p>
            <a:r>
              <a:rPr lang="en-US" dirty="0" smtClean="0"/>
              <a:t>Coalition governments were formed and helped some people, but many were still unemployed.</a:t>
            </a:r>
            <a:endParaRPr lang="en-US" dirty="0"/>
          </a:p>
        </p:txBody>
      </p:sp>
      <p:sp>
        <p:nvSpPr>
          <p:cNvPr id="2" name="Title 1"/>
          <p:cNvSpPr>
            <a:spLocks noGrp="1"/>
          </p:cNvSpPr>
          <p:nvPr>
            <p:ph type="title"/>
          </p:nvPr>
        </p:nvSpPr>
        <p:spPr/>
        <p:txBody>
          <a:bodyPr/>
          <a:lstStyle/>
          <a:p>
            <a:r>
              <a:rPr lang="en-US" dirty="0" smtClean="0"/>
              <a:t>Economics and Politics</a:t>
            </a:r>
            <a:endParaRPr lang="en-US" dirty="0"/>
          </a:p>
        </p:txBody>
      </p:sp>
    </p:spTree>
    <p:extLst>
      <p:ext uri="{BB962C8B-B14F-4D97-AF65-F5344CB8AC3E}">
        <p14:creationId xmlns:p14="http://schemas.microsoft.com/office/powerpoint/2010/main" val="7439555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Irish leaders had been promised home rule, but the British had not given it to them.</a:t>
            </a:r>
          </a:p>
          <a:p>
            <a:r>
              <a:rPr lang="en-US" dirty="0" smtClean="0"/>
              <a:t>Violence erupted as Irish battled British resulting in many civilians being killed</a:t>
            </a:r>
          </a:p>
          <a:p>
            <a:r>
              <a:rPr lang="en-US" dirty="0" smtClean="0"/>
              <a:t>In 1922 southern Ireland was granted independence while Northern Ireland remained under British control. </a:t>
            </a:r>
            <a:endParaRPr lang="en-US" dirty="0"/>
          </a:p>
        </p:txBody>
      </p:sp>
      <p:sp>
        <p:nvSpPr>
          <p:cNvPr id="2" name="Title 1"/>
          <p:cNvSpPr>
            <a:spLocks noGrp="1"/>
          </p:cNvSpPr>
          <p:nvPr>
            <p:ph type="title"/>
          </p:nvPr>
        </p:nvSpPr>
        <p:spPr/>
        <p:txBody>
          <a:bodyPr/>
          <a:lstStyle/>
          <a:p>
            <a:r>
              <a:rPr lang="en-US" dirty="0" smtClean="0"/>
              <a:t>Irish Independence</a:t>
            </a:r>
            <a:endParaRPr lang="en-US" dirty="0"/>
          </a:p>
        </p:txBody>
      </p:sp>
    </p:spTree>
    <p:extLst>
      <p:ext uri="{BB962C8B-B14F-4D97-AF65-F5344CB8AC3E}">
        <p14:creationId xmlns:p14="http://schemas.microsoft.com/office/powerpoint/2010/main" val="25675231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Britain worked with Canada, New Zealand, Australia, and South Africa to establish self-government within the British Empire</a:t>
            </a:r>
          </a:p>
          <a:p>
            <a:r>
              <a:rPr lang="en-US" dirty="0" smtClean="0"/>
              <a:t>Britain and France disagreed over Germany, as Britain wanted to relax the punishments, while France wanted to continue the harsh treatment.</a:t>
            </a:r>
            <a:endParaRPr lang="en-US" dirty="0"/>
          </a:p>
        </p:txBody>
      </p:sp>
      <p:sp>
        <p:nvSpPr>
          <p:cNvPr id="2" name="Title 1"/>
          <p:cNvSpPr>
            <a:spLocks noGrp="1"/>
          </p:cNvSpPr>
          <p:nvPr>
            <p:ph type="title"/>
          </p:nvPr>
        </p:nvSpPr>
        <p:spPr/>
        <p:txBody>
          <a:bodyPr/>
          <a:lstStyle/>
          <a:p>
            <a:r>
              <a:rPr lang="en-US" dirty="0" smtClean="0"/>
              <a:t>Britain and the World</a:t>
            </a:r>
            <a:endParaRPr lang="en-US" dirty="0"/>
          </a:p>
        </p:txBody>
      </p:sp>
    </p:spTree>
    <p:extLst>
      <p:ext uri="{BB962C8B-B14F-4D97-AF65-F5344CB8AC3E}">
        <p14:creationId xmlns:p14="http://schemas.microsoft.com/office/powerpoint/2010/main" val="67019094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France had suffered many losses due to World War I, but their industry recovered better than Britain’s</a:t>
            </a:r>
          </a:p>
          <a:p>
            <a:endParaRPr lang="en-US" dirty="0"/>
          </a:p>
        </p:txBody>
      </p:sp>
      <p:sp>
        <p:nvSpPr>
          <p:cNvPr id="2" name="Title 1"/>
          <p:cNvSpPr>
            <a:spLocks noGrp="1"/>
          </p:cNvSpPr>
          <p:nvPr>
            <p:ph type="title"/>
          </p:nvPr>
        </p:nvSpPr>
        <p:spPr/>
        <p:txBody>
          <a:bodyPr/>
          <a:lstStyle/>
          <a:p>
            <a:r>
              <a:rPr lang="en-US" dirty="0" smtClean="0"/>
              <a:t>France Pursues Security</a:t>
            </a:r>
            <a:endParaRPr lang="en-US" dirty="0"/>
          </a:p>
        </p:txBody>
      </p:sp>
    </p:spTree>
    <p:extLst>
      <p:ext uri="{BB962C8B-B14F-4D97-AF65-F5344CB8AC3E}">
        <p14:creationId xmlns:p14="http://schemas.microsoft.com/office/powerpoint/2010/main" val="42810895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many different parties competed for power, France was ruled by a series of coalition governments</a:t>
            </a:r>
          </a:p>
          <a:p>
            <a:r>
              <a:rPr lang="en-US" dirty="0" smtClean="0"/>
              <a:t>French Socialist Leon Blum satisfied some on the left, but not the radicals</a:t>
            </a:r>
          </a:p>
          <a:p>
            <a:endParaRPr lang="en-US" dirty="0" smtClean="0"/>
          </a:p>
          <a:p>
            <a:endParaRPr lang="en-US" dirty="0"/>
          </a:p>
        </p:txBody>
      </p:sp>
      <p:sp>
        <p:nvSpPr>
          <p:cNvPr id="2" name="Title 1"/>
          <p:cNvSpPr>
            <a:spLocks noGrp="1"/>
          </p:cNvSpPr>
          <p:nvPr>
            <p:ph type="title"/>
          </p:nvPr>
        </p:nvSpPr>
        <p:spPr/>
        <p:txBody>
          <a:bodyPr/>
          <a:lstStyle/>
          <a:p>
            <a:r>
              <a:rPr lang="en-US" dirty="0" smtClean="0"/>
              <a:t>Coalition Governments</a:t>
            </a:r>
            <a:endParaRPr lang="en-US" dirty="0"/>
          </a:p>
        </p:txBody>
      </p:sp>
    </p:spTree>
    <p:extLst>
      <p:ext uri="{BB962C8B-B14F-4D97-AF65-F5344CB8AC3E}">
        <p14:creationId xmlns:p14="http://schemas.microsoft.com/office/powerpoint/2010/main" val="37266448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France spent lots of time and resources building up a defensive front against Germany, called the Maginot Line</a:t>
            </a:r>
          </a:p>
          <a:p>
            <a:r>
              <a:rPr lang="en-US" dirty="0" smtClean="0"/>
              <a:t>France built up their military and worked for alliances. They also called for strict enforcement of the Versailles Treaty</a:t>
            </a:r>
            <a:endParaRPr lang="en-US" dirty="0"/>
          </a:p>
        </p:txBody>
      </p:sp>
      <p:sp>
        <p:nvSpPr>
          <p:cNvPr id="2" name="Title 1"/>
          <p:cNvSpPr>
            <a:spLocks noGrp="1"/>
          </p:cNvSpPr>
          <p:nvPr>
            <p:ph type="title"/>
          </p:nvPr>
        </p:nvSpPr>
        <p:spPr/>
        <p:txBody>
          <a:bodyPr/>
          <a:lstStyle/>
          <a:p>
            <a:r>
              <a:rPr lang="en-US" dirty="0" smtClean="0"/>
              <a:t>The Maginot Line</a:t>
            </a:r>
            <a:endParaRPr lang="en-US" dirty="0"/>
          </a:p>
        </p:txBody>
      </p:sp>
    </p:spTree>
    <p:extLst>
      <p:ext uri="{BB962C8B-B14F-4D97-AF65-F5344CB8AC3E}">
        <p14:creationId xmlns:p14="http://schemas.microsoft.com/office/powerpoint/2010/main" val="21825896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U.S stayed out of the League of Nations in attempt to remain isolated from world problems</a:t>
            </a:r>
          </a:p>
          <a:p>
            <a:r>
              <a:rPr lang="en-US" dirty="0" smtClean="0"/>
              <a:t>The U.S. limited the number of immigrants allowed to enter the country</a:t>
            </a:r>
          </a:p>
          <a:p>
            <a:r>
              <a:rPr lang="en-US" dirty="0" smtClean="0"/>
              <a:t>Leaders did not want the government to interfere in business, however the </a:t>
            </a:r>
            <a:r>
              <a:rPr lang="en-US" dirty="0"/>
              <a:t>G</a:t>
            </a:r>
            <a:r>
              <a:rPr lang="en-US" dirty="0" smtClean="0"/>
              <a:t>reat </a:t>
            </a:r>
            <a:r>
              <a:rPr lang="en-US" dirty="0"/>
              <a:t>D</a:t>
            </a:r>
            <a:r>
              <a:rPr lang="en-US" dirty="0" smtClean="0"/>
              <a:t>epression brought about changes</a:t>
            </a:r>
            <a:endParaRPr lang="en-US" dirty="0"/>
          </a:p>
        </p:txBody>
      </p:sp>
      <p:sp>
        <p:nvSpPr>
          <p:cNvPr id="2" name="Title 1"/>
          <p:cNvSpPr>
            <a:spLocks noGrp="1"/>
          </p:cNvSpPr>
          <p:nvPr>
            <p:ph type="title"/>
          </p:nvPr>
        </p:nvSpPr>
        <p:spPr/>
        <p:txBody>
          <a:bodyPr>
            <a:normAutofit fontScale="90000"/>
          </a:bodyPr>
          <a:lstStyle/>
          <a:p>
            <a:r>
              <a:rPr lang="en-US" dirty="0" smtClean="0"/>
              <a:t>Prosperity and Depression in the U.S</a:t>
            </a:r>
            <a:endParaRPr lang="en-US" dirty="0"/>
          </a:p>
        </p:txBody>
      </p:sp>
    </p:spTree>
    <p:extLst>
      <p:ext uri="{BB962C8B-B14F-4D97-AF65-F5344CB8AC3E}">
        <p14:creationId xmlns:p14="http://schemas.microsoft.com/office/powerpoint/2010/main" val="234703833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Enlightenment thinkers had encouraged the idea that problems could be solved through reason.  The Industrial Revolution bolstered this confidence.  World War One shattered the sense of optimism.</a:t>
            </a:r>
            <a:endParaRPr lang="en-US" dirty="0"/>
          </a:p>
        </p:txBody>
      </p:sp>
      <p:sp>
        <p:nvSpPr>
          <p:cNvPr id="2" name="Title 1"/>
          <p:cNvSpPr>
            <a:spLocks noGrp="1"/>
          </p:cNvSpPr>
          <p:nvPr>
            <p:ph type="title"/>
          </p:nvPr>
        </p:nvSpPr>
        <p:spPr/>
        <p:txBody>
          <a:bodyPr/>
          <a:lstStyle/>
          <a:p>
            <a:r>
              <a:rPr lang="en-US" dirty="0" smtClean="0"/>
              <a:t>The Western Democracies</a:t>
            </a:r>
            <a:endParaRPr lang="en-US" dirty="0"/>
          </a:p>
        </p:txBody>
      </p:sp>
    </p:spTree>
    <p:extLst>
      <p:ext uri="{BB962C8B-B14F-4D97-AF65-F5344CB8AC3E}">
        <p14:creationId xmlns:p14="http://schemas.microsoft.com/office/powerpoint/2010/main" val="367075114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Franklin D. Roosevelt was elected President in 1932, promising a New Deal for Americans.</a:t>
            </a:r>
          </a:p>
          <a:p>
            <a:r>
              <a:rPr lang="en-US" dirty="0" smtClean="0"/>
              <a:t>The Federal government became more involved in people’s everyday lives</a:t>
            </a:r>
          </a:p>
          <a:p>
            <a:r>
              <a:rPr lang="en-US" dirty="0" smtClean="0"/>
              <a:t>Social Security was established, and many the suffering was eased for many people. </a:t>
            </a:r>
            <a:endParaRPr lang="en-US" dirty="0"/>
          </a:p>
        </p:txBody>
      </p:sp>
      <p:sp>
        <p:nvSpPr>
          <p:cNvPr id="2" name="Title 1"/>
          <p:cNvSpPr>
            <a:spLocks noGrp="1"/>
          </p:cNvSpPr>
          <p:nvPr>
            <p:ph type="title"/>
          </p:nvPr>
        </p:nvSpPr>
        <p:spPr/>
        <p:txBody>
          <a:bodyPr/>
          <a:lstStyle/>
          <a:p>
            <a:r>
              <a:rPr lang="en-US" dirty="0" smtClean="0"/>
              <a:t>The New Deal</a:t>
            </a:r>
            <a:endParaRPr lang="en-US" dirty="0"/>
          </a:p>
        </p:txBody>
      </p:sp>
    </p:spTree>
    <p:extLst>
      <p:ext uri="{BB962C8B-B14F-4D97-AF65-F5344CB8AC3E}">
        <p14:creationId xmlns:p14="http://schemas.microsoft.com/office/powerpoint/2010/main" val="26539485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How did the postwar world try to ensure the peace?</a:t>
            </a:r>
          </a:p>
          <a:p>
            <a:r>
              <a:rPr lang="en-US" dirty="0" smtClean="0"/>
              <a:t>What challenges faced Britain, France, and the United States?</a:t>
            </a:r>
          </a:p>
          <a:p>
            <a:r>
              <a:rPr lang="en-US" dirty="0" smtClean="0"/>
              <a:t>How did the Great Depression affect western Nations?</a:t>
            </a:r>
            <a:endParaRPr lang="en-US" dirty="0"/>
          </a:p>
        </p:txBody>
      </p:sp>
      <p:sp>
        <p:nvSpPr>
          <p:cNvPr id="2" name="Title 1"/>
          <p:cNvSpPr>
            <a:spLocks noGrp="1"/>
          </p:cNvSpPr>
          <p:nvPr>
            <p:ph type="title"/>
          </p:nvPr>
        </p:nvSpPr>
        <p:spPr/>
        <p:txBody>
          <a:bodyPr/>
          <a:lstStyle/>
          <a:p>
            <a:r>
              <a:rPr lang="en-US" dirty="0" smtClean="0"/>
              <a:t>Make Sure you Can Answer…</a:t>
            </a:r>
            <a:endParaRPr lang="en-US" dirty="0"/>
          </a:p>
        </p:txBody>
      </p:sp>
    </p:spTree>
    <p:extLst>
      <p:ext uri="{BB962C8B-B14F-4D97-AF65-F5344CB8AC3E}">
        <p14:creationId xmlns:p14="http://schemas.microsoft.com/office/powerpoint/2010/main" val="167225469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Locarno agreements</a:t>
            </a:r>
          </a:p>
          <a:p>
            <a:r>
              <a:rPr lang="en-US" dirty="0" smtClean="0"/>
              <a:t>Kellogg-Briand Pact</a:t>
            </a:r>
          </a:p>
          <a:p>
            <a:r>
              <a:rPr lang="en-US" dirty="0" smtClean="0"/>
              <a:t>IRA</a:t>
            </a:r>
          </a:p>
          <a:p>
            <a:r>
              <a:rPr lang="en-US" dirty="0" smtClean="0"/>
              <a:t>Commonwealth of Nations </a:t>
            </a:r>
          </a:p>
          <a:p>
            <a:r>
              <a:rPr lang="en-US" dirty="0" smtClean="0"/>
              <a:t>Leon Blum</a:t>
            </a:r>
          </a:p>
          <a:p>
            <a:r>
              <a:rPr lang="en-US" dirty="0" smtClean="0"/>
              <a:t>Maginot Line</a:t>
            </a:r>
          </a:p>
          <a:p>
            <a:r>
              <a:rPr lang="en-US" dirty="0" smtClean="0"/>
              <a:t>New Deal</a:t>
            </a:r>
          </a:p>
          <a:p>
            <a:r>
              <a:rPr lang="en-US" dirty="0"/>
              <a:t>g</a:t>
            </a:r>
            <a:r>
              <a:rPr lang="en-US" dirty="0" smtClean="0"/>
              <a:t>eneral strike</a:t>
            </a:r>
            <a:endParaRPr lang="en-US" dirty="0"/>
          </a:p>
        </p:txBody>
      </p:sp>
      <p:sp>
        <p:nvSpPr>
          <p:cNvPr id="2" name="Title 1"/>
          <p:cNvSpPr>
            <a:spLocks noGrp="1"/>
          </p:cNvSpPr>
          <p:nvPr>
            <p:ph type="title"/>
          </p:nvPr>
        </p:nvSpPr>
        <p:spPr/>
        <p:txBody>
          <a:bodyPr/>
          <a:lstStyle/>
          <a:p>
            <a:r>
              <a:rPr lang="en-US" dirty="0" smtClean="0"/>
              <a:t>Make Sure You Can Define…</a:t>
            </a:r>
            <a:endParaRPr lang="en-US" dirty="0"/>
          </a:p>
        </p:txBody>
      </p:sp>
    </p:spTree>
    <p:extLst>
      <p:ext uri="{BB962C8B-B14F-4D97-AF65-F5344CB8AC3E}">
        <p14:creationId xmlns:p14="http://schemas.microsoft.com/office/powerpoint/2010/main" val="29553032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smtClean="0"/>
          </a:p>
          <a:p>
            <a:pPr algn="ctr"/>
            <a:endParaRPr lang="en-US" dirty="0"/>
          </a:p>
          <a:p>
            <a:pPr algn="ctr"/>
            <a:r>
              <a:rPr lang="en-US" dirty="0" smtClean="0"/>
              <a:t>“Things fall apart; the </a:t>
            </a:r>
            <a:r>
              <a:rPr lang="en-US" dirty="0" err="1" smtClean="0"/>
              <a:t>centre</a:t>
            </a:r>
            <a:r>
              <a:rPr lang="en-US" dirty="0" smtClean="0"/>
              <a:t> cannot hold;</a:t>
            </a:r>
            <a:r>
              <a:rPr lang="en-US" dirty="0"/>
              <a:t> </a:t>
            </a:r>
            <a:r>
              <a:rPr lang="en-US" dirty="0" smtClean="0"/>
              <a:t> Mere anarchy is loosed upon the world, the blood dimmed tide is loosed, and everywhere The ceremony of innocence is drowned” –William Butler Yeats </a:t>
            </a:r>
          </a:p>
        </p:txBody>
      </p:sp>
      <p:sp>
        <p:nvSpPr>
          <p:cNvPr id="2" name="Title 1"/>
          <p:cNvSpPr>
            <a:spLocks noGrp="1"/>
          </p:cNvSpPr>
          <p:nvPr>
            <p:ph type="title"/>
          </p:nvPr>
        </p:nvSpPr>
        <p:spPr/>
        <p:txBody>
          <a:bodyPr/>
          <a:lstStyle/>
          <a:p>
            <a:r>
              <a:rPr lang="en-US" dirty="0" smtClean="0"/>
              <a:t>A Culture in Conflict</a:t>
            </a:r>
            <a:endParaRPr lang="en-US" dirty="0"/>
          </a:p>
        </p:txBody>
      </p:sp>
    </p:spTree>
    <p:extLst>
      <p:ext uri="{BB962C8B-B14F-4D97-AF65-F5344CB8AC3E}">
        <p14:creationId xmlns:p14="http://schemas.microsoft.com/office/powerpoint/2010/main" val="33139922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new ideas revolutionized science and thought?</a:t>
            </a:r>
          </a:p>
          <a:p>
            <a:r>
              <a:rPr lang="en-US" dirty="0" smtClean="0"/>
              <a:t>What artistic and literary trends emerged in the 1920s?</a:t>
            </a:r>
          </a:p>
          <a:p>
            <a:r>
              <a:rPr lang="en-US" dirty="0" smtClean="0"/>
              <a:t>How did women’s lives change after World War One?</a:t>
            </a:r>
            <a:endParaRPr lang="en-US" dirty="0"/>
          </a:p>
        </p:txBody>
      </p:sp>
      <p:sp>
        <p:nvSpPr>
          <p:cNvPr id="2" name="Title 1"/>
          <p:cNvSpPr>
            <a:spLocks noGrp="1"/>
          </p:cNvSpPr>
          <p:nvPr>
            <p:ph type="title"/>
          </p:nvPr>
        </p:nvSpPr>
        <p:spPr/>
        <p:txBody>
          <a:bodyPr/>
          <a:lstStyle/>
          <a:p>
            <a:r>
              <a:rPr lang="en-US" dirty="0" smtClean="0"/>
              <a:t>Make Sure You can Answer…</a:t>
            </a:r>
            <a:endParaRPr lang="en-US" dirty="0"/>
          </a:p>
        </p:txBody>
      </p:sp>
    </p:spTree>
    <p:extLst>
      <p:ext uri="{BB962C8B-B14F-4D97-AF65-F5344CB8AC3E}">
        <p14:creationId xmlns:p14="http://schemas.microsoft.com/office/powerpoint/2010/main" val="187424099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Marie Curie</a:t>
            </a:r>
          </a:p>
          <a:p>
            <a:r>
              <a:rPr lang="en-US" dirty="0" smtClean="0"/>
              <a:t>T.S. Eliot</a:t>
            </a:r>
          </a:p>
          <a:p>
            <a:r>
              <a:rPr lang="en-US" dirty="0" smtClean="0"/>
              <a:t>Virginia Woolf</a:t>
            </a:r>
          </a:p>
          <a:p>
            <a:r>
              <a:rPr lang="en-US" dirty="0" smtClean="0"/>
              <a:t>James Joyce</a:t>
            </a:r>
          </a:p>
          <a:p>
            <a:r>
              <a:rPr lang="en-US" dirty="0" smtClean="0"/>
              <a:t>Cubism</a:t>
            </a:r>
          </a:p>
          <a:p>
            <a:r>
              <a:rPr lang="en-US" dirty="0" smtClean="0"/>
              <a:t>Dada</a:t>
            </a:r>
          </a:p>
          <a:p>
            <a:r>
              <a:rPr lang="en-US" dirty="0" smtClean="0"/>
              <a:t>Bauhaus</a:t>
            </a:r>
          </a:p>
          <a:p>
            <a:r>
              <a:rPr lang="en-US" dirty="0" smtClean="0"/>
              <a:t>Jazz Age</a:t>
            </a:r>
          </a:p>
          <a:p>
            <a:r>
              <a:rPr lang="en-US" dirty="0" smtClean="0"/>
              <a:t>Stream of consciousness</a:t>
            </a:r>
          </a:p>
          <a:p>
            <a:r>
              <a:rPr lang="en-US" dirty="0" smtClean="0"/>
              <a:t>flapper</a:t>
            </a:r>
            <a:endParaRPr lang="en-US" dirty="0"/>
          </a:p>
        </p:txBody>
      </p:sp>
      <p:sp>
        <p:nvSpPr>
          <p:cNvPr id="3" name="Title 2"/>
          <p:cNvSpPr>
            <a:spLocks noGrp="1"/>
          </p:cNvSpPr>
          <p:nvPr>
            <p:ph type="title"/>
          </p:nvPr>
        </p:nvSpPr>
        <p:spPr/>
        <p:txBody>
          <a:bodyPr/>
          <a:lstStyle/>
          <a:p>
            <a:r>
              <a:rPr lang="en-US" dirty="0" smtClean="0"/>
              <a:t>Make sure you can define…</a:t>
            </a:r>
            <a:endParaRPr lang="en-US" dirty="0"/>
          </a:p>
        </p:txBody>
      </p:sp>
    </p:spTree>
    <p:extLst>
      <p:ext uri="{BB962C8B-B14F-4D97-AF65-F5344CB8AC3E}">
        <p14:creationId xmlns:p14="http://schemas.microsoft.com/office/powerpoint/2010/main" val="17349322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Radioactivity- Marie Curie and other scientists discovered some atoms spontaneously released charged particles.</a:t>
            </a:r>
          </a:p>
          <a:p>
            <a:pPr lvl="1"/>
            <a:r>
              <a:rPr lang="en-US" dirty="0" smtClean="0"/>
              <a:t>Their work showed that radioactivity could change atoms of one element into atoms of another element</a:t>
            </a:r>
          </a:p>
          <a:p>
            <a:pPr lvl="1"/>
            <a:r>
              <a:rPr lang="en-US" dirty="0" smtClean="0"/>
              <a:t>This work proved that atoms were not solid and indivisible</a:t>
            </a:r>
          </a:p>
          <a:p>
            <a:pPr lvl="1"/>
            <a:endParaRPr lang="en-US" dirty="0"/>
          </a:p>
        </p:txBody>
      </p:sp>
      <p:sp>
        <p:nvSpPr>
          <p:cNvPr id="3" name="Title 2"/>
          <p:cNvSpPr>
            <a:spLocks noGrp="1"/>
          </p:cNvSpPr>
          <p:nvPr>
            <p:ph type="title"/>
          </p:nvPr>
        </p:nvSpPr>
        <p:spPr/>
        <p:txBody>
          <a:bodyPr/>
          <a:lstStyle/>
          <a:p>
            <a:r>
              <a:rPr lang="en-US" dirty="0" smtClean="0"/>
              <a:t>New Views of the Universe</a:t>
            </a:r>
            <a:endParaRPr lang="en-US" dirty="0"/>
          </a:p>
        </p:txBody>
      </p:sp>
    </p:spTree>
    <p:extLst>
      <p:ext uri="{BB962C8B-B14F-4D97-AF65-F5344CB8AC3E}">
        <p14:creationId xmlns:p14="http://schemas.microsoft.com/office/powerpoint/2010/main" val="20878241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Albert Einstein argued that space and time measurements are not absolute, and some of the factors that determine them are unknown</a:t>
            </a:r>
          </a:p>
          <a:p>
            <a:r>
              <a:rPr lang="en-US" dirty="0" smtClean="0"/>
              <a:t>Einstein’s theory made some uncomfortable with the realization that the universe might be impossible to understand</a:t>
            </a:r>
          </a:p>
          <a:p>
            <a:endParaRPr lang="en-US" dirty="0"/>
          </a:p>
          <a:p>
            <a:r>
              <a:rPr lang="en-US" dirty="0">
                <a:hlinkClick r:id="rId2"/>
              </a:rPr>
              <a:t>http://www.boston.com/bigpicture/2009/12/hubble_space_telescope_advent_1.html</a:t>
            </a:r>
            <a:endParaRPr lang="en-US" dirty="0"/>
          </a:p>
        </p:txBody>
      </p:sp>
      <p:sp>
        <p:nvSpPr>
          <p:cNvPr id="3" name="Title 2"/>
          <p:cNvSpPr>
            <a:spLocks noGrp="1"/>
          </p:cNvSpPr>
          <p:nvPr>
            <p:ph type="title"/>
          </p:nvPr>
        </p:nvSpPr>
        <p:spPr/>
        <p:txBody>
          <a:bodyPr/>
          <a:lstStyle/>
          <a:p>
            <a:r>
              <a:rPr lang="en-US" dirty="0" smtClean="0"/>
              <a:t>Relativity</a:t>
            </a:r>
            <a:endParaRPr lang="en-US" dirty="0"/>
          </a:p>
        </p:txBody>
      </p:sp>
    </p:spTree>
    <p:extLst>
      <p:ext uri="{BB962C8B-B14F-4D97-AF65-F5344CB8AC3E}">
        <p14:creationId xmlns:p14="http://schemas.microsoft.com/office/powerpoint/2010/main" val="182631174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Sigmund Freud</a:t>
            </a:r>
          </a:p>
          <a:p>
            <a:pPr lvl="1"/>
            <a:r>
              <a:rPr lang="en-US" dirty="0" smtClean="0"/>
              <a:t>Suggested that the unconscious mind drives human behavior</a:t>
            </a:r>
          </a:p>
          <a:p>
            <a:pPr lvl="1"/>
            <a:r>
              <a:rPr lang="en-US" dirty="0" smtClean="0"/>
              <a:t>Pioneered psychoanalysis</a:t>
            </a:r>
          </a:p>
          <a:p>
            <a:pPr lvl="1"/>
            <a:r>
              <a:rPr lang="en-US" dirty="0" smtClean="0"/>
              <a:t>Analyzed ways to treat mental illness</a:t>
            </a:r>
            <a:endParaRPr lang="en-US" dirty="0"/>
          </a:p>
        </p:txBody>
      </p:sp>
      <p:sp>
        <p:nvSpPr>
          <p:cNvPr id="3" name="Title 2"/>
          <p:cNvSpPr>
            <a:spLocks noGrp="1"/>
          </p:cNvSpPr>
          <p:nvPr>
            <p:ph type="title"/>
          </p:nvPr>
        </p:nvSpPr>
        <p:spPr/>
        <p:txBody>
          <a:bodyPr/>
          <a:lstStyle/>
          <a:p>
            <a:r>
              <a:rPr lang="en-US" dirty="0" smtClean="0"/>
              <a:t>The Mind</a:t>
            </a:r>
            <a:endParaRPr lang="en-US" dirty="0"/>
          </a:p>
        </p:txBody>
      </p:sp>
    </p:spTree>
    <p:extLst>
      <p:ext uri="{BB962C8B-B14F-4D97-AF65-F5344CB8AC3E}">
        <p14:creationId xmlns:p14="http://schemas.microsoft.com/office/powerpoint/2010/main" val="35904441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Literature reflected the loss of faith in society, as poets such as T.S. Eliot published </a:t>
            </a:r>
            <a:r>
              <a:rPr lang="en-US" i="1" dirty="0" smtClean="0"/>
              <a:t>The Wasteland</a:t>
            </a:r>
            <a:r>
              <a:rPr lang="en-US" dirty="0" smtClean="0"/>
              <a:t>, and Ernest Hemingway wrote </a:t>
            </a:r>
            <a:r>
              <a:rPr lang="en-US" i="1" dirty="0" smtClean="0"/>
              <a:t>The Sun Also Rises.</a:t>
            </a:r>
            <a:endParaRPr lang="en-US" i="1" dirty="0"/>
          </a:p>
        </p:txBody>
      </p:sp>
      <p:sp>
        <p:nvSpPr>
          <p:cNvPr id="3" name="Title 2"/>
          <p:cNvSpPr>
            <a:spLocks noGrp="1"/>
          </p:cNvSpPr>
          <p:nvPr>
            <p:ph type="title"/>
          </p:nvPr>
        </p:nvSpPr>
        <p:spPr/>
        <p:txBody>
          <a:bodyPr/>
          <a:lstStyle/>
          <a:p>
            <a:r>
              <a:rPr lang="en-US" dirty="0" smtClean="0"/>
              <a:t>The New Literature</a:t>
            </a:r>
            <a:endParaRPr lang="en-US" dirty="0"/>
          </a:p>
        </p:txBody>
      </p:sp>
    </p:spTree>
    <p:extLst>
      <p:ext uri="{BB962C8B-B14F-4D97-AF65-F5344CB8AC3E}">
        <p14:creationId xmlns:p14="http://schemas.microsoft.com/office/powerpoint/2010/main" val="287167627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How did the postwar world try to ensure the peace?</a:t>
            </a:r>
          </a:p>
          <a:p>
            <a:r>
              <a:rPr lang="en-US" dirty="0" smtClean="0"/>
              <a:t>What challenges faced Britain, France, and the United States?</a:t>
            </a:r>
          </a:p>
          <a:p>
            <a:r>
              <a:rPr lang="en-US" dirty="0" smtClean="0"/>
              <a:t>How did the Great Depression affect western Nations?</a:t>
            </a:r>
            <a:endParaRPr lang="en-US" dirty="0"/>
          </a:p>
        </p:txBody>
      </p:sp>
      <p:sp>
        <p:nvSpPr>
          <p:cNvPr id="2" name="Title 1"/>
          <p:cNvSpPr>
            <a:spLocks noGrp="1"/>
          </p:cNvSpPr>
          <p:nvPr>
            <p:ph type="title"/>
          </p:nvPr>
        </p:nvSpPr>
        <p:spPr/>
        <p:txBody>
          <a:bodyPr/>
          <a:lstStyle/>
          <a:p>
            <a:r>
              <a:rPr lang="en-US" dirty="0" smtClean="0"/>
              <a:t>Make Sure you Can Answer…</a:t>
            </a:r>
            <a:endParaRPr lang="en-US" dirty="0"/>
          </a:p>
        </p:txBody>
      </p:sp>
    </p:spTree>
    <p:extLst>
      <p:ext uri="{BB962C8B-B14F-4D97-AF65-F5344CB8AC3E}">
        <p14:creationId xmlns:p14="http://schemas.microsoft.com/office/powerpoint/2010/main" val="25875162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dirty="0" smtClean="0"/>
              <a:t>The Wasteland</a:t>
            </a:r>
            <a:endParaRPr lang="en-US" dirty="0"/>
          </a:p>
        </p:txBody>
      </p:sp>
      <p:sp>
        <p:nvSpPr>
          <p:cNvPr id="4" name="Content Placeholder 3"/>
          <p:cNvSpPr>
            <a:spLocks noGrp="1"/>
          </p:cNvSpPr>
          <p:nvPr>
            <p:ph sz="half" idx="2"/>
          </p:nvPr>
        </p:nvSpPr>
        <p:spPr/>
        <p:txBody>
          <a:bodyPr>
            <a:normAutofit/>
          </a:bodyPr>
          <a:lstStyle/>
          <a:p>
            <a:endParaRPr lang="en-US" dirty="0"/>
          </a:p>
          <a:p>
            <a:r>
              <a:rPr lang="en-US" dirty="0"/>
              <a:t>APRIL is the </a:t>
            </a:r>
            <a:r>
              <a:rPr lang="en-US" dirty="0" err="1"/>
              <a:t>cruellest</a:t>
            </a:r>
            <a:r>
              <a:rPr lang="en-US" dirty="0"/>
              <a:t> month, </a:t>
            </a:r>
            <a:r>
              <a:rPr lang="en-US" dirty="0" smtClean="0"/>
              <a:t>breeding Lilacs </a:t>
            </a:r>
            <a:r>
              <a:rPr lang="en-US" dirty="0"/>
              <a:t>out of the dead land, </a:t>
            </a:r>
            <a:r>
              <a:rPr lang="en-US" dirty="0" smtClean="0"/>
              <a:t>mixing Memory </a:t>
            </a:r>
            <a:r>
              <a:rPr lang="en-US" dirty="0"/>
              <a:t>and desire, </a:t>
            </a:r>
            <a:r>
              <a:rPr lang="en-US" dirty="0" smtClean="0"/>
              <a:t>stirring Dull </a:t>
            </a:r>
            <a:r>
              <a:rPr lang="en-US" dirty="0"/>
              <a:t>roots with spring rain</a:t>
            </a:r>
          </a:p>
          <a:p>
            <a:endParaRPr lang="en-US" dirty="0"/>
          </a:p>
        </p:txBody>
      </p:sp>
      <p:sp>
        <p:nvSpPr>
          <p:cNvPr id="5" name="Text Placeholder 4"/>
          <p:cNvSpPr>
            <a:spLocks noGrp="1"/>
          </p:cNvSpPr>
          <p:nvPr>
            <p:ph type="body" sz="quarter" idx="3"/>
          </p:nvPr>
        </p:nvSpPr>
        <p:spPr/>
        <p:txBody>
          <a:bodyPr/>
          <a:lstStyle/>
          <a:p>
            <a:r>
              <a:rPr lang="en-US" dirty="0" smtClean="0"/>
              <a:t>The Sun Also Rises</a:t>
            </a:r>
            <a:endParaRPr lang="en-US" dirty="0"/>
          </a:p>
        </p:txBody>
      </p:sp>
      <p:sp>
        <p:nvSpPr>
          <p:cNvPr id="6" name="Content Placeholder 5"/>
          <p:cNvSpPr>
            <a:spLocks noGrp="1"/>
          </p:cNvSpPr>
          <p:nvPr>
            <p:ph sz="quarter" idx="4"/>
          </p:nvPr>
        </p:nvSpPr>
        <p:spPr/>
        <p:txBody>
          <a:bodyPr/>
          <a:lstStyle/>
          <a:p>
            <a:endParaRPr lang="en-US"/>
          </a:p>
        </p:txBody>
      </p:sp>
      <p:pic>
        <p:nvPicPr>
          <p:cNvPr id="1026" name="Picture 2" descr="\\WPSDC01\USER WHS SHARE$\mwalton\Desktop\Hemingwaysu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7064" y="3581400"/>
            <a:ext cx="1768602"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1564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Freud’s ideas became popular, writers experimented with stream of consciousness</a:t>
            </a:r>
          </a:p>
          <a:p>
            <a:r>
              <a:rPr lang="en-US" i="1" dirty="0" smtClean="0"/>
              <a:t>To the Lighthouse</a:t>
            </a:r>
            <a:r>
              <a:rPr lang="en-US" dirty="0"/>
              <a:t> </a:t>
            </a:r>
            <a:r>
              <a:rPr lang="en-US" dirty="0" smtClean="0"/>
              <a:t>and </a:t>
            </a:r>
            <a:r>
              <a:rPr lang="en-US" i="1" dirty="0" smtClean="0"/>
              <a:t>Mrs. Dalloway </a:t>
            </a:r>
            <a:r>
              <a:rPr lang="en-US" dirty="0" smtClean="0"/>
              <a:t>were both written by Virginia Woolf explored the inner thoughts of people as they went through their daily lives</a:t>
            </a:r>
          </a:p>
          <a:p>
            <a:r>
              <a:rPr lang="en-US" dirty="0" smtClean="0"/>
              <a:t>James Joyce explored the inner mind of a hero who remained asleep in </a:t>
            </a:r>
            <a:r>
              <a:rPr lang="en-US" i="1" dirty="0" smtClean="0"/>
              <a:t>Finnegan’s Wake</a:t>
            </a:r>
            <a:endParaRPr lang="en-US" i="1" dirty="0"/>
          </a:p>
        </p:txBody>
      </p:sp>
      <p:sp>
        <p:nvSpPr>
          <p:cNvPr id="3" name="Title 2"/>
          <p:cNvSpPr>
            <a:spLocks noGrp="1"/>
          </p:cNvSpPr>
          <p:nvPr>
            <p:ph type="title"/>
          </p:nvPr>
        </p:nvSpPr>
        <p:spPr/>
        <p:txBody>
          <a:bodyPr/>
          <a:lstStyle/>
          <a:p>
            <a:r>
              <a:rPr lang="en-US" dirty="0" smtClean="0"/>
              <a:t>Literature of the </a:t>
            </a:r>
            <a:r>
              <a:rPr lang="en-US" smtClean="0"/>
              <a:t>Inner Mind</a:t>
            </a:r>
            <a:endParaRPr lang="en-US" dirty="0"/>
          </a:p>
        </p:txBody>
      </p:sp>
    </p:spTree>
    <p:extLst>
      <p:ext uri="{BB962C8B-B14F-4D97-AF65-F5344CB8AC3E}">
        <p14:creationId xmlns:p14="http://schemas.microsoft.com/office/powerpoint/2010/main" val="239589331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err="1"/>
              <a:t>riverrun</a:t>
            </a:r>
            <a:r>
              <a:rPr lang="en-US" dirty="0"/>
              <a:t>, past Eve and Adam’s, from swerve of shore to bend of bay, brings us by a </a:t>
            </a:r>
            <a:r>
              <a:rPr lang="en-US" dirty="0" err="1"/>
              <a:t>commodius</a:t>
            </a:r>
            <a:r>
              <a:rPr lang="en-US" dirty="0"/>
              <a:t> </a:t>
            </a:r>
            <a:r>
              <a:rPr lang="en-US" dirty="0" err="1"/>
              <a:t>vicus</a:t>
            </a:r>
            <a:r>
              <a:rPr lang="en-US" dirty="0"/>
              <a:t> of recirculation back to </a:t>
            </a:r>
            <a:r>
              <a:rPr lang="en-US" dirty="0" err="1"/>
              <a:t>Howth</a:t>
            </a:r>
            <a:r>
              <a:rPr lang="en-US" dirty="0"/>
              <a:t> Castle and Environs. Sir </a:t>
            </a:r>
            <a:r>
              <a:rPr lang="en-US" dirty="0" err="1"/>
              <a:t>Tristram</a:t>
            </a:r>
            <a:r>
              <a:rPr lang="en-US" dirty="0"/>
              <a:t>, </a:t>
            </a:r>
            <a:r>
              <a:rPr lang="en-US" dirty="0" err="1"/>
              <a:t>violer</a:t>
            </a:r>
            <a:r>
              <a:rPr lang="en-US" dirty="0"/>
              <a:t> </a:t>
            </a:r>
            <a:r>
              <a:rPr lang="en-US" dirty="0" err="1"/>
              <a:t>d’amores</a:t>
            </a:r>
            <a:r>
              <a:rPr lang="en-US" dirty="0"/>
              <a:t>, </a:t>
            </a:r>
            <a:r>
              <a:rPr lang="en-US" dirty="0" err="1"/>
              <a:t>fr’over</a:t>
            </a:r>
            <a:r>
              <a:rPr lang="en-US" dirty="0"/>
              <a:t> the short sea, had </a:t>
            </a:r>
            <a:r>
              <a:rPr lang="en-US" dirty="0" err="1"/>
              <a:t>passencore</a:t>
            </a:r>
            <a:r>
              <a:rPr lang="en-US" dirty="0"/>
              <a:t> </a:t>
            </a:r>
            <a:r>
              <a:rPr lang="en-US" dirty="0" err="1"/>
              <a:t>rearrived</a:t>
            </a:r>
            <a:r>
              <a:rPr lang="en-US" dirty="0"/>
              <a:t> from North Armorica on this side the scraggy isthmus of Europe Minor to </a:t>
            </a:r>
            <a:r>
              <a:rPr lang="en-US" dirty="0" err="1"/>
              <a:t>wielderfight</a:t>
            </a:r>
            <a:r>
              <a:rPr lang="en-US" dirty="0"/>
              <a:t> his </a:t>
            </a:r>
            <a:r>
              <a:rPr lang="en-US" dirty="0" err="1"/>
              <a:t>penisolate</a:t>
            </a:r>
            <a:r>
              <a:rPr lang="en-US" dirty="0"/>
              <a:t> war: nor had </a:t>
            </a:r>
            <a:r>
              <a:rPr lang="en-US" dirty="0" err="1"/>
              <a:t>topsawyer’s</a:t>
            </a:r>
            <a:r>
              <a:rPr lang="en-US" dirty="0"/>
              <a:t> rocks by the stream Oconee exaggerated </a:t>
            </a:r>
            <a:r>
              <a:rPr lang="en-US" dirty="0" err="1"/>
              <a:t>themselse</a:t>
            </a:r>
            <a:r>
              <a:rPr lang="en-US" dirty="0"/>
              <a:t> to Laurens County’s </a:t>
            </a:r>
            <a:r>
              <a:rPr lang="en-US" dirty="0" err="1"/>
              <a:t>gorgios</a:t>
            </a:r>
            <a:r>
              <a:rPr lang="en-US" dirty="0"/>
              <a:t> while they went </a:t>
            </a:r>
            <a:r>
              <a:rPr lang="en-US" dirty="0" err="1"/>
              <a:t>doublin</a:t>
            </a:r>
            <a:r>
              <a:rPr lang="en-US" dirty="0"/>
              <a:t> their </a:t>
            </a:r>
            <a:r>
              <a:rPr lang="en-US" dirty="0" err="1"/>
              <a:t>mumper</a:t>
            </a:r>
            <a:r>
              <a:rPr lang="en-US" dirty="0"/>
              <a:t> all the time: nor </a:t>
            </a:r>
            <a:r>
              <a:rPr lang="en-US" dirty="0" err="1"/>
              <a:t>avoice</a:t>
            </a:r>
            <a:r>
              <a:rPr lang="en-US" dirty="0"/>
              <a:t> from afire </a:t>
            </a:r>
            <a:r>
              <a:rPr lang="en-US" dirty="0" err="1"/>
              <a:t>bellowsed</a:t>
            </a:r>
            <a:r>
              <a:rPr lang="en-US" dirty="0"/>
              <a:t> </a:t>
            </a:r>
            <a:r>
              <a:rPr lang="en-US" dirty="0" err="1"/>
              <a:t>mishe</a:t>
            </a:r>
            <a:r>
              <a:rPr lang="en-US" dirty="0"/>
              <a:t> </a:t>
            </a:r>
            <a:r>
              <a:rPr lang="en-US" dirty="0" err="1"/>
              <a:t>mishe</a:t>
            </a:r>
            <a:r>
              <a:rPr lang="en-US" dirty="0"/>
              <a:t> </a:t>
            </a:r>
            <a:r>
              <a:rPr lang="en-US" dirty="0" err="1"/>
              <a:t>totauftauf</a:t>
            </a:r>
            <a:r>
              <a:rPr lang="en-US" dirty="0"/>
              <a:t> </a:t>
            </a:r>
            <a:r>
              <a:rPr lang="en-US" dirty="0" err="1"/>
              <a:t>thuartpeatrick</a:t>
            </a:r>
            <a:r>
              <a:rPr lang="en-US" dirty="0"/>
              <a:t>: not yet, though </a:t>
            </a:r>
            <a:r>
              <a:rPr lang="en-US" dirty="0" err="1"/>
              <a:t>venissoon</a:t>
            </a:r>
            <a:r>
              <a:rPr lang="en-US" dirty="0"/>
              <a:t> after, had a </a:t>
            </a:r>
            <a:r>
              <a:rPr lang="en-US" dirty="0" err="1"/>
              <a:t>kidscad</a:t>
            </a:r>
            <a:r>
              <a:rPr lang="en-US" dirty="0"/>
              <a:t> </a:t>
            </a:r>
            <a:r>
              <a:rPr lang="en-US" dirty="0" err="1"/>
              <a:t>buttended</a:t>
            </a:r>
            <a:r>
              <a:rPr lang="en-US" dirty="0"/>
              <a:t> a bland old </a:t>
            </a:r>
            <a:r>
              <a:rPr lang="en-US" dirty="0" err="1"/>
              <a:t>isaac</a:t>
            </a:r>
            <a:r>
              <a:rPr lang="en-US" dirty="0"/>
              <a:t>: not yet, though all’s fair in </a:t>
            </a:r>
            <a:r>
              <a:rPr lang="en-US" dirty="0" err="1"/>
              <a:t>vanessy</a:t>
            </a:r>
            <a:r>
              <a:rPr lang="en-US" dirty="0"/>
              <a:t>, were </a:t>
            </a:r>
            <a:r>
              <a:rPr lang="en-US" dirty="0" err="1"/>
              <a:t>sosie</a:t>
            </a:r>
            <a:r>
              <a:rPr lang="en-US" dirty="0"/>
              <a:t> </a:t>
            </a:r>
            <a:r>
              <a:rPr lang="en-US" dirty="0" err="1"/>
              <a:t>sesthers</a:t>
            </a:r>
            <a:r>
              <a:rPr lang="en-US" dirty="0"/>
              <a:t> wroth with </a:t>
            </a:r>
            <a:r>
              <a:rPr lang="en-US" dirty="0" err="1"/>
              <a:t>twone</a:t>
            </a:r>
            <a:r>
              <a:rPr lang="en-US" dirty="0"/>
              <a:t> </a:t>
            </a:r>
            <a:r>
              <a:rPr lang="en-US" dirty="0" err="1"/>
              <a:t>nathandjoe</a:t>
            </a:r>
            <a:r>
              <a:rPr lang="en-US" dirty="0"/>
              <a:t>. Rot a peck of pa’s malt had </a:t>
            </a:r>
            <a:r>
              <a:rPr lang="en-US" dirty="0" err="1"/>
              <a:t>Jhem</a:t>
            </a:r>
            <a:r>
              <a:rPr lang="en-US" dirty="0"/>
              <a:t> or </a:t>
            </a:r>
            <a:r>
              <a:rPr lang="en-US" dirty="0" err="1"/>
              <a:t>Shen</a:t>
            </a:r>
            <a:r>
              <a:rPr lang="en-US" dirty="0"/>
              <a:t> brewed by </a:t>
            </a:r>
            <a:r>
              <a:rPr lang="en-US" dirty="0" err="1"/>
              <a:t>arclight</a:t>
            </a:r>
            <a:r>
              <a:rPr lang="en-US" dirty="0"/>
              <a:t> and </a:t>
            </a:r>
            <a:r>
              <a:rPr lang="en-US" dirty="0" err="1"/>
              <a:t>rory</a:t>
            </a:r>
            <a:r>
              <a:rPr lang="en-US" dirty="0"/>
              <a:t> end to the </a:t>
            </a:r>
            <a:r>
              <a:rPr lang="en-US" dirty="0" err="1"/>
              <a:t>regginbrow</a:t>
            </a:r>
            <a:r>
              <a:rPr lang="en-US" dirty="0"/>
              <a:t> was to be seen </a:t>
            </a:r>
            <a:r>
              <a:rPr lang="en-US" dirty="0" err="1"/>
              <a:t>ringsome</a:t>
            </a:r>
            <a:r>
              <a:rPr lang="en-US" dirty="0"/>
              <a:t> on the </a:t>
            </a:r>
            <a:r>
              <a:rPr lang="en-US" dirty="0" err="1"/>
              <a:t>aquaface</a:t>
            </a:r>
            <a:r>
              <a:rPr lang="en-US" dirty="0"/>
              <a:t>. The fall (bababadalgharaghtakamminarronnkonnbronntonnerronntuonnthunntrovarrhounawnskawntoohoohoord-enenthurnuk!) of a once </a:t>
            </a:r>
            <a:r>
              <a:rPr lang="en-US" dirty="0" err="1"/>
              <a:t>wallstrait</a:t>
            </a:r>
            <a:r>
              <a:rPr lang="en-US" dirty="0"/>
              <a:t> </a:t>
            </a:r>
            <a:r>
              <a:rPr lang="en-US" dirty="0" err="1"/>
              <a:t>oldparr</a:t>
            </a:r>
            <a:r>
              <a:rPr lang="en-US" dirty="0"/>
              <a:t> is </a:t>
            </a:r>
            <a:r>
              <a:rPr lang="en-US" dirty="0" err="1"/>
              <a:t>retaled</a:t>
            </a:r>
            <a:r>
              <a:rPr lang="en-US" dirty="0"/>
              <a:t> early in bed and later on life down through all </a:t>
            </a:r>
            <a:r>
              <a:rPr lang="en-US" dirty="0" err="1"/>
              <a:t>christian</a:t>
            </a:r>
            <a:r>
              <a:rPr lang="en-US" dirty="0"/>
              <a:t> minstrelsy. </a:t>
            </a:r>
          </a:p>
        </p:txBody>
      </p:sp>
      <p:sp>
        <p:nvSpPr>
          <p:cNvPr id="3" name="Title 2"/>
          <p:cNvSpPr>
            <a:spLocks noGrp="1"/>
          </p:cNvSpPr>
          <p:nvPr>
            <p:ph type="title"/>
          </p:nvPr>
        </p:nvSpPr>
        <p:spPr/>
        <p:txBody>
          <a:bodyPr/>
          <a:lstStyle/>
          <a:p>
            <a:r>
              <a:rPr lang="en-US" dirty="0" smtClean="0"/>
              <a:t>Finnegan’s Wake Excerpt</a:t>
            </a:r>
            <a:endParaRPr lang="en-US" dirty="0"/>
          </a:p>
        </p:txBody>
      </p:sp>
    </p:spTree>
    <p:extLst>
      <p:ext uri="{BB962C8B-B14F-4D97-AF65-F5344CB8AC3E}">
        <p14:creationId xmlns:p14="http://schemas.microsoft.com/office/powerpoint/2010/main" val="1529355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Artists in the post World War One World did not try to reproduce the real world, instead they explored dimensions of color, line, and shape</a:t>
            </a:r>
            <a:endParaRPr lang="en-US" dirty="0"/>
          </a:p>
        </p:txBody>
      </p:sp>
      <p:sp>
        <p:nvSpPr>
          <p:cNvPr id="3" name="Title 2"/>
          <p:cNvSpPr>
            <a:spLocks noGrp="1"/>
          </p:cNvSpPr>
          <p:nvPr>
            <p:ph type="title"/>
          </p:nvPr>
        </p:nvSpPr>
        <p:spPr/>
        <p:txBody>
          <a:bodyPr/>
          <a:lstStyle/>
          <a:p>
            <a:r>
              <a:rPr lang="en-US" dirty="0" smtClean="0"/>
              <a:t>Modern Art</a:t>
            </a:r>
            <a:endParaRPr lang="en-US" dirty="0"/>
          </a:p>
        </p:txBody>
      </p:sp>
    </p:spTree>
    <p:extLst>
      <p:ext uri="{BB962C8B-B14F-4D97-AF65-F5344CB8AC3E}">
        <p14:creationId xmlns:p14="http://schemas.microsoft.com/office/powerpoint/2010/main" val="11459751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Henri Matisse </a:t>
            </a:r>
            <a:endParaRPr lang="en-US" dirty="0"/>
          </a:p>
        </p:txBody>
      </p:sp>
      <p:sp>
        <p:nvSpPr>
          <p:cNvPr id="5" name="Text Placeholder 4"/>
          <p:cNvSpPr>
            <a:spLocks noGrp="1"/>
          </p:cNvSpPr>
          <p:nvPr>
            <p:ph type="body" sz="half" idx="2"/>
          </p:nvPr>
        </p:nvSpPr>
        <p:spPr/>
        <p:txBody>
          <a:bodyPr/>
          <a:lstStyle/>
          <a:p>
            <a:r>
              <a:rPr lang="en-US" b="1" dirty="0"/>
              <a:t>Still Life with a Marble Table </a:t>
            </a:r>
            <a:endParaRPr lang="en-US" b="1" dirty="0" smtClean="0"/>
          </a:p>
          <a:p>
            <a:endParaRPr lang="en-US" dirty="0"/>
          </a:p>
          <a:p>
            <a:r>
              <a:rPr lang="en-US" dirty="0" smtClean="0"/>
              <a:t>Matisse outraged the public with bold use of color and odd distortions</a:t>
            </a:r>
            <a:endParaRPr lang="en-US" dirty="0"/>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t="16370" b="16370"/>
          <a:stretch>
            <a:fillRect/>
          </a:stretch>
        </p:blipFill>
        <p:spPr>
          <a:xfrm>
            <a:off x="838199" y="1371600"/>
            <a:ext cx="3807619" cy="3124200"/>
          </a:xfrm>
        </p:spPr>
      </p:pic>
    </p:spTree>
    <p:extLst>
      <p:ext uri="{BB962C8B-B14F-4D97-AF65-F5344CB8AC3E}">
        <p14:creationId xmlns:p14="http://schemas.microsoft.com/office/powerpoint/2010/main" val="85830980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Pablo Picasso</a:t>
            </a:r>
            <a:endParaRPr lang="en-US" sz="6000" dirty="0"/>
          </a:p>
        </p:txBody>
      </p:sp>
      <p:sp>
        <p:nvSpPr>
          <p:cNvPr id="3" name="Text Placeholder 2"/>
          <p:cNvSpPr>
            <a:spLocks noGrp="1"/>
          </p:cNvSpPr>
          <p:nvPr>
            <p:ph type="body" sz="half" idx="2"/>
          </p:nvPr>
        </p:nvSpPr>
        <p:spPr/>
        <p:txBody>
          <a:bodyPr/>
          <a:lstStyle/>
          <a:p>
            <a:r>
              <a:rPr lang="en-US" b="1" dirty="0" smtClean="0"/>
              <a:t>Portrait of Dora Maar (cubism)</a:t>
            </a:r>
          </a:p>
          <a:p>
            <a:endParaRPr lang="en-US" dirty="0"/>
          </a:p>
          <a:p>
            <a:endParaRPr lang="en-US" dirty="0" smtClean="0"/>
          </a:p>
          <a:p>
            <a:r>
              <a:rPr lang="en-US" dirty="0" smtClean="0"/>
              <a:t>Dora </a:t>
            </a:r>
            <a:r>
              <a:rPr lang="en-US" dirty="0"/>
              <a:t>Maar was a Yugoslavian photographer and Picasso's mistress during the war years in the twenties and thirties.</a:t>
            </a:r>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t="11340" b="11340"/>
          <a:stretch>
            <a:fillRect/>
          </a:stretch>
        </p:blipFill>
        <p:spPr>
          <a:xfrm>
            <a:off x="685800" y="762000"/>
            <a:ext cx="3886200" cy="4419600"/>
          </a:xfrm>
        </p:spPr>
      </p:pic>
    </p:spTree>
    <p:extLst>
      <p:ext uri="{BB962C8B-B14F-4D97-AF65-F5344CB8AC3E}">
        <p14:creationId xmlns:p14="http://schemas.microsoft.com/office/powerpoint/2010/main" val="250689002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Dadism-  “Dada is life without discipline or morality-we spit on humanity”</a:t>
            </a:r>
            <a:endParaRPr lang="en-US" dirty="0"/>
          </a:p>
        </p:txBody>
      </p:sp>
      <p:sp>
        <p:nvSpPr>
          <p:cNvPr id="3" name="Text Placeholder 2"/>
          <p:cNvSpPr>
            <a:spLocks noGrp="1"/>
          </p:cNvSpPr>
          <p:nvPr>
            <p:ph type="body" sz="half" idx="2"/>
          </p:nvPr>
        </p:nvSpPr>
        <p:spPr/>
        <p:txBody>
          <a:bodyPr/>
          <a:lstStyle/>
          <a:p>
            <a:r>
              <a:rPr lang="en-US" dirty="0" smtClean="0"/>
              <a:t>Hans Arp</a:t>
            </a:r>
          </a:p>
          <a:p>
            <a:endParaRPr lang="en-US" dirty="0"/>
          </a:p>
          <a:p>
            <a:r>
              <a:rPr lang="en-US" dirty="0"/>
              <a:t>Untitled (Collage with Squares Arranged according to the Laws of Chance</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2352" b="12352"/>
          <a:stretch>
            <a:fillRect/>
          </a:stretch>
        </p:blipFill>
        <p:spPr>
          <a:xfrm>
            <a:off x="838200" y="1371600"/>
            <a:ext cx="3733800" cy="3962400"/>
          </a:xfrm>
        </p:spPr>
      </p:pic>
    </p:spTree>
    <p:extLst>
      <p:ext uri="{BB962C8B-B14F-4D97-AF65-F5344CB8AC3E}">
        <p14:creationId xmlns:p14="http://schemas.microsoft.com/office/powerpoint/2010/main" val="170350925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Surrealism</a:t>
            </a:r>
            <a:endParaRPr lang="en-US" dirty="0"/>
          </a:p>
        </p:txBody>
      </p:sp>
      <p:sp>
        <p:nvSpPr>
          <p:cNvPr id="3" name="Text Placeholder 2"/>
          <p:cNvSpPr>
            <a:spLocks noGrp="1"/>
          </p:cNvSpPr>
          <p:nvPr>
            <p:ph type="body" sz="half" idx="2"/>
          </p:nvPr>
        </p:nvSpPr>
        <p:spPr/>
        <p:txBody>
          <a:bodyPr/>
          <a:lstStyle/>
          <a:p>
            <a:r>
              <a:rPr lang="en-US" b="1" dirty="0" smtClean="0"/>
              <a:t>The Persistence of Memory  </a:t>
            </a:r>
          </a:p>
          <a:p>
            <a:endParaRPr lang="en-US" b="1" dirty="0"/>
          </a:p>
          <a:p>
            <a:endParaRPr lang="en-US" b="1" dirty="0" smtClean="0"/>
          </a:p>
          <a:p>
            <a:endParaRPr lang="en-US" b="1" dirty="0"/>
          </a:p>
          <a:p>
            <a:r>
              <a:rPr lang="en-US" dirty="0" smtClean="0"/>
              <a:t>Salvador </a:t>
            </a:r>
            <a:r>
              <a:rPr lang="en-US" dirty="0"/>
              <a:t>Dali</a:t>
            </a:r>
          </a:p>
          <a:p>
            <a:endParaRPr lang="en-US" b="1"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909" r="1909"/>
          <a:stretch>
            <a:fillRect/>
          </a:stretch>
        </p:blipFill>
        <p:spPr>
          <a:xfrm>
            <a:off x="533400" y="1828800"/>
            <a:ext cx="3993356" cy="3276600"/>
          </a:xfrm>
        </p:spPr>
      </p:pic>
    </p:spTree>
    <p:extLst>
      <p:ext uri="{BB962C8B-B14F-4D97-AF65-F5344CB8AC3E}">
        <p14:creationId xmlns:p14="http://schemas.microsoft.com/office/powerpoint/2010/main" val="6511980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also reflected the time, as seen by buildings designed by those from the Bauhaus school</a:t>
            </a:r>
            <a:endParaRPr lang="en-US" dirty="0"/>
          </a:p>
        </p:txBody>
      </p:sp>
      <p:sp>
        <p:nvSpPr>
          <p:cNvPr id="3" name="Text Placeholder 2"/>
          <p:cNvSpPr>
            <a:spLocks noGrp="1"/>
          </p:cNvSpPr>
          <p:nvPr>
            <p:ph type="body" sz="half" idx="2"/>
          </p:nvPr>
        </p:nvSpPr>
        <p:spPr/>
        <p:txBody>
          <a:bodyPr/>
          <a:lstStyle/>
          <a:p>
            <a:r>
              <a:rPr lang="en-US" dirty="0" smtClean="0"/>
              <a:t>This house was designed by Frank Lloyd Wright, and American who reflected the Bauhaus belief that the function of a building should reflect its form.</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277" b="277"/>
          <a:stretch>
            <a:fillRect/>
          </a:stretch>
        </p:blipFill>
        <p:spPr>
          <a:xfrm>
            <a:off x="152400" y="1447800"/>
            <a:ext cx="4922044" cy="4038600"/>
          </a:xfrm>
        </p:spPr>
      </p:pic>
    </p:spTree>
    <p:extLst>
      <p:ext uri="{BB962C8B-B14F-4D97-AF65-F5344CB8AC3E}">
        <p14:creationId xmlns:p14="http://schemas.microsoft.com/office/powerpoint/2010/main" val="58729829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New technologies like the radio helped create a new culture</a:t>
            </a:r>
          </a:p>
          <a:p>
            <a:r>
              <a:rPr lang="en-US" dirty="0" smtClean="0"/>
              <a:t>Affordable automobiles were now prevalent throughout America</a:t>
            </a:r>
          </a:p>
          <a:p>
            <a:r>
              <a:rPr lang="en-US" dirty="0" smtClean="0"/>
              <a:t>Movie stars became famous as popular culture celebrities</a:t>
            </a:r>
          </a:p>
          <a:p>
            <a:r>
              <a:rPr lang="en-US" dirty="0" smtClean="0"/>
              <a:t>Jazz music became popular as musicians like Louis Armstrong were played on the radio</a:t>
            </a:r>
            <a:endParaRPr lang="en-US" dirty="0"/>
          </a:p>
        </p:txBody>
      </p:sp>
      <p:sp>
        <p:nvSpPr>
          <p:cNvPr id="5" name="Title 4"/>
          <p:cNvSpPr>
            <a:spLocks noGrp="1"/>
          </p:cNvSpPr>
          <p:nvPr>
            <p:ph type="title"/>
          </p:nvPr>
        </p:nvSpPr>
        <p:spPr/>
        <p:txBody>
          <a:bodyPr/>
          <a:lstStyle/>
          <a:p>
            <a:r>
              <a:rPr lang="en-US" dirty="0" smtClean="0"/>
              <a:t>Popular Culture</a:t>
            </a:r>
            <a:endParaRPr lang="en-US" dirty="0"/>
          </a:p>
        </p:txBody>
      </p:sp>
    </p:spTree>
    <p:extLst>
      <p:ext uri="{BB962C8B-B14F-4D97-AF65-F5344CB8AC3E}">
        <p14:creationId xmlns:p14="http://schemas.microsoft.com/office/powerpoint/2010/main" val="15049285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Locarno agreements</a:t>
            </a:r>
          </a:p>
          <a:p>
            <a:r>
              <a:rPr lang="en-US" dirty="0" smtClean="0"/>
              <a:t>Kellogg-Briand Pact</a:t>
            </a:r>
          </a:p>
          <a:p>
            <a:r>
              <a:rPr lang="en-US" dirty="0" smtClean="0"/>
              <a:t>IRA</a:t>
            </a:r>
          </a:p>
          <a:p>
            <a:r>
              <a:rPr lang="en-US" dirty="0" smtClean="0"/>
              <a:t>Commonwealth of Nations </a:t>
            </a:r>
          </a:p>
          <a:p>
            <a:r>
              <a:rPr lang="en-US" dirty="0" smtClean="0"/>
              <a:t>Leon Blum</a:t>
            </a:r>
          </a:p>
          <a:p>
            <a:r>
              <a:rPr lang="en-US" dirty="0" smtClean="0"/>
              <a:t>Maginot Line</a:t>
            </a:r>
          </a:p>
          <a:p>
            <a:r>
              <a:rPr lang="en-US" dirty="0" smtClean="0"/>
              <a:t>New Deal</a:t>
            </a:r>
          </a:p>
          <a:p>
            <a:r>
              <a:rPr lang="en-US" dirty="0"/>
              <a:t>g</a:t>
            </a:r>
            <a:r>
              <a:rPr lang="en-US" dirty="0" smtClean="0"/>
              <a:t>eneral strike</a:t>
            </a:r>
            <a:endParaRPr lang="en-US" dirty="0"/>
          </a:p>
        </p:txBody>
      </p:sp>
      <p:sp>
        <p:nvSpPr>
          <p:cNvPr id="2" name="Title 1"/>
          <p:cNvSpPr>
            <a:spLocks noGrp="1"/>
          </p:cNvSpPr>
          <p:nvPr>
            <p:ph type="title"/>
          </p:nvPr>
        </p:nvSpPr>
        <p:spPr/>
        <p:txBody>
          <a:bodyPr/>
          <a:lstStyle/>
          <a:p>
            <a:r>
              <a:rPr lang="en-US" dirty="0" smtClean="0"/>
              <a:t>Make Sure You Can Define…</a:t>
            </a:r>
            <a:endParaRPr lang="en-US" dirty="0"/>
          </a:p>
        </p:txBody>
      </p:sp>
    </p:spTree>
    <p:extLst>
      <p:ext uri="{BB962C8B-B14F-4D97-AF65-F5344CB8AC3E}">
        <p14:creationId xmlns:p14="http://schemas.microsoft.com/office/powerpoint/2010/main" val="32172522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Louis Armstrong</a:t>
            </a:r>
            <a:endParaRPr lang="en-US" dirty="0"/>
          </a:p>
        </p:txBody>
      </p:sp>
      <p:sp>
        <p:nvSpPr>
          <p:cNvPr id="6" name="Text Placeholder 5"/>
          <p:cNvSpPr>
            <a:spLocks noGrp="1"/>
          </p:cNvSpPr>
          <p:nvPr>
            <p:ph type="body" sz="half" idx="2"/>
          </p:nvPr>
        </p:nvSpPr>
        <p:spPr/>
        <p:txBody>
          <a:bodyPr/>
          <a:lstStyle/>
          <a:p>
            <a:r>
              <a:rPr lang="en-US" dirty="0" smtClean="0"/>
              <a:t>Jazz music blended African rhythms   with western instruments</a:t>
            </a:r>
            <a:endParaRPr lang="en-US" dirty="0"/>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t="22038" b="22038"/>
          <a:stretch>
            <a:fillRect/>
          </a:stretch>
        </p:blipFill>
        <p:spPr>
          <a:xfrm>
            <a:off x="914400" y="1066800"/>
            <a:ext cx="3566160" cy="3733800"/>
          </a:xfrm>
        </p:spPr>
      </p:pic>
    </p:spTree>
    <p:extLst>
      <p:ext uri="{BB962C8B-B14F-4D97-AF65-F5344CB8AC3E}">
        <p14:creationId xmlns:p14="http://schemas.microsoft.com/office/powerpoint/2010/main" val="80339703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endParaRPr lang="en-US" dirty="0"/>
          </a:p>
        </p:txBody>
      </p:sp>
      <p:sp>
        <p:nvSpPr>
          <p:cNvPr id="5" name="Title 4"/>
          <p:cNvSpPr>
            <a:spLocks noGrp="1"/>
          </p:cNvSpPr>
          <p:nvPr>
            <p:ph type="title"/>
          </p:nvPr>
        </p:nvSpPr>
        <p:spPr/>
        <p:txBody>
          <a:bodyPr/>
          <a:lstStyle/>
          <a:p>
            <a:r>
              <a:rPr lang="en-US" dirty="0" smtClean="0"/>
              <a:t>Fascism in Italy</a:t>
            </a:r>
            <a:endParaRPr lang="en-US" dirty="0"/>
          </a:p>
        </p:txBody>
      </p:sp>
      <p:pic>
        <p:nvPicPr>
          <p:cNvPr id="1026" name="Picture 2" descr="\\WPSDC01\USER WHS SHARE$\mwalton\Desktop\Benito-Mussolini-9419443-2-4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150489"/>
            <a:ext cx="382905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6023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did Conditions in Italy favor Mussolini’s rise to power?</a:t>
            </a:r>
          </a:p>
          <a:p>
            <a:r>
              <a:rPr lang="en-US" dirty="0" smtClean="0"/>
              <a:t>How did Mussolini reshape Italy?</a:t>
            </a:r>
          </a:p>
          <a:p>
            <a:r>
              <a:rPr lang="en-US" dirty="0" smtClean="0"/>
              <a:t>What were the values and goals of fascism?</a:t>
            </a:r>
            <a:endParaRPr lang="en-US" dirty="0"/>
          </a:p>
        </p:txBody>
      </p:sp>
      <p:sp>
        <p:nvSpPr>
          <p:cNvPr id="3" name="Title 2"/>
          <p:cNvSpPr>
            <a:spLocks noGrp="1"/>
          </p:cNvSpPr>
          <p:nvPr>
            <p:ph type="title"/>
          </p:nvPr>
        </p:nvSpPr>
        <p:spPr/>
        <p:txBody>
          <a:bodyPr/>
          <a:lstStyle/>
          <a:p>
            <a:r>
              <a:rPr lang="en-US" dirty="0" smtClean="0"/>
              <a:t>Make sure you can answer…</a:t>
            </a:r>
            <a:endParaRPr lang="en-US" dirty="0"/>
          </a:p>
        </p:txBody>
      </p:sp>
    </p:spTree>
    <p:extLst>
      <p:ext uri="{BB962C8B-B14F-4D97-AF65-F5344CB8AC3E}">
        <p14:creationId xmlns:p14="http://schemas.microsoft.com/office/powerpoint/2010/main" val="13888384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Black Shirts</a:t>
            </a:r>
          </a:p>
          <a:p>
            <a:r>
              <a:rPr lang="en-US" dirty="0" smtClean="0"/>
              <a:t>Il Duce</a:t>
            </a:r>
          </a:p>
          <a:p>
            <a:endParaRPr lang="en-US" dirty="0"/>
          </a:p>
        </p:txBody>
      </p:sp>
      <p:sp>
        <p:nvSpPr>
          <p:cNvPr id="3" name="Title 2"/>
          <p:cNvSpPr>
            <a:spLocks noGrp="1"/>
          </p:cNvSpPr>
          <p:nvPr>
            <p:ph type="title"/>
          </p:nvPr>
        </p:nvSpPr>
        <p:spPr/>
        <p:txBody>
          <a:bodyPr/>
          <a:lstStyle/>
          <a:p>
            <a:r>
              <a:rPr lang="en-US" dirty="0" smtClean="0"/>
              <a:t>Make Sure You can define…</a:t>
            </a:r>
            <a:endParaRPr lang="en-US" dirty="0"/>
          </a:p>
        </p:txBody>
      </p:sp>
    </p:spTree>
    <p:extLst>
      <p:ext uri="{BB962C8B-B14F-4D97-AF65-F5344CB8AC3E}">
        <p14:creationId xmlns:p14="http://schemas.microsoft.com/office/powerpoint/2010/main" val="123871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Italy had expected to gain territory as a result of World War One, but the Paris peace treaties did not give them any.</a:t>
            </a:r>
          </a:p>
          <a:p>
            <a:endParaRPr lang="en-US" dirty="0"/>
          </a:p>
          <a:p>
            <a:r>
              <a:rPr lang="en-US" dirty="0" smtClean="0"/>
              <a:t>Peasants began to revolt, inspired by the Russian Revolution.</a:t>
            </a:r>
          </a:p>
          <a:p>
            <a:endParaRPr lang="en-US" dirty="0"/>
          </a:p>
          <a:p>
            <a:r>
              <a:rPr lang="en-US" dirty="0" smtClean="0"/>
              <a:t>Returning veterans faced unemployment,  and the government was in chaos</a:t>
            </a:r>
            <a:endParaRPr lang="en-US" dirty="0"/>
          </a:p>
        </p:txBody>
      </p:sp>
      <p:sp>
        <p:nvSpPr>
          <p:cNvPr id="3" name="Title 2"/>
          <p:cNvSpPr>
            <a:spLocks noGrp="1"/>
          </p:cNvSpPr>
          <p:nvPr>
            <p:ph type="title"/>
          </p:nvPr>
        </p:nvSpPr>
        <p:spPr/>
        <p:txBody>
          <a:bodyPr/>
          <a:lstStyle/>
          <a:p>
            <a:r>
              <a:rPr lang="en-US" dirty="0" smtClean="0"/>
              <a:t>Rise of Mussolini</a:t>
            </a:r>
            <a:endParaRPr lang="en-US" dirty="0"/>
          </a:p>
        </p:txBody>
      </p:sp>
    </p:spTree>
    <p:extLst>
      <p:ext uri="{BB962C8B-B14F-4D97-AF65-F5344CB8AC3E}">
        <p14:creationId xmlns:p14="http://schemas.microsoft.com/office/powerpoint/2010/main" val="18929891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Mussolini was the son of a blacksmith and a teacher, during the war he began  to embrace intense nationalism</a:t>
            </a:r>
          </a:p>
          <a:p>
            <a:endParaRPr lang="en-US" dirty="0"/>
          </a:p>
          <a:p>
            <a:r>
              <a:rPr lang="en-US" dirty="0" smtClean="0"/>
              <a:t>In 1919 he organized veterans into the fascist party, and gave fiery speeches about reviving Roman greatness</a:t>
            </a:r>
          </a:p>
          <a:p>
            <a:endParaRPr lang="en-US" dirty="0"/>
          </a:p>
          <a:p>
            <a:r>
              <a:rPr lang="en-US" dirty="0" smtClean="0"/>
              <a:t>He promised to end corruption and replace turmoil with order. </a:t>
            </a:r>
            <a:endParaRPr lang="en-US" dirty="0"/>
          </a:p>
        </p:txBody>
      </p:sp>
      <p:sp>
        <p:nvSpPr>
          <p:cNvPr id="3" name="Title 2"/>
          <p:cNvSpPr>
            <a:spLocks noGrp="1"/>
          </p:cNvSpPr>
          <p:nvPr>
            <p:ph type="title"/>
          </p:nvPr>
        </p:nvSpPr>
        <p:spPr/>
        <p:txBody>
          <a:bodyPr/>
          <a:lstStyle/>
          <a:p>
            <a:r>
              <a:rPr lang="en-US" dirty="0" smtClean="0"/>
              <a:t>A fiery Speaker</a:t>
            </a:r>
            <a:endParaRPr lang="en-US" dirty="0"/>
          </a:p>
        </p:txBody>
      </p:sp>
    </p:spTree>
    <p:extLst>
      <p:ext uri="{BB962C8B-B14F-4D97-AF65-F5344CB8AC3E}">
        <p14:creationId xmlns:p14="http://schemas.microsoft.com/office/powerpoint/2010/main" val="367123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dirty="0" smtClean="0"/>
              <a:t>Fascist supporters were organized into combat squads.  The people rejected the democratic process in favor of violent action</a:t>
            </a:r>
          </a:p>
          <a:p>
            <a:pPr lvl="2"/>
            <a:r>
              <a:rPr lang="en-US" dirty="0" smtClean="0"/>
              <a:t>Broke </a:t>
            </a:r>
            <a:r>
              <a:rPr lang="en-US" dirty="0"/>
              <a:t>up socialist rallies</a:t>
            </a:r>
          </a:p>
          <a:p>
            <a:pPr lvl="2"/>
            <a:r>
              <a:rPr lang="en-US" dirty="0"/>
              <a:t>Smashed newspaper offices</a:t>
            </a:r>
          </a:p>
          <a:p>
            <a:pPr lvl="2"/>
            <a:r>
              <a:rPr lang="en-US" dirty="0"/>
              <a:t>Attacked farmers unions</a:t>
            </a:r>
          </a:p>
          <a:p>
            <a:pPr marL="0" indent="0">
              <a:buNone/>
            </a:pPr>
            <a:endParaRPr lang="en-US" dirty="0" smtClean="0"/>
          </a:p>
          <a:p>
            <a:pPr marL="0" indent="0">
              <a:buNone/>
            </a:pPr>
            <a:r>
              <a:rPr lang="en-US" dirty="0" smtClean="0"/>
              <a:t>In 1922 the fascists marched on Rome, Victor Emmanuel III, fearing violence, made Mussolini Prime Minister</a:t>
            </a:r>
          </a:p>
          <a:p>
            <a:pPr lvl="2"/>
            <a:endParaRPr lang="en-US" dirty="0"/>
          </a:p>
          <a:p>
            <a:endParaRPr lang="en-US" dirty="0" smtClean="0"/>
          </a:p>
          <a:p>
            <a:endParaRPr lang="en-US" dirty="0" smtClean="0"/>
          </a:p>
        </p:txBody>
      </p:sp>
      <p:sp>
        <p:nvSpPr>
          <p:cNvPr id="3" name="Title 2"/>
          <p:cNvSpPr>
            <a:spLocks noGrp="1"/>
          </p:cNvSpPr>
          <p:nvPr>
            <p:ph type="title"/>
          </p:nvPr>
        </p:nvSpPr>
        <p:spPr/>
        <p:txBody>
          <a:bodyPr/>
          <a:lstStyle/>
          <a:p>
            <a:r>
              <a:rPr lang="en-US" dirty="0" smtClean="0"/>
              <a:t>Seizing Power</a:t>
            </a:r>
            <a:endParaRPr lang="en-US" dirty="0"/>
          </a:p>
        </p:txBody>
      </p:sp>
    </p:spTree>
    <p:extLst>
      <p:ext uri="{BB962C8B-B14F-4D97-AF65-F5344CB8AC3E}">
        <p14:creationId xmlns:p14="http://schemas.microsoft.com/office/powerpoint/2010/main" val="28784450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Italy had become a dictatorship held up by violence and terror</a:t>
            </a:r>
          </a:p>
          <a:p>
            <a:pPr lvl="1"/>
            <a:r>
              <a:rPr lang="en-US" dirty="0" smtClean="0"/>
              <a:t>Suppressed rival parties</a:t>
            </a:r>
          </a:p>
          <a:p>
            <a:pPr lvl="1"/>
            <a:r>
              <a:rPr lang="en-US" dirty="0" smtClean="0"/>
              <a:t>Limited the number of voters</a:t>
            </a:r>
          </a:p>
          <a:p>
            <a:pPr lvl="1"/>
            <a:r>
              <a:rPr lang="en-US" dirty="0" smtClean="0"/>
              <a:t>Rigged elections</a:t>
            </a:r>
          </a:p>
          <a:p>
            <a:pPr lvl="1"/>
            <a:r>
              <a:rPr lang="en-US" dirty="0" smtClean="0"/>
              <a:t>Critics were jailed, exiled or killed</a:t>
            </a:r>
          </a:p>
          <a:p>
            <a:pPr lvl="1"/>
            <a:r>
              <a:rPr lang="en-US" dirty="0" smtClean="0"/>
              <a:t>Secret Police and Propaganda were used</a:t>
            </a:r>
            <a:endParaRPr lang="en-US" dirty="0"/>
          </a:p>
        </p:txBody>
      </p:sp>
      <p:sp>
        <p:nvSpPr>
          <p:cNvPr id="3" name="Title 2"/>
          <p:cNvSpPr>
            <a:spLocks noGrp="1"/>
          </p:cNvSpPr>
          <p:nvPr>
            <p:ph type="title"/>
          </p:nvPr>
        </p:nvSpPr>
        <p:spPr/>
        <p:txBody>
          <a:bodyPr/>
          <a:lstStyle/>
          <a:p>
            <a:r>
              <a:rPr lang="en-US" dirty="0" smtClean="0"/>
              <a:t>Mussolini’s Italy</a:t>
            </a:r>
            <a:endParaRPr lang="en-US" dirty="0"/>
          </a:p>
        </p:txBody>
      </p:sp>
    </p:spTree>
    <p:extLst>
      <p:ext uri="{BB962C8B-B14F-4D97-AF65-F5344CB8AC3E}">
        <p14:creationId xmlns:p14="http://schemas.microsoft.com/office/powerpoint/2010/main" val="12006047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Believe! Obey! Fight!</a:t>
            </a:r>
            <a:endParaRPr lang="en-US" dirty="0"/>
          </a:p>
        </p:txBody>
      </p:sp>
      <p:sp>
        <p:nvSpPr>
          <p:cNvPr id="7" name="Text Placeholder 6"/>
          <p:cNvSpPr>
            <a:spLocks noGrp="1"/>
          </p:cNvSpPr>
          <p:nvPr>
            <p:ph type="body" idx="1"/>
          </p:nvPr>
        </p:nvSpPr>
        <p:spPr/>
        <p:txBody>
          <a:bodyPr/>
          <a:lstStyle/>
          <a:p>
            <a:r>
              <a:rPr lang="en-US" dirty="0" smtClean="0"/>
              <a:t>Economic Policy</a:t>
            </a:r>
            <a:endParaRPr lang="en-US" dirty="0"/>
          </a:p>
        </p:txBody>
      </p:sp>
      <p:sp>
        <p:nvSpPr>
          <p:cNvPr id="8" name="Content Placeholder 7"/>
          <p:cNvSpPr>
            <a:spLocks noGrp="1"/>
          </p:cNvSpPr>
          <p:nvPr>
            <p:ph sz="half" idx="2"/>
          </p:nvPr>
        </p:nvSpPr>
        <p:spPr/>
        <p:txBody>
          <a:bodyPr/>
          <a:lstStyle/>
          <a:p>
            <a:r>
              <a:rPr lang="en-US" dirty="0" smtClean="0"/>
              <a:t>The State controlled  business while allowing capitalism</a:t>
            </a:r>
          </a:p>
          <a:p>
            <a:r>
              <a:rPr lang="en-US" dirty="0" smtClean="0"/>
              <a:t>The policy helped production increase, but limited the rights of workers.</a:t>
            </a:r>
          </a:p>
          <a:p>
            <a:r>
              <a:rPr lang="en-US" dirty="0" smtClean="0"/>
              <a:t>Workers were not allowed to strike, and their wages were low.</a:t>
            </a:r>
            <a:endParaRPr lang="en-US" dirty="0"/>
          </a:p>
        </p:txBody>
      </p:sp>
      <p:sp>
        <p:nvSpPr>
          <p:cNvPr id="9" name="Text Placeholder 8"/>
          <p:cNvSpPr>
            <a:spLocks noGrp="1"/>
          </p:cNvSpPr>
          <p:nvPr>
            <p:ph type="body" sz="quarter" idx="3"/>
          </p:nvPr>
        </p:nvSpPr>
        <p:spPr/>
        <p:txBody>
          <a:bodyPr/>
          <a:lstStyle/>
          <a:p>
            <a:r>
              <a:rPr lang="en-US" dirty="0" smtClean="0"/>
              <a:t>Social Policy</a:t>
            </a:r>
            <a:endParaRPr lang="en-US" dirty="0"/>
          </a:p>
        </p:txBody>
      </p:sp>
      <p:sp>
        <p:nvSpPr>
          <p:cNvPr id="10" name="Content Placeholder 9"/>
          <p:cNvSpPr>
            <a:spLocks noGrp="1"/>
          </p:cNvSpPr>
          <p:nvPr>
            <p:ph sz="quarter" idx="4"/>
          </p:nvPr>
        </p:nvSpPr>
        <p:spPr/>
        <p:txBody>
          <a:bodyPr>
            <a:normAutofit lnSpcReduction="10000"/>
          </a:bodyPr>
          <a:lstStyle/>
          <a:p>
            <a:r>
              <a:rPr lang="en-US" dirty="0" smtClean="0"/>
              <a:t>All citizens were told that they were only important as a part of the state</a:t>
            </a:r>
          </a:p>
          <a:p>
            <a:r>
              <a:rPr lang="en-US" dirty="0" smtClean="0"/>
              <a:t>Men were told the greatest honor was to fight on the battlefield</a:t>
            </a:r>
          </a:p>
          <a:p>
            <a:r>
              <a:rPr lang="en-US" dirty="0" smtClean="0"/>
              <a:t>Women were taught to be wives and mothers, not workers</a:t>
            </a:r>
            <a:endParaRPr lang="en-US" dirty="0"/>
          </a:p>
        </p:txBody>
      </p:sp>
    </p:spTree>
    <p:extLst>
      <p:ext uri="{BB962C8B-B14F-4D97-AF65-F5344CB8AC3E}">
        <p14:creationId xmlns:p14="http://schemas.microsoft.com/office/powerpoint/2010/main" val="42369534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Fascist Youth groups taught children to obey strict discipline</a:t>
            </a:r>
          </a:p>
          <a:p>
            <a:r>
              <a:rPr lang="en-US" dirty="0" smtClean="0"/>
              <a:t>Children were taught the glory of Ancient Rome</a:t>
            </a:r>
          </a:p>
          <a:p>
            <a:r>
              <a:rPr lang="en-US" dirty="0" smtClean="0"/>
              <a:t>Children marched in parades chanting “Mussolini is always right!”</a:t>
            </a:r>
            <a:endParaRPr lang="en-US" dirty="0"/>
          </a:p>
        </p:txBody>
      </p:sp>
      <p:sp>
        <p:nvSpPr>
          <p:cNvPr id="7" name="Title 6"/>
          <p:cNvSpPr>
            <a:spLocks noGrp="1"/>
          </p:cNvSpPr>
          <p:nvPr>
            <p:ph type="title"/>
          </p:nvPr>
        </p:nvSpPr>
        <p:spPr/>
        <p:txBody>
          <a:bodyPr/>
          <a:lstStyle/>
          <a:p>
            <a:r>
              <a:rPr lang="en-US" dirty="0" smtClean="0"/>
              <a:t>Youth</a:t>
            </a:r>
            <a:endParaRPr lang="en-US" dirty="0"/>
          </a:p>
        </p:txBody>
      </p:sp>
    </p:spTree>
    <p:extLst>
      <p:ext uri="{BB962C8B-B14F-4D97-AF65-F5344CB8AC3E}">
        <p14:creationId xmlns:p14="http://schemas.microsoft.com/office/powerpoint/2010/main" val="150647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Britain, France, and the U.S. had settled issues as the Paris Peace Conference and hoped to spread democracy</a:t>
            </a:r>
          </a:p>
          <a:p>
            <a:r>
              <a:rPr lang="en-US" dirty="0" smtClean="0"/>
              <a:t>Many problems lay just below the surface…</a:t>
            </a:r>
          </a:p>
          <a:p>
            <a:pPr lvl="1"/>
            <a:r>
              <a:rPr lang="en-US" dirty="0" smtClean="0"/>
              <a:t>Finding jobs for returning veterans</a:t>
            </a:r>
          </a:p>
          <a:p>
            <a:pPr lvl="1"/>
            <a:r>
              <a:rPr lang="en-US" dirty="0" smtClean="0"/>
              <a:t>Huge debt owed by nations</a:t>
            </a:r>
          </a:p>
          <a:p>
            <a:pPr lvl="1"/>
            <a:r>
              <a:rPr lang="en-US" dirty="0" smtClean="0"/>
              <a:t>Fear of communism</a:t>
            </a:r>
          </a:p>
          <a:p>
            <a:pPr lvl="1"/>
            <a:r>
              <a:rPr lang="en-US" dirty="0" smtClean="0"/>
              <a:t>Europe was unsatisfied with the peace settlement</a:t>
            </a:r>
            <a:endParaRPr lang="en-US" dirty="0"/>
          </a:p>
        </p:txBody>
      </p:sp>
      <p:sp>
        <p:nvSpPr>
          <p:cNvPr id="2" name="Title 1"/>
          <p:cNvSpPr>
            <a:spLocks noGrp="1"/>
          </p:cNvSpPr>
          <p:nvPr>
            <p:ph type="title"/>
          </p:nvPr>
        </p:nvSpPr>
        <p:spPr/>
        <p:txBody>
          <a:bodyPr/>
          <a:lstStyle/>
          <a:p>
            <a:r>
              <a:rPr lang="en-US" dirty="0" smtClean="0"/>
              <a:t>Postwar Problems</a:t>
            </a:r>
            <a:endParaRPr lang="en-US" dirty="0"/>
          </a:p>
        </p:txBody>
      </p:sp>
    </p:spTree>
    <p:extLst>
      <p:ext uri="{BB962C8B-B14F-4D97-AF65-F5344CB8AC3E}">
        <p14:creationId xmlns:p14="http://schemas.microsoft.com/office/powerpoint/2010/main" val="220913987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authoritarian regime that is not communist</a:t>
            </a:r>
          </a:p>
          <a:p>
            <a:r>
              <a:rPr lang="en-US" dirty="0" smtClean="0"/>
              <a:t>Fascists rejected the enlightenment ideas</a:t>
            </a:r>
          </a:p>
          <a:p>
            <a:r>
              <a:rPr lang="en-US" dirty="0" smtClean="0"/>
              <a:t>Believed democracy led to corruption</a:t>
            </a:r>
          </a:p>
          <a:p>
            <a:pPr lvl="1"/>
            <a:r>
              <a:rPr lang="en-US" dirty="0" smtClean="0"/>
              <a:t>Rooted in  extreme nationalism</a:t>
            </a:r>
          </a:p>
          <a:p>
            <a:pPr lvl="1"/>
            <a:r>
              <a:rPr lang="en-US" dirty="0" smtClean="0"/>
              <a:t>Glorified action, violence, discipline</a:t>
            </a:r>
          </a:p>
          <a:p>
            <a:pPr lvl="1"/>
            <a:r>
              <a:rPr lang="en-US" dirty="0" smtClean="0"/>
              <a:t>Blind loyalty to the state</a:t>
            </a:r>
          </a:p>
          <a:p>
            <a:pPr lvl="1"/>
            <a:r>
              <a:rPr lang="en-US" dirty="0" smtClean="0"/>
              <a:t>Aggressive foreign expansion</a:t>
            </a:r>
            <a:endParaRPr lang="en-US" dirty="0"/>
          </a:p>
        </p:txBody>
      </p:sp>
      <p:sp>
        <p:nvSpPr>
          <p:cNvPr id="3" name="Title 2"/>
          <p:cNvSpPr>
            <a:spLocks noGrp="1"/>
          </p:cNvSpPr>
          <p:nvPr>
            <p:ph type="title"/>
          </p:nvPr>
        </p:nvSpPr>
        <p:spPr/>
        <p:txBody>
          <a:bodyPr/>
          <a:lstStyle/>
          <a:p>
            <a:r>
              <a:rPr lang="en-US" dirty="0" smtClean="0"/>
              <a:t>What is Fascism?</a:t>
            </a:r>
            <a:endParaRPr lang="en-US" dirty="0"/>
          </a:p>
        </p:txBody>
      </p:sp>
    </p:spTree>
    <p:extLst>
      <p:ext uri="{BB962C8B-B14F-4D97-AF65-F5344CB8AC3E}">
        <p14:creationId xmlns:p14="http://schemas.microsoft.com/office/powerpoint/2010/main" val="35364471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Fascism and Communism</a:t>
            </a:r>
            <a:endParaRPr lang="en-US" dirty="0"/>
          </a:p>
        </p:txBody>
      </p:sp>
      <p:sp>
        <p:nvSpPr>
          <p:cNvPr id="6" name="Text Placeholder 5"/>
          <p:cNvSpPr>
            <a:spLocks noGrp="1"/>
          </p:cNvSpPr>
          <p:nvPr>
            <p:ph type="body" idx="1"/>
          </p:nvPr>
        </p:nvSpPr>
        <p:spPr/>
        <p:txBody>
          <a:bodyPr/>
          <a:lstStyle/>
          <a:p>
            <a:r>
              <a:rPr lang="en-US" dirty="0" smtClean="0"/>
              <a:t>Fascism</a:t>
            </a:r>
            <a:endParaRPr lang="en-US" dirty="0"/>
          </a:p>
        </p:txBody>
      </p:sp>
      <p:sp>
        <p:nvSpPr>
          <p:cNvPr id="7" name="Content Placeholder 6"/>
          <p:cNvSpPr>
            <a:spLocks noGrp="1"/>
          </p:cNvSpPr>
          <p:nvPr>
            <p:ph sz="half" idx="2"/>
          </p:nvPr>
        </p:nvSpPr>
        <p:spPr/>
        <p:txBody>
          <a:bodyPr>
            <a:normAutofit lnSpcReduction="10000"/>
          </a:bodyPr>
          <a:lstStyle/>
          <a:p>
            <a:r>
              <a:rPr lang="en-US" dirty="0" smtClean="0"/>
              <a:t>Nationalist Goals</a:t>
            </a:r>
          </a:p>
          <a:p>
            <a:r>
              <a:rPr lang="en-US" dirty="0" smtClean="0"/>
              <a:t>Allied with business leaders and wealthy landowners</a:t>
            </a:r>
          </a:p>
          <a:p>
            <a:pPr algn="ctr"/>
            <a:r>
              <a:rPr lang="en-US" dirty="0" smtClean="0"/>
              <a:t>Similarities</a:t>
            </a:r>
          </a:p>
          <a:p>
            <a:r>
              <a:rPr lang="en-US" dirty="0" smtClean="0"/>
              <a:t>Flourished during economic hard times</a:t>
            </a:r>
          </a:p>
          <a:p>
            <a:r>
              <a:rPr lang="en-US" dirty="0" smtClean="0"/>
              <a:t>Promoted extreme social change with totalitarian rule</a:t>
            </a:r>
          </a:p>
          <a:p>
            <a:pPr algn="ctr"/>
            <a:endParaRPr lang="en-US" dirty="0"/>
          </a:p>
        </p:txBody>
      </p:sp>
      <p:sp>
        <p:nvSpPr>
          <p:cNvPr id="8" name="Text Placeholder 7"/>
          <p:cNvSpPr>
            <a:spLocks noGrp="1"/>
          </p:cNvSpPr>
          <p:nvPr>
            <p:ph type="body" sz="quarter" idx="3"/>
          </p:nvPr>
        </p:nvSpPr>
        <p:spPr/>
        <p:txBody>
          <a:bodyPr/>
          <a:lstStyle/>
          <a:p>
            <a:r>
              <a:rPr lang="en-US" dirty="0" smtClean="0"/>
              <a:t>Communism</a:t>
            </a:r>
            <a:endParaRPr lang="en-US" dirty="0"/>
          </a:p>
        </p:txBody>
      </p:sp>
      <p:sp>
        <p:nvSpPr>
          <p:cNvPr id="9" name="Content Placeholder 8"/>
          <p:cNvSpPr>
            <a:spLocks noGrp="1"/>
          </p:cNvSpPr>
          <p:nvPr>
            <p:ph sz="quarter" idx="4"/>
          </p:nvPr>
        </p:nvSpPr>
        <p:spPr/>
        <p:txBody>
          <a:bodyPr/>
          <a:lstStyle/>
          <a:p>
            <a:r>
              <a:rPr lang="en-US" dirty="0" smtClean="0"/>
              <a:t>Worldwide Revolution</a:t>
            </a:r>
          </a:p>
          <a:p>
            <a:r>
              <a:rPr lang="en-US" dirty="0" smtClean="0"/>
              <a:t>Allied with the urban working class</a:t>
            </a:r>
          </a:p>
          <a:p>
            <a:pPr marL="301943" lvl="1" indent="0" algn="ctr">
              <a:buNone/>
            </a:pPr>
            <a:r>
              <a:rPr lang="en-US" dirty="0" smtClean="0"/>
              <a:t>Similarities</a:t>
            </a:r>
          </a:p>
          <a:p>
            <a:pPr marL="301943" lvl="1" indent="0">
              <a:buNone/>
            </a:pPr>
            <a:r>
              <a:rPr lang="en-US" dirty="0"/>
              <a:t>Flourished during economic hard times</a:t>
            </a:r>
          </a:p>
          <a:p>
            <a:pPr marL="301943" lvl="1" indent="0">
              <a:buNone/>
            </a:pPr>
            <a:r>
              <a:rPr lang="en-US" dirty="0"/>
              <a:t>Promoted extreme social change with totalitarian rule</a:t>
            </a:r>
          </a:p>
          <a:p>
            <a:pPr marL="301943" lvl="1" indent="0">
              <a:buNone/>
            </a:pPr>
            <a:endParaRPr lang="en-US" dirty="0" smtClean="0"/>
          </a:p>
          <a:p>
            <a:pPr marL="301943" lvl="1" indent="0" algn="ctr">
              <a:buNone/>
            </a:pPr>
            <a:endParaRPr lang="en-US" dirty="0"/>
          </a:p>
        </p:txBody>
      </p:sp>
    </p:spTree>
    <p:extLst>
      <p:ext uri="{BB962C8B-B14F-4D97-AF65-F5344CB8AC3E}">
        <p14:creationId xmlns:p14="http://schemas.microsoft.com/office/powerpoint/2010/main" val="3704906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Mussolini’s totalitarianism became a model for Stalin and Hitler</a:t>
            </a:r>
          </a:p>
          <a:p>
            <a:r>
              <a:rPr lang="en-US" dirty="0" smtClean="0"/>
              <a:t>Fascism appealed to people because of its promise of a strong stable government</a:t>
            </a:r>
          </a:p>
          <a:p>
            <a:r>
              <a:rPr lang="en-US" dirty="0" smtClean="0"/>
              <a:t>Fascism stirred national pride</a:t>
            </a:r>
          </a:p>
          <a:p>
            <a:r>
              <a:rPr lang="en-US" dirty="0" smtClean="0"/>
              <a:t>Fascism made government efficient</a:t>
            </a:r>
            <a:endParaRPr lang="en-US" dirty="0"/>
          </a:p>
        </p:txBody>
      </p:sp>
      <p:sp>
        <p:nvSpPr>
          <p:cNvPr id="7" name="Title 6"/>
          <p:cNvSpPr>
            <a:spLocks noGrp="1"/>
          </p:cNvSpPr>
          <p:nvPr>
            <p:ph type="title"/>
          </p:nvPr>
        </p:nvSpPr>
        <p:spPr/>
        <p:txBody>
          <a:bodyPr/>
          <a:lstStyle/>
          <a:p>
            <a:r>
              <a:rPr lang="en-US" dirty="0" smtClean="0"/>
              <a:t>Rule and Appeal</a:t>
            </a:r>
            <a:endParaRPr lang="en-US" dirty="0"/>
          </a:p>
        </p:txBody>
      </p:sp>
    </p:spTree>
    <p:extLst>
      <p:ext uri="{BB962C8B-B14F-4D97-AF65-F5344CB8AC3E}">
        <p14:creationId xmlns:p14="http://schemas.microsoft.com/office/powerpoint/2010/main" val="14171883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 did Conditions in Italy favor Mussolini’s rise to power?</a:t>
            </a:r>
          </a:p>
          <a:p>
            <a:r>
              <a:rPr lang="en-US" dirty="0"/>
              <a:t>How did Mussolini reshape Italy?</a:t>
            </a:r>
          </a:p>
          <a:p>
            <a:r>
              <a:rPr lang="en-US" dirty="0"/>
              <a:t>What were the values and goals of fascism?</a:t>
            </a:r>
          </a:p>
          <a:p>
            <a:endParaRPr lang="en-US" dirty="0"/>
          </a:p>
        </p:txBody>
      </p:sp>
      <p:sp>
        <p:nvSpPr>
          <p:cNvPr id="3" name="Title 2"/>
          <p:cNvSpPr>
            <a:spLocks noGrp="1"/>
          </p:cNvSpPr>
          <p:nvPr>
            <p:ph type="title"/>
          </p:nvPr>
        </p:nvSpPr>
        <p:spPr/>
        <p:txBody>
          <a:bodyPr/>
          <a:lstStyle/>
          <a:p>
            <a:r>
              <a:rPr lang="en-US" dirty="0" smtClean="0"/>
              <a:t>Make Sure You can answer…</a:t>
            </a:r>
            <a:endParaRPr lang="en-US" dirty="0"/>
          </a:p>
        </p:txBody>
      </p:sp>
    </p:spTree>
    <p:extLst>
      <p:ext uri="{BB962C8B-B14F-4D97-AF65-F5344CB8AC3E}">
        <p14:creationId xmlns:p14="http://schemas.microsoft.com/office/powerpoint/2010/main" val="34953237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Black Shirts</a:t>
            </a:r>
          </a:p>
          <a:p>
            <a:r>
              <a:rPr lang="en-US" dirty="0" smtClean="0"/>
              <a:t>Il Duce</a:t>
            </a:r>
          </a:p>
        </p:txBody>
      </p:sp>
      <p:sp>
        <p:nvSpPr>
          <p:cNvPr id="3" name="Title 2"/>
          <p:cNvSpPr>
            <a:spLocks noGrp="1"/>
          </p:cNvSpPr>
          <p:nvPr>
            <p:ph type="title"/>
          </p:nvPr>
        </p:nvSpPr>
        <p:spPr/>
        <p:txBody>
          <a:bodyPr/>
          <a:lstStyle/>
          <a:p>
            <a:r>
              <a:rPr lang="en-US" dirty="0" smtClean="0"/>
              <a:t>Make sure you can define…</a:t>
            </a:r>
            <a:endParaRPr lang="en-US" dirty="0"/>
          </a:p>
        </p:txBody>
      </p:sp>
    </p:spTree>
    <p:extLst>
      <p:ext uri="{BB962C8B-B14F-4D97-AF65-F5344CB8AC3E}">
        <p14:creationId xmlns:p14="http://schemas.microsoft.com/office/powerpoint/2010/main" val="34911482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1981200"/>
            <a:ext cx="4244181" cy="4244181"/>
          </a:xfrm>
        </p:spPr>
      </p:pic>
      <p:sp>
        <p:nvSpPr>
          <p:cNvPr id="3" name="Title 2"/>
          <p:cNvSpPr>
            <a:spLocks noGrp="1"/>
          </p:cNvSpPr>
          <p:nvPr>
            <p:ph type="title"/>
          </p:nvPr>
        </p:nvSpPr>
        <p:spPr/>
        <p:txBody>
          <a:bodyPr>
            <a:normAutofit fontScale="90000"/>
          </a:bodyPr>
          <a:lstStyle/>
          <a:p>
            <a:r>
              <a:rPr lang="en-US" dirty="0" smtClean="0"/>
              <a:t>Hitler and the Rise of Nazi Germany</a:t>
            </a:r>
            <a:endParaRPr lang="en-US" dirty="0"/>
          </a:p>
        </p:txBody>
      </p:sp>
    </p:spTree>
    <p:extLst>
      <p:ext uri="{BB962C8B-B14F-4D97-AF65-F5344CB8AC3E}">
        <p14:creationId xmlns:p14="http://schemas.microsoft.com/office/powerpoint/2010/main" val="23991006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Why did the Weimar government fail?</a:t>
            </a:r>
          </a:p>
          <a:p>
            <a:endParaRPr lang="en-US" dirty="0"/>
          </a:p>
          <a:p>
            <a:r>
              <a:rPr lang="en-US" dirty="0" smtClean="0"/>
              <a:t>How did Hitler Turn Germany into a totalitarian state?</a:t>
            </a:r>
          </a:p>
          <a:p>
            <a:endParaRPr lang="en-US" dirty="0"/>
          </a:p>
          <a:p>
            <a:r>
              <a:rPr lang="en-US" dirty="0" smtClean="0"/>
              <a:t>How did fascist leaders gain power in Eastern Europe?</a:t>
            </a:r>
            <a:endParaRPr lang="en-US" dirty="0"/>
          </a:p>
        </p:txBody>
      </p:sp>
      <p:sp>
        <p:nvSpPr>
          <p:cNvPr id="3" name="Title 2"/>
          <p:cNvSpPr>
            <a:spLocks noGrp="1"/>
          </p:cNvSpPr>
          <p:nvPr>
            <p:ph type="title"/>
          </p:nvPr>
        </p:nvSpPr>
        <p:spPr/>
        <p:txBody>
          <a:bodyPr/>
          <a:lstStyle/>
          <a:p>
            <a:r>
              <a:rPr lang="en-US" dirty="0" smtClean="0"/>
              <a:t>Make Sure You Can Answer…</a:t>
            </a:r>
            <a:endParaRPr lang="en-US" dirty="0"/>
          </a:p>
        </p:txBody>
      </p:sp>
    </p:spTree>
    <p:extLst>
      <p:ext uri="{BB962C8B-B14F-4D97-AF65-F5344CB8AC3E}">
        <p14:creationId xmlns:p14="http://schemas.microsoft.com/office/powerpoint/2010/main" val="8697842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Ruhr Valley</a:t>
            </a:r>
          </a:p>
          <a:p>
            <a:r>
              <a:rPr lang="en-US" dirty="0" smtClean="0"/>
              <a:t>Dawes Plan</a:t>
            </a:r>
          </a:p>
          <a:p>
            <a:r>
              <a:rPr lang="en-US" dirty="0" smtClean="0"/>
              <a:t>Mein </a:t>
            </a:r>
            <a:r>
              <a:rPr lang="en-US" dirty="0" err="1" smtClean="0"/>
              <a:t>Kampf</a:t>
            </a:r>
            <a:endParaRPr lang="en-US" dirty="0" smtClean="0"/>
          </a:p>
          <a:p>
            <a:r>
              <a:rPr lang="en-US" dirty="0" smtClean="0"/>
              <a:t>Third Reich</a:t>
            </a:r>
          </a:p>
          <a:p>
            <a:r>
              <a:rPr lang="en-US" dirty="0" smtClean="0"/>
              <a:t>Gestapo</a:t>
            </a:r>
          </a:p>
          <a:p>
            <a:r>
              <a:rPr lang="en-US" dirty="0" smtClean="0"/>
              <a:t>Nuremberg Laws</a:t>
            </a:r>
          </a:p>
          <a:p>
            <a:r>
              <a:rPr lang="en-US" dirty="0" err="1" smtClean="0"/>
              <a:t>Kristallnacht</a:t>
            </a:r>
            <a:endParaRPr lang="en-US" dirty="0" smtClean="0"/>
          </a:p>
          <a:p>
            <a:r>
              <a:rPr lang="en-US" dirty="0" smtClean="0"/>
              <a:t>Nicholas Horthy</a:t>
            </a:r>
          </a:p>
          <a:p>
            <a:r>
              <a:rPr lang="en-US" dirty="0" smtClean="0"/>
              <a:t>Joseph Pilsudski</a:t>
            </a:r>
          </a:p>
          <a:p>
            <a:r>
              <a:rPr lang="en-US" dirty="0" smtClean="0"/>
              <a:t>Concentration camp</a:t>
            </a:r>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Make Sure You can Define…</a:t>
            </a:r>
            <a:endParaRPr lang="en-US" dirty="0"/>
          </a:p>
        </p:txBody>
      </p:sp>
    </p:spTree>
    <p:extLst>
      <p:ext uri="{BB962C8B-B14F-4D97-AF65-F5344CB8AC3E}">
        <p14:creationId xmlns:p14="http://schemas.microsoft.com/office/powerpoint/2010/main" val="26403500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After World War One and the abdication of Kaiser William III, Germany adopted a parliamentary government </a:t>
            </a:r>
          </a:p>
          <a:p>
            <a:r>
              <a:rPr lang="en-US" dirty="0" smtClean="0"/>
              <a:t>The Weimar Republic faced big problems such as </a:t>
            </a:r>
          </a:p>
          <a:p>
            <a:pPr lvl="1"/>
            <a:r>
              <a:rPr lang="en-US" dirty="0" smtClean="0"/>
              <a:t>Coalition governments were unstable</a:t>
            </a:r>
          </a:p>
          <a:p>
            <a:pPr lvl="1"/>
            <a:r>
              <a:rPr lang="en-US" dirty="0" smtClean="0"/>
              <a:t>Conservatives longed for a powerful ruler</a:t>
            </a:r>
          </a:p>
          <a:p>
            <a:pPr lvl="1"/>
            <a:r>
              <a:rPr lang="en-US" dirty="0" smtClean="0"/>
              <a:t>The </a:t>
            </a:r>
            <a:r>
              <a:rPr lang="en-US" dirty="0" err="1" smtClean="0"/>
              <a:t>Versaiiles</a:t>
            </a:r>
            <a:r>
              <a:rPr lang="en-US" dirty="0" smtClean="0"/>
              <a:t> treaty was extremely unpopular</a:t>
            </a:r>
          </a:p>
          <a:p>
            <a:pPr lvl="1"/>
            <a:endParaRPr lang="en-US" dirty="0" smtClean="0"/>
          </a:p>
        </p:txBody>
      </p:sp>
      <p:sp>
        <p:nvSpPr>
          <p:cNvPr id="3" name="Title 2"/>
          <p:cNvSpPr>
            <a:spLocks noGrp="1"/>
          </p:cNvSpPr>
          <p:nvPr>
            <p:ph type="title"/>
          </p:nvPr>
        </p:nvSpPr>
        <p:spPr/>
        <p:txBody>
          <a:bodyPr/>
          <a:lstStyle/>
          <a:p>
            <a:r>
              <a:rPr lang="en-US" dirty="0" smtClean="0"/>
              <a:t>Struggles of the Weimar Republic</a:t>
            </a:r>
            <a:endParaRPr lang="en-US" dirty="0"/>
          </a:p>
        </p:txBody>
      </p:sp>
    </p:spTree>
    <p:extLst>
      <p:ext uri="{BB962C8B-B14F-4D97-AF65-F5344CB8AC3E}">
        <p14:creationId xmlns:p14="http://schemas.microsoft.com/office/powerpoint/2010/main" val="11141289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Inflation</a:t>
            </a:r>
          </a:p>
          <a:p>
            <a:pPr lvl="1"/>
            <a:r>
              <a:rPr lang="en-US" dirty="0" smtClean="0"/>
              <a:t>When Germany fell behind on reparations payments, France took the Ruhr Valley</a:t>
            </a:r>
          </a:p>
          <a:p>
            <a:pPr lvl="1"/>
            <a:r>
              <a:rPr lang="en-US" dirty="0" smtClean="0"/>
              <a:t>This led to Germany printing so much money, the German mark was devalued. (944,000 for a loaf of bread)</a:t>
            </a:r>
          </a:p>
          <a:p>
            <a:pPr lvl="1"/>
            <a:r>
              <a:rPr lang="en-US" dirty="0" smtClean="0"/>
              <a:t>The U.S. tried to help with the Dawes plan, but memories of the harsh treatment paved the way for Hitler</a:t>
            </a:r>
            <a:endParaRPr lang="en-US" dirty="0"/>
          </a:p>
        </p:txBody>
      </p:sp>
      <p:sp>
        <p:nvSpPr>
          <p:cNvPr id="3" name="Title 2"/>
          <p:cNvSpPr>
            <a:spLocks noGrp="1"/>
          </p:cNvSpPr>
          <p:nvPr>
            <p:ph type="title"/>
          </p:nvPr>
        </p:nvSpPr>
        <p:spPr/>
        <p:txBody>
          <a:bodyPr/>
          <a:lstStyle/>
          <a:p>
            <a:r>
              <a:rPr lang="en-US" dirty="0" smtClean="0"/>
              <a:t>More Problems</a:t>
            </a:r>
            <a:endParaRPr lang="en-US" dirty="0"/>
          </a:p>
        </p:txBody>
      </p:sp>
    </p:spTree>
    <p:extLst>
      <p:ext uri="{BB962C8B-B14F-4D97-AF65-F5344CB8AC3E}">
        <p14:creationId xmlns:p14="http://schemas.microsoft.com/office/powerpoint/2010/main" val="55596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Spirit of Locarno: Several nations signed treaties which settled Germany’s borders.(</a:t>
            </a:r>
            <a:r>
              <a:rPr lang="en-US" dirty="0" err="1" smtClean="0"/>
              <a:t>Sudentland</a:t>
            </a:r>
            <a:r>
              <a:rPr lang="en-US" smtClean="0"/>
              <a:t>)</a:t>
            </a:r>
            <a:endParaRPr lang="en-US" dirty="0" smtClean="0"/>
          </a:p>
          <a:p>
            <a:r>
              <a:rPr lang="en-US" dirty="0" smtClean="0"/>
              <a:t>Almost every nation in the world signed onto the Kellogg-Briand pact in which they promised to “renounce war as an instrument of national policy”</a:t>
            </a:r>
          </a:p>
          <a:p>
            <a:r>
              <a:rPr lang="en-US" dirty="0" smtClean="0"/>
              <a:t>Several powerful nations, including Germany and the USSR joined the League of Nations </a:t>
            </a:r>
          </a:p>
        </p:txBody>
      </p:sp>
      <p:sp>
        <p:nvSpPr>
          <p:cNvPr id="2" name="Title 1"/>
          <p:cNvSpPr>
            <a:spLocks noGrp="1"/>
          </p:cNvSpPr>
          <p:nvPr>
            <p:ph type="title"/>
          </p:nvPr>
        </p:nvSpPr>
        <p:spPr/>
        <p:txBody>
          <a:bodyPr/>
          <a:lstStyle/>
          <a:p>
            <a:r>
              <a:rPr lang="en-US" dirty="0" smtClean="0"/>
              <a:t>Pursuing Peace </a:t>
            </a:r>
            <a:endParaRPr lang="en-US" dirty="0"/>
          </a:p>
        </p:txBody>
      </p:sp>
    </p:spTree>
    <p:extLst>
      <p:ext uri="{BB962C8B-B14F-4D97-AF65-F5344CB8AC3E}">
        <p14:creationId xmlns:p14="http://schemas.microsoft.com/office/powerpoint/2010/main" val="19436100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Born in Vienna , Austria in 1889</a:t>
            </a:r>
          </a:p>
          <a:p>
            <a:pPr marL="0" indent="0">
              <a:buNone/>
            </a:pPr>
            <a:endParaRPr lang="en-US" dirty="0" smtClean="0"/>
          </a:p>
          <a:p>
            <a:r>
              <a:rPr lang="en-US" dirty="0" smtClean="0"/>
              <a:t>After fighting in </a:t>
            </a:r>
            <a:r>
              <a:rPr lang="en-US" smtClean="0"/>
              <a:t>World </a:t>
            </a:r>
            <a:r>
              <a:rPr lang="en-US" smtClean="0"/>
              <a:t>War </a:t>
            </a:r>
            <a:r>
              <a:rPr lang="en-US" dirty="0" smtClean="0"/>
              <a:t>One, he became the leader of the National Socialist, or Nazi party</a:t>
            </a:r>
          </a:p>
          <a:p>
            <a:endParaRPr lang="en-US" dirty="0"/>
          </a:p>
        </p:txBody>
      </p:sp>
      <p:sp>
        <p:nvSpPr>
          <p:cNvPr id="3" name="Title 2"/>
          <p:cNvSpPr>
            <a:spLocks noGrp="1"/>
          </p:cNvSpPr>
          <p:nvPr>
            <p:ph type="title"/>
          </p:nvPr>
        </p:nvSpPr>
        <p:spPr/>
        <p:txBody>
          <a:bodyPr/>
          <a:lstStyle/>
          <a:p>
            <a:r>
              <a:rPr lang="en-US" dirty="0" smtClean="0"/>
              <a:t>Adolf Hitler</a:t>
            </a:r>
            <a:endParaRPr lang="en-US" dirty="0"/>
          </a:p>
        </p:txBody>
      </p:sp>
    </p:spTree>
    <p:extLst>
      <p:ext uri="{BB962C8B-B14F-4D97-AF65-F5344CB8AC3E}">
        <p14:creationId xmlns:p14="http://schemas.microsoft.com/office/powerpoint/2010/main" val="377535671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While in prison for attempting to take power in Germany Hitler wrote Mein </a:t>
            </a:r>
            <a:r>
              <a:rPr lang="en-US" dirty="0" err="1" smtClean="0"/>
              <a:t>Kampf</a:t>
            </a:r>
            <a:endParaRPr lang="en-US" dirty="0" smtClean="0"/>
          </a:p>
          <a:p>
            <a:r>
              <a:rPr lang="en-US" dirty="0" smtClean="0"/>
              <a:t>The book outline Hitler’s belief in Racial Superiority of the Aryan people, and blamed Germany’s loss in World War One on Marxists and Jews</a:t>
            </a:r>
          </a:p>
          <a:p>
            <a:r>
              <a:rPr lang="en-US" dirty="0" smtClean="0"/>
              <a:t>Hitler claimed that Germany need to expand, and that other races should bow to the Aryans</a:t>
            </a:r>
          </a:p>
        </p:txBody>
      </p:sp>
      <p:sp>
        <p:nvSpPr>
          <p:cNvPr id="3" name="Title 2"/>
          <p:cNvSpPr>
            <a:spLocks noGrp="1"/>
          </p:cNvSpPr>
          <p:nvPr>
            <p:ph type="title"/>
          </p:nvPr>
        </p:nvSpPr>
        <p:spPr/>
        <p:txBody>
          <a:bodyPr/>
          <a:lstStyle/>
          <a:p>
            <a:r>
              <a:rPr lang="en-US" dirty="0" smtClean="0"/>
              <a:t>Mein </a:t>
            </a:r>
            <a:r>
              <a:rPr lang="en-US" dirty="0" err="1" smtClean="0"/>
              <a:t>Kampf</a:t>
            </a:r>
            <a:endParaRPr lang="en-US" dirty="0"/>
          </a:p>
        </p:txBody>
      </p:sp>
    </p:spTree>
    <p:extLst>
      <p:ext uri="{BB962C8B-B14F-4D97-AF65-F5344CB8AC3E}">
        <p14:creationId xmlns:p14="http://schemas.microsoft.com/office/powerpoint/2010/main" val="32598878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After Hitler was released many people began to follow him</a:t>
            </a:r>
          </a:p>
          <a:p>
            <a:r>
              <a:rPr lang="en-US" dirty="0" smtClean="0"/>
              <a:t>The Nazi party won seats in Germany’s legislature, the Reichstag.</a:t>
            </a:r>
          </a:p>
          <a:p>
            <a:r>
              <a:rPr lang="en-US" dirty="0" smtClean="0"/>
              <a:t>Many people called for Hitler to become Chancellor of Germany, and he was legally voted into power. </a:t>
            </a:r>
          </a:p>
          <a:p>
            <a:r>
              <a:rPr lang="en-US" dirty="0" smtClean="0"/>
              <a:t>Hitler then suspended Civil Rights, eliminated other political parties</a:t>
            </a:r>
            <a:endParaRPr lang="en-US" dirty="0"/>
          </a:p>
        </p:txBody>
      </p:sp>
      <p:sp>
        <p:nvSpPr>
          <p:cNvPr id="3" name="Title 2"/>
          <p:cNvSpPr>
            <a:spLocks noGrp="1"/>
          </p:cNvSpPr>
          <p:nvPr>
            <p:ph type="title"/>
          </p:nvPr>
        </p:nvSpPr>
        <p:spPr/>
        <p:txBody>
          <a:bodyPr/>
          <a:lstStyle/>
          <a:p>
            <a:r>
              <a:rPr lang="en-US" dirty="0" smtClean="0"/>
              <a:t>Road to Power </a:t>
            </a:r>
            <a:endParaRPr lang="en-US" dirty="0"/>
          </a:p>
        </p:txBody>
      </p:sp>
    </p:spTree>
    <p:extLst>
      <p:ext uri="{BB962C8B-B14F-4D97-AF65-F5344CB8AC3E}">
        <p14:creationId xmlns:p14="http://schemas.microsoft.com/office/powerpoint/2010/main" val="748103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Hitler’s Third Reich</a:t>
            </a:r>
            <a:endParaRPr lang="en-US" dirty="0"/>
          </a:p>
        </p:txBody>
      </p:sp>
      <p:sp>
        <p:nvSpPr>
          <p:cNvPr id="4" name="Text Placeholder 3"/>
          <p:cNvSpPr>
            <a:spLocks noGrp="1"/>
          </p:cNvSpPr>
          <p:nvPr>
            <p:ph type="body" idx="1"/>
          </p:nvPr>
        </p:nvSpPr>
        <p:spPr/>
        <p:txBody>
          <a:bodyPr/>
          <a:lstStyle/>
          <a:p>
            <a:r>
              <a:rPr lang="en-US" dirty="0" smtClean="0"/>
              <a:t>Economic Policy</a:t>
            </a:r>
            <a:endParaRPr lang="en-US" dirty="0"/>
          </a:p>
        </p:txBody>
      </p:sp>
      <p:sp>
        <p:nvSpPr>
          <p:cNvPr id="2" name="Content Placeholder 1"/>
          <p:cNvSpPr>
            <a:spLocks noGrp="1"/>
          </p:cNvSpPr>
          <p:nvPr>
            <p:ph sz="half" idx="2"/>
          </p:nvPr>
        </p:nvSpPr>
        <p:spPr/>
        <p:txBody>
          <a:bodyPr/>
          <a:lstStyle/>
          <a:p>
            <a:r>
              <a:rPr lang="en-US" dirty="0" smtClean="0"/>
              <a:t>The Nazis began to build housing and highways</a:t>
            </a:r>
          </a:p>
          <a:p>
            <a:r>
              <a:rPr lang="en-US" dirty="0" smtClean="0"/>
              <a:t>Germany began rebuilding their military, which gave many people jobs</a:t>
            </a:r>
          </a:p>
          <a:p>
            <a:r>
              <a:rPr lang="en-US" dirty="0" smtClean="0"/>
              <a:t>Big business and labor came under government control</a:t>
            </a:r>
            <a:endParaRPr lang="en-US" dirty="0"/>
          </a:p>
        </p:txBody>
      </p:sp>
      <p:sp>
        <p:nvSpPr>
          <p:cNvPr id="5" name="Text Placeholder 4"/>
          <p:cNvSpPr>
            <a:spLocks noGrp="1"/>
          </p:cNvSpPr>
          <p:nvPr>
            <p:ph type="body" sz="quarter" idx="3"/>
          </p:nvPr>
        </p:nvSpPr>
        <p:spPr/>
        <p:txBody>
          <a:bodyPr/>
          <a:lstStyle/>
          <a:p>
            <a:r>
              <a:rPr lang="en-US" dirty="0" smtClean="0"/>
              <a:t>Social Policy</a:t>
            </a:r>
            <a:endParaRPr lang="en-US" dirty="0"/>
          </a:p>
        </p:txBody>
      </p:sp>
      <p:sp>
        <p:nvSpPr>
          <p:cNvPr id="6" name="Content Placeholder 5"/>
          <p:cNvSpPr>
            <a:spLocks noGrp="1"/>
          </p:cNvSpPr>
          <p:nvPr>
            <p:ph sz="quarter" idx="4"/>
          </p:nvPr>
        </p:nvSpPr>
        <p:spPr/>
        <p:txBody>
          <a:bodyPr/>
          <a:lstStyle/>
          <a:p>
            <a:r>
              <a:rPr lang="en-US" dirty="0" smtClean="0"/>
              <a:t>German Youth were taught racist ideology</a:t>
            </a:r>
          </a:p>
          <a:p>
            <a:r>
              <a:rPr lang="en-US" dirty="0" smtClean="0"/>
              <a:t>Hitler Youth were taught absolute loyalty while preparing for war</a:t>
            </a:r>
          </a:p>
          <a:p>
            <a:r>
              <a:rPr lang="en-US" dirty="0" smtClean="0"/>
              <a:t>Women were taught the only job they </a:t>
            </a:r>
            <a:r>
              <a:rPr lang="en-US" smtClean="0"/>
              <a:t>were fit </a:t>
            </a:r>
            <a:r>
              <a:rPr lang="en-US" dirty="0" smtClean="0"/>
              <a:t>for was motherhood</a:t>
            </a:r>
            <a:endParaRPr lang="en-US" dirty="0"/>
          </a:p>
        </p:txBody>
      </p:sp>
    </p:spTree>
    <p:extLst>
      <p:ext uri="{BB962C8B-B14F-4D97-AF65-F5344CB8AC3E}">
        <p14:creationId xmlns:p14="http://schemas.microsoft.com/office/powerpoint/2010/main" val="101237188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All art and music were used as propaganda, modern art and music was not allowed</a:t>
            </a:r>
          </a:p>
          <a:p>
            <a:r>
              <a:rPr lang="en-US" dirty="0" smtClean="0"/>
              <a:t>Schools taught from a Nazi perspective, burning books that did not agree with Hitler’s worldview</a:t>
            </a:r>
          </a:p>
          <a:p>
            <a:r>
              <a:rPr lang="en-US" dirty="0" smtClean="0"/>
              <a:t>Christian churches were closed, and only re-opened as a state church</a:t>
            </a:r>
          </a:p>
          <a:p>
            <a:r>
              <a:rPr lang="en-US" dirty="0" smtClean="0"/>
              <a:t>Hitler wanted to eliminate all Jews from Germany, many laws were passed discriminating against them</a:t>
            </a:r>
            <a:endParaRPr lang="en-US" dirty="0"/>
          </a:p>
        </p:txBody>
      </p:sp>
      <p:sp>
        <p:nvSpPr>
          <p:cNvPr id="7" name="Title 6"/>
          <p:cNvSpPr>
            <a:spLocks noGrp="1"/>
          </p:cNvSpPr>
          <p:nvPr>
            <p:ph type="title"/>
          </p:nvPr>
        </p:nvSpPr>
        <p:spPr/>
        <p:txBody>
          <a:bodyPr/>
          <a:lstStyle/>
          <a:p>
            <a:r>
              <a:rPr lang="en-US" dirty="0" smtClean="0"/>
              <a:t>Purging German Culture</a:t>
            </a:r>
            <a:endParaRPr lang="en-US" dirty="0"/>
          </a:p>
        </p:txBody>
      </p:sp>
    </p:spTree>
    <p:extLst>
      <p:ext uri="{BB962C8B-B14F-4D97-AF65-F5344CB8AC3E}">
        <p14:creationId xmlns:p14="http://schemas.microsoft.com/office/powerpoint/2010/main" val="35801093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November 9 and 10 1938</a:t>
            </a:r>
          </a:p>
          <a:p>
            <a:r>
              <a:rPr lang="en-US" dirty="0" smtClean="0"/>
              <a:t>Nazi led mobs attacked Jewish communities all over Germany</a:t>
            </a:r>
          </a:p>
          <a:p>
            <a:r>
              <a:rPr lang="en-US" dirty="0" smtClean="0"/>
              <a:t>People were dragged from their homes and beaten, children watched as their homes were burned and parents were beaten.  </a:t>
            </a:r>
          </a:p>
          <a:p>
            <a:r>
              <a:rPr lang="en-US" dirty="0" smtClean="0"/>
              <a:t>Hitler made the Jewish families pay for the damage.  </a:t>
            </a:r>
          </a:p>
          <a:p>
            <a:r>
              <a:rPr lang="en-US" dirty="0" smtClean="0"/>
              <a:t>Many Jewish people were then sent to Concentration Camps. </a:t>
            </a:r>
            <a:endParaRPr lang="en-US" dirty="0"/>
          </a:p>
        </p:txBody>
      </p:sp>
      <p:sp>
        <p:nvSpPr>
          <p:cNvPr id="3" name="Title 2"/>
          <p:cNvSpPr>
            <a:spLocks noGrp="1"/>
          </p:cNvSpPr>
          <p:nvPr>
            <p:ph type="title"/>
          </p:nvPr>
        </p:nvSpPr>
        <p:spPr/>
        <p:txBody>
          <a:bodyPr/>
          <a:lstStyle/>
          <a:p>
            <a:r>
              <a:rPr lang="en-US" dirty="0" smtClean="0"/>
              <a:t>Night of Broken Glass</a:t>
            </a:r>
            <a:endParaRPr lang="en-US" dirty="0"/>
          </a:p>
        </p:txBody>
      </p:sp>
    </p:spTree>
    <p:extLst>
      <p:ext uri="{BB962C8B-B14F-4D97-AF65-F5344CB8AC3E}">
        <p14:creationId xmlns:p14="http://schemas.microsoft.com/office/powerpoint/2010/main" val="3088730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Ethnic conflict flared throughout Europe in places like Yugoslavia, Czechoslovakia, Poland, Hungary, and Romania</a:t>
            </a:r>
          </a:p>
          <a:p>
            <a:r>
              <a:rPr lang="en-US" dirty="0" smtClean="0"/>
              <a:t>Nicholas Horthy became the totalitarian leader in Hungary</a:t>
            </a:r>
          </a:p>
          <a:p>
            <a:r>
              <a:rPr lang="en-US" dirty="0" smtClean="0"/>
              <a:t>Joseph Pilsudski became the totalitarian leader in Poland.</a:t>
            </a:r>
          </a:p>
          <a:p>
            <a:r>
              <a:rPr lang="en-US" dirty="0" smtClean="0"/>
              <a:t>Both leaders were anti-Semitic</a:t>
            </a:r>
          </a:p>
          <a:p>
            <a:endParaRPr lang="en-US" dirty="0"/>
          </a:p>
        </p:txBody>
      </p:sp>
      <p:sp>
        <p:nvSpPr>
          <p:cNvPr id="3" name="Title 2"/>
          <p:cNvSpPr>
            <a:spLocks noGrp="1"/>
          </p:cNvSpPr>
          <p:nvPr>
            <p:ph type="title"/>
          </p:nvPr>
        </p:nvSpPr>
        <p:spPr/>
        <p:txBody>
          <a:bodyPr>
            <a:normAutofit fontScale="90000"/>
          </a:bodyPr>
          <a:lstStyle/>
          <a:p>
            <a:r>
              <a:rPr lang="en-US" dirty="0" smtClean="0"/>
              <a:t>Authoritarian Rule in Eastern Europe</a:t>
            </a:r>
            <a:endParaRPr lang="en-US" dirty="0"/>
          </a:p>
        </p:txBody>
      </p:sp>
    </p:spTree>
    <p:extLst>
      <p:ext uri="{BB962C8B-B14F-4D97-AF65-F5344CB8AC3E}">
        <p14:creationId xmlns:p14="http://schemas.microsoft.com/office/powerpoint/2010/main" val="40732400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Why did the Weimar government fail?</a:t>
            </a:r>
          </a:p>
          <a:p>
            <a:endParaRPr lang="en-US" dirty="0"/>
          </a:p>
          <a:p>
            <a:r>
              <a:rPr lang="en-US" dirty="0"/>
              <a:t>How did Hitler Turn Germany into a totalitarian state?</a:t>
            </a:r>
          </a:p>
          <a:p>
            <a:endParaRPr lang="en-US" dirty="0"/>
          </a:p>
          <a:p>
            <a:r>
              <a:rPr lang="en-US" dirty="0"/>
              <a:t>How did fascist leaders gain power in Eastern Europe?</a:t>
            </a:r>
          </a:p>
          <a:p>
            <a:endParaRPr lang="en-US" dirty="0"/>
          </a:p>
        </p:txBody>
      </p:sp>
      <p:sp>
        <p:nvSpPr>
          <p:cNvPr id="3" name="Title 2"/>
          <p:cNvSpPr>
            <a:spLocks noGrp="1"/>
          </p:cNvSpPr>
          <p:nvPr>
            <p:ph type="title"/>
          </p:nvPr>
        </p:nvSpPr>
        <p:spPr/>
        <p:txBody>
          <a:bodyPr/>
          <a:lstStyle/>
          <a:p>
            <a:r>
              <a:rPr lang="en-US" dirty="0"/>
              <a:t>Make Sure You Can Answer…</a:t>
            </a:r>
          </a:p>
        </p:txBody>
      </p:sp>
    </p:spTree>
    <p:extLst>
      <p:ext uri="{BB962C8B-B14F-4D97-AF65-F5344CB8AC3E}">
        <p14:creationId xmlns:p14="http://schemas.microsoft.com/office/powerpoint/2010/main" val="12997589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Ruhr Valley</a:t>
            </a:r>
          </a:p>
          <a:p>
            <a:r>
              <a:rPr lang="en-US" dirty="0"/>
              <a:t>Dawes Plan</a:t>
            </a:r>
          </a:p>
          <a:p>
            <a:r>
              <a:rPr lang="en-US" dirty="0"/>
              <a:t>Mein </a:t>
            </a:r>
            <a:r>
              <a:rPr lang="en-US" dirty="0" err="1"/>
              <a:t>Kampf</a:t>
            </a:r>
            <a:endParaRPr lang="en-US" dirty="0"/>
          </a:p>
          <a:p>
            <a:r>
              <a:rPr lang="en-US" dirty="0"/>
              <a:t>Third Reich</a:t>
            </a:r>
          </a:p>
          <a:p>
            <a:r>
              <a:rPr lang="en-US" dirty="0"/>
              <a:t>Gestapo</a:t>
            </a:r>
          </a:p>
          <a:p>
            <a:r>
              <a:rPr lang="en-US" dirty="0"/>
              <a:t>Nuremberg Laws</a:t>
            </a:r>
          </a:p>
          <a:p>
            <a:r>
              <a:rPr lang="en-US" dirty="0" err="1"/>
              <a:t>Kristallnacht</a:t>
            </a:r>
            <a:endParaRPr lang="en-US" dirty="0"/>
          </a:p>
          <a:p>
            <a:r>
              <a:rPr lang="en-US" dirty="0"/>
              <a:t>Nicholas Horthy</a:t>
            </a:r>
          </a:p>
          <a:p>
            <a:r>
              <a:rPr lang="en-US" dirty="0"/>
              <a:t>Joseph Pilsudski</a:t>
            </a:r>
          </a:p>
          <a:p>
            <a:r>
              <a:rPr lang="en-US" dirty="0"/>
              <a:t>Concentration camp</a:t>
            </a:r>
          </a:p>
          <a:p>
            <a:endParaRPr lang="en-US" dirty="0"/>
          </a:p>
        </p:txBody>
      </p:sp>
      <p:sp>
        <p:nvSpPr>
          <p:cNvPr id="3" name="Title 2"/>
          <p:cNvSpPr>
            <a:spLocks noGrp="1"/>
          </p:cNvSpPr>
          <p:nvPr>
            <p:ph type="title"/>
          </p:nvPr>
        </p:nvSpPr>
        <p:spPr/>
        <p:txBody>
          <a:bodyPr/>
          <a:lstStyle/>
          <a:p>
            <a:r>
              <a:rPr lang="en-US" dirty="0"/>
              <a:t>Make Sure You can Define…</a:t>
            </a:r>
          </a:p>
        </p:txBody>
      </p:sp>
    </p:spTree>
    <p:extLst>
      <p:ext uri="{BB962C8B-B14F-4D97-AF65-F5344CB8AC3E}">
        <p14:creationId xmlns:p14="http://schemas.microsoft.com/office/powerpoint/2010/main" val="2549074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Europe’s economy was becoming stronger, but only in some countries</a:t>
            </a:r>
          </a:p>
          <a:p>
            <a:r>
              <a:rPr lang="en-US" dirty="0" smtClean="0"/>
              <a:t>The United States became the world’s leading economy, as investment capital was helping to rebuild Europe.</a:t>
            </a:r>
            <a:endParaRPr lang="en-US" dirty="0"/>
          </a:p>
        </p:txBody>
      </p:sp>
      <p:sp>
        <p:nvSpPr>
          <p:cNvPr id="2" name="Title 1"/>
          <p:cNvSpPr>
            <a:spLocks noGrp="1"/>
          </p:cNvSpPr>
          <p:nvPr>
            <p:ph type="title"/>
          </p:nvPr>
        </p:nvSpPr>
        <p:spPr/>
        <p:txBody>
          <a:bodyPr/>
          <a:lstStyle/>
          <a:p>
            <a:r>
              <a:rPr lang="en-US" dirty="0" smtClean="0"/>
              <a:t>Recovery and Collapse</a:t>
            </a:r>
            <a:endParaRPr lang="en-US" dirty="0"/>
          </a:p>
        </p:txBody>
      </p:sp>
    </p:spTree>
    <p:extLst>
      <p:ext uri="{BB962C8B-B14F-4D97-AF65-F5344CB8AC3E}">
        <p14:creationId xmlns:p14="http://schemas.microsoft.com/office/powerpoint/2010/main" val="25679809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Lots of goods had been produced during the war, when demand for raw material was high.  After the war the demand was gone, so prices fell.  Good for consumers, but bad for suppliers of raw materials.</a:t>
            </a:r>
          </a:p>
          <a:p>
            <a:r>
              <a:rPr lang="en-US" dirty="0" smtClean="0"/>
              <a:t>Workers were also being paid higher wages, which had in turn raised the price of manufactured goods.</a:t>
            </a:r>
            <a:endParaRPr lang="en-US" dirty="0"/>
          </a:p>
        </p:txBody>
      </p:sp>
      <p:sp>
        <p:nvSpPr>
          <p:cNvPr id="2" name="Title 1"/>
          <p:cNvSpPr>
            <a:spLocks noGrp="1"/>
          </p:cNvSpPr>
          <p:nvPr>
            <p:ph type="title"/>
          </p:nvPr>
        </p:nvSpPr>
        <p:spPr/>
        <p:txBody>
          <a:bodyPr/>
          <a:lstStyle/>
          <a:p>
            <a:r>
              <a:rPr lang="en-US" dirty="0" smtClean="0"/>
              <a:t>A Dangerous Imbalance</a:t>
            </a:r>
            <a:endParaRPr lang="en-US" dirty="0"/>
          </a:p>
        </p:txBody>
      </p:sp>
    </p:spTree>
    <p:extLst>
      <p:ext uri="{BB962C8B-B14F-4D97-AF65-F5344CB8AC3E}">
        <p14:creationId xmlns:p14="http://schemas.microsoft.com/office/powerpoint/2010/main" val="80640664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the U.S. many investors had bought stocks on margin.</a:t>
            </a:r>
          </a:p>
          <a:p>
            <a:r>
              <a:rPr lang="en-US" dirty="0" smtClean="0"/>
              <a:t>Bankers called in their loans, which people could not pay, so stock prices crashed, eliminating the fortunes of many investors.</a:t>
            </a:r>
            <a:endParaRPr lang="en-US" dirty="0"/>
          </a:p>
        </p:txBody>
      </p:sp>
      <p:sp>
        <p:nvSpPr>
          <p:cNvPr id="2" name="Title 1"/>
          <p:cNvSpPr>
            <a:spLocks noGrp="1"/>
          </p:cNvSpPr>
          <p:nvPr>
            <p:ph type="title"/>
          </p:nvPr>
        </p:nvSpPr>
        <p:spPr/>
        <p:txBody>
          <a:bodyPr/>
          <a:lstStyle/>
          <a:p>
            <a:r>
              <a:rPr lang="en-US" dirty="0" smtClean="0"/>
              <a:t>The Crash</a:t>
            </a:r>
            <a:endParaRPr lang="en-US" dirty="0"/>
          </a:p>
        </p:txBody>
      </p:sp>
    </p:spTree>
    <p:extLst>
      <p:ext uri="{BB962C8B-B14F-4D97-AF65-F5344CB8AC3E}">
        <p14:creationId xmlns:p14="http://schemas.microsoft.com/office/powerpoint/2010/main" val="16473263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1753</TotalTime>
  <Words>2688</Words>
  <Application>Microsoft Office PowerPoint</Application>
  <PresentationFormat>On-screen Show (4:3)</PresentationFormat>
  <Paragraphs>330</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Waveform</vt:lpstr>
      <vt:lpstr>Crisis of Democracy in the West</vt:lpstr>
      <vt:lpstr>The Western Democracies</vt:lpstr>
      <vt:lpstr>Make Sure you Can Answer…</vt:lpstr>
      <vt:lpstr>Make Sure You Can Define…</vt:lpstr>
      <vt:lpstr>Postwar Problems</vt:lpstr>
      <vt:lpstr>Pursuing Peace </vt:lpstr>
      <vt:lpstr>Recovery and Collapse</vt:lpstr>
      <vt:lpstr>A Dangerous Imbalance</vt:lpstr>
      <vt:lpstr>The Crash</vt:lpstr>
      <vt:lpstr>Disaster</vt:lpstr>
      <vt:lpstr>Global Impact</vt:lpstr>
      <vt:lpstr>Britain in the Postwar Era</vt:lpstr>
      <vt:lpstr>Economics and Politics</vt:lpstr>
      <vt:lpstr>Irish Independence</vt:lpstr>
      <vt:lpstr>Britain and the World</vt:lpstr>
      <vt:lpstr>France Pursues Security</vt:lpstr>
      <vt:lpstr>Coalition Governments</vt:lpstr>
      <vt:lpstr>The Maginot Line</vt:lpstr>
      <vt:lpstr>Prosperity and Depression in the U.S</vt:lpstr>
      <vt:lpstr>The New Deal</vt:lpstr>
      <vt:lpstr>Make Sure you Can Answer…</vt:lpstr>
      <vt:lpstr>Make Sure You Can Define…</vt:lpstr>
      <vt:lpstr>A Culture in Conflict</vt:lpstr>
      <vt:lpstr>Make Sure You can Answer…</vt:lpstr>
      <vt:lpstr>Make sure you can define…</vt:lpstr>
      <vt:lpstr>New Views of the Universe</vt:lpstr>
      <vt:lpstr>Relativity</vt:lpstr>
      <vt:lpstr>The Mind</vt:lpstr>
      <vt:lpstr>The New Literature</vt:lpstr>
      <vt:lpstr>PowerPoint Presentation</vt:lpstr>
      <vt:lpstr>Literature of the Inner Mind</vt:lpstr>
      <vt:lpstr>Finnegan’s Wake Excerpt</vt:lpstr>
      <vt:lpstr>Modern Art</vt:lpstr>
      <vt:lpstr>Henri Matisse </vt:lpstr>
      <vt:lpstr>Pablo Picasso</vt:lpstr>
      <vt:lpstr>Dadism-  “Dada is life without discipline or morality-we spit on humanity”</vt:lpstr>
      <vt:lpstr>Surrealism</vt:lpstr>
      <vt:lpstr>Architecture also reflected the time, as seen by buildings designed by those from the Bauhaus school</vt:lpstr>
      <vt:lpstr>Popular Culture</vt:lpstr>
      <vt:lpstr>Louis Armstrong</vt:lpstr>
      <vt:lpstr>Fascism in Italy</vt:lpstr>
      <vt:lpstr>Make sure you can answer…</vt:lpstr>
      <vt:lpstr>Make Sure You can define…</vt:lpstr>
      <vt:lpstr>Rise of Mussolini</vt:lpstr>
      <vt:lpstr>A fiery Speaker</vt:lpstr>
      <vt:lpstr>Seizing Power</vt:lpstr>
      <vt:lpstr>Mussolini’s Italy</vt:lpstr>
      <vt:lpstr>Believe! Obey! Fight!</vt:lpstr>
      <vt:lpstr>Youth</vt:lpstr>
      <vt:lpstr>What is Fascism?</vt:lpstr>
      <vt:lpstr>Fascism and Communism</vt:lpstr>
      <vt:lpstr>Rule and Appeal</vt:lpstr>
      <vt:lpstr>Make Sure You can answer…</vt:lpstr>
      <vt:lpstr>Make sure you can define…</vt:lpstr>
      <vt:lpstr>Hitler and the Rise of Nazi Germany</vt:lpstr>
      <vt:lpstr>Make Sure You Can Answer…</vt:lpstr>
      <vt:lpstr>Make Sure You can Define…</vt:lpstr>
      <vt:lpstr>Struggles of the Weimar Republic</vt:lpstr>
      <vt:lpstr>More Problems</vt:lpstr>
      <vt:lpstr>Adolf Hitler</vt:lpstr>
      <vt:lpstr>Mein Kampf</vt:lpstr>
      <vt:lpstr>Road to Power </vt:lpstr>
      <vt:lpstr>Hitler’s Third Reich</vt:lpstr>
      <vt:lpstr>Purging German Culture</vt:lpstr>
      <vt:lpstr>Night of Broken Glass</vt:lpstr>
      <vt:lpstr>Authoritarian Rule in Eastern Europe</vt:lpstr>
      <vt:lpstr>Make Sure You Can Answer…</vt:lpstr>
      <vt:lpstr>Make Sure You can Define…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of Democracy in the West</dc:title>
  <dc:creator>Matthew Walton</dc:creator>
  <cp:lastModifiedBy>Matthew Walton</cp:lastModifiedBy>
  <cp:revision>38</cp:revision>
  <dcterms:created xsi:type="dcterms:W3CDTF">2013-04-29T12:23:17Z</dcterms:created>
  <dcterms:modified xsi:type="dcterms:W3CDTF">2013-05-28T12:25:10Z</dcterms:modified>
</cp:coreProperties>
</file>